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10693400" cy="7562850"/>
  <p:notesSz cx="10693400" cy="756285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HelveticaNeueLT Pro 55 Roman" panose="020B0604020202020204" pitchFamily="34" charset="77"/>
      <p:regular r:id="rId7"/>
      <p:bold r:id="rId8"/>
      <p:italic r:id="rId9"/>
      <p:boldItalic r:id="rId10"/>
    </p:embeddedFont>
    <p:embeddedFont>
      <p:font typeface="Poppins" pitchFamily="2" charset="77"/>
      <p:regular r:id="rId11"/>
      <p:bold r:id="rId12"/>
      <p:italic r:id="rId13"/>
      <p:boldItalic r:id="rId14"/>
    </p:embeddedFont>
  </p:embeddedFontLst>
  <p:custDataLst>
    <p:tags r:id="rId15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807" autoAdjust="0"/>
  </p:normalViewPr>
  <p:slideViewPr>
    <p:cSldViewPr>
      <p:cViewPr>
        <p:scale>
          <a:sx n="160" d="100"/>
          <a:sy n="160" d="100"/>
        </p:scale>
        <p:origin x="-24" y="-18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gs" Target="tags/tag1.xml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59994" y="1566011"/>
            <a:ext cx="3132455" cy="5634355"/>
          </a:xfrm>
          <a:custGeom>
            <a:avLst/>
            <a:gdLst/>
            <a:ahLst/>
            <a:cxnLst/>
            <a:rect l="l" t="t" r="r" b="b"/>
            <a:pathLst>
              <a:path w="3132454" h="5634355">
                <a:moveTo>
                  <a:pt x="3131997" y="0"/>
                </a:moveTo>
                <a:lnTo>
                  <a:pt x="0" y="0"/>
                </a:lnTo>
                <a:lnTo>
                  <a:pt x="0" y="5633999"/>
                </a:lnTo>
                <a:lnTo>
                  <a:pt x="3131997" y="5633999"/>
                </a:lnTo>
                <a:lnTo>
                  <a:pt x="3131997" y="0"/>
                </a:lnTo>
                <a:close/>
              </a:path>
            </a:pathLst>
          </a:custGeom>
          <a:solidFill>
            <a:srgbClr val="EBEB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359994" y="359994"/>
            <a:ext cx="5715000" cy="1206500"/>
          </a:xfrm>
          <a:custGeom>
            <a:avLst/>
            <a:gdLst/>
            <a:ahLst/>
            <a:cxnLst/>
            <a:rect l="l" t="t" r="r" b="b"/>
            <a:pathLst>
              <a:path w="5715000" h="1206500">
                <a:moveTo>
                  <a:pt x="5715000" y="0"/>
                </a:moveTo>
                <a:lnTo>
                  <a:pt x="0" y="0"/>
                </a:lnTo>
                <a:lnTo>
                  <a:pt x="0" y="1206004"/>
                </a:lnTo>
                <a:lnTo>
                  <a:pt x="5715000" y="1206004"/>
                </a:lnTo>
                <a:lnTo>
                  <a:pt x="5715000" y="0"/>
                </a:lnTo>
                <a:close/>
              </a:path>
            </a:pathLst>
          </a:custGeom>
          <a:solidFill>
            <a:srgbClr val="EB57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299" y="501482"/>
            <a:ext cx="9566800" cy="834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png"/><Relationship Id="rId7" Type="http://schemas.openxmlformats.org/officeDocument/2006/relationships/hyperlink" Target="http://www.youtube.com/watch?v=W21KjnF3YME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timecontinue=255&amp;v=tJK2y8ccaLE" TargetMode="External"/><Relationship Id="rId5" Type="http://schemas.openxmlformats.org/officeDocument/2006/relationships/hyperlink" Target="https://www.firstcareers.co.uk/careers/what-does-a-senior-physiologist-do/" TargetMode="External"/><Relationship Id="rId4" Type="http://schemas.openxmlformats.org/officeDocument/2006/relationships/hyperlink" Target="https://www.youtube.com/watch?v=B9Ka0HgNH3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g object 17">
            <a:extLst>
              <a:ext uri="{FF2B5EF4-FFF2-40B4-BE49-F238E27FC236}">
                <a16:creationId xmlns:a16="http://schemas.microsoft.com/office/drawing/2014/main" id="{C167384A-AC49-4C9B-8C42-0BC3454A95C7}"/>
              </a:ext>
            </a:extLst>
          </p:cNvPr>
          <p:cNvSpPr/>
          <p:nvPr/>
        </p:nvSpPr>
        <p:spPr>
          <a:xfrm>
            <a:off x="3714356" y="1746008"/>
            <a:ext cx="1190625" cy="934719"/>
          </a:xfrm>
          <a:custGeom>
            <a:avLst/>
            <a:gdLst/>
            <a:ahLst/>
            <a:cxnLst/>
            <a:rect l="l" t="t" r="r" b="b"/>
            <a:pathLst>
              <a:path w="1190625" h="934719">
                <a:moveTo>
                  <a:pt x="0" y="934516"/>
                </a:moveTo>
                <a:lnTo>
                  <a:pt x="1190345" y="934516"/>
                </a:lnTo>
                <a:lnTo>
                  <a:pt x="1190345" y="0"/>
                </a:lnTo>
                <a:lnTo>
                  <a:pt x="0" y="0"/>
                </a:lnTo>
                <a:lnTo>
                  <a:pt x="0" y="934516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18">
            <a:extLst>
              <a:ext uri="{FF2B5EF4-FFF2-40B4-BE49-F238E27FC236}">
                <a16:creationId xmlns:a16="http://schemas.microsoft.com/office/drawing/2014/main" id="{ED8C3BD4-F2A2-4148-813D-9330A6C9882D}"/>
              </a:ext>
            </a:extLst>
          </p:cNvPr>
          <p:cNvSpPr/>
          <p:nvPr/>
        </p:nvSpPr>
        <p:spPr>
          <a:xfrm>
            <a:off x="3714356" y="2781007"/>
            <a:ext cx="2533015" cy="1230630"/>
          </a:xfrm>
          <a:custGeom>
            <a:avLst/>
            <a:gdLst/>
            <a:ahLst/>
            <a:cxnLst/>
            <a:rect l="l" t="t" r="r" b="b"/>
            <a:pathLst>
              <a:path w="2533015" h="1230629">
                <a:moveTo>
                  <a:pt x="0" y="1230249"/>
                </a:moveTo>
                <a:lnTo>
                  <a:pt x="2532684" y="1230249"/>
                </a:lnTo>
                <a:lnTo>
                  <a:pt x="2532684" y="0"/>
                </a:lnTo>
                <a:lnTo>
                  <a:pt x="0" y="0"/>
                </a:lnTo>
                <a:lnTo>
                  <a:pt x="0" y="1230249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19">
            <a:extLst>
              <a:ext uri="{FF2B5EF4-FFF2-40B4-BE49-F238E27FC236}">
                <a16:creationId xmlns:a16="http://schemas.microsoft.com/office/drawing/2014/main" id="{5FACCE13-48A2-4027-B2D0-B7C635E73663}"/>
              </a:ext>
            </a:extLst>
          </p:cNvPr>
          <p:cNvSpPr/>
          <p:nvPr/>
        </p:nvSpPr>
        <p:spPr>
          <a:xfrm>
            <a:off x="3714356" y="6326708"/>
            <a:ext cx="2533015" cy="867410"/>
          </a:xfrm>
          <a:custGeom>
            <a:avLst/>
            <a:gdLst/>
            <a:ahLst/>
            <a:cxnLst/>
            <a:rect l="l" t="t" r="r" b="b"/>
            <a:pathLst>
              <a:path w="2533015" h="867409">
                <a:moveTo>
                  <a:pt x="0" y="866851"/>
                </a:moveTo>
                <a:lnTo>
                  <a:pt x="2532684" y="866851"/>
                </a:lnTo>
                <a:lnTo>
                  <a:pt x="2532684" y="0"/>
                </a:lnTo>
                <a:lnTo>
                  <a:pt x="0" y="0"/>
                </a:lnTo>
                <a:lnTo>
                  <a:pt x="0" y="866851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20">
            <a:extLst>
              <a:ext uri="{FF2B5EF4-FFF2-40B4-BE49-F238E27FC236}">
                <a16:creationId xmlns:a16="http://schemas.microsoft.com/office/drawing/2014/main" id="{8B277B49-9FF9-4E08-9659-91268F87A742}"/>
              </a:ext>
            </a:extLst>
          </p:cNvPr>
          <p:cNvSpPr/>
          <p:nvPr/>
        </p:nvSpPr>
        <p:spPr>
          <a:xfrm>
            <a:off x="3714356" y="4111739"/>
            <a:ext cx="2533015" cy="1230631"/>
          </a:xfrm>
          <a:custGeom>
            <a:avLst/>
            <a:gdLst/>
            <a:ahLst/>
            <a:cxnLst/>
            <a:rect l="l" t="t" r="r" b="b"/>
            <a:pathLst>
              <a:path w="2533015" h="1265554">
                <a:moveTo>
                  <a:pt x="0" y="1265555"/>
                </a:moveTo>
                <a:lnTo>
                  <a:pt x="2532684" y="1265555"/>
                </a:lnTo>
                <a:lnTo>
                  <a:pt x="2532684" y="0"/>
                </a:lnTo>
                <a:lnTo>
                  <a:pt x="0" y="0"/>
                </a:lnTo>
                <a:lnTo>
                  <a:pt x="0" y="1265555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bg object 21">
            <a:extLst>
              <a:ext uri="{FF2B5EF4-FFF2-40B4-BE49-F238E27FC236}">
                <a16:creationId xmlns:a16="http://schemas.microsoft.com/office/drawing/2014/main" id="{F46EE578-1FC5-469C-9E73-C9648D318B2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9598" y="1746008"/>
            <a:ext cx="1190345" cy="934504"/>
          </a:xfrm>
          <a:prstGeom prst="rect">
            <a:avLst/>
          </a:prstGeom>
        </p:spPr>
      </p:pic>
      <p:sp>
        <p:nvSpPr>
          <p:cNvPr id="42" name="bg object 23">
            <a:extLst>
              <a:ext uri="{FF2B5EF4-FFF2-40B4-BE49-F238E27FC236}">
                <a16:creationId xmlns:a16="http://schemas.microsoft.com/office/drawing/2014/main" id="{E6CCFE82-F120-4EC2-BD3A-68EFC4E2193B}"/>
              </a:ext>
            </a:extLst>
          </p:cNvPr>
          <p:cNvSpPr/>
          <p:nvPr/>
        </p:nvSpPr>
        <p:spPr>
          <a:xfrm>
            <a:off x="3714356" y="5473852"/>
            <a:ext cx="2533015" cy="735330"/>
          </a:xfrm>
          <a:custGeom>
            <a:avLst/>
            <a:gdLst/>
            <a:ahLst/>
            <a:cxnLst/>
            <a:rect l="l" t="t" r="r" b="b"/>
            <a:pathLst>
              <a:path w="2533015" h="735329">
                <a:moveTo>
                  <a:pt x="0" y="735203"/>
                </a:moveTo>
                <a:lnTo>
                  <a:pt x="2532684" y="735203"/>
                </a:lnTo>
                <a:lnTo>
                  <a:pt x="2532684" y="0"/>
                </a:lnTo>
                <a:lnTo>
                  <a:pt x="0" y="0"/>
                </a:lnTo>
                <a:lnTo>
                  <a:pt x="0" y="735203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24">
            <a:extLst>
              <a:ext uri="{FF2B5EF4-FFF2-40B4-BE49-F238E27FC236}">
                <a16:creationId xmlns:a16="http://schemas.microsoft.com/office/drawing/2014/main" id="{BBBD4CD5-091B-4F20-B4C0-D26409ED92FD}"/>
              </a:ext>
            </a:extLst>
          </p:cNvPr>
          <p:cNvSpPr/>
          <p:nvPr/>
        </p:nvSpPr>
        <p:spPr>
          <a:xfrm>
            <a:off x="7780070" y="4578350"/>
            <a:ext cx="1190625" cy="1076325"/>
          </a:xfrm>
          <a:custGeom>
            <a:avLst/>
            <a:gdLst/>
            <a:ahLst/>
            <a:cxnLst/>
            <a:rect l="l" t="t" r="r" b="b"/>
            <a:pathLst>
              <a:path w="1190625" h="1076325">
                <a:moveTo>
                  <a:pt x="0" y="1076299"/>
                </a:moveTo>
                <a:lnTo>
                  <a:pt x="1190345" y="1076299"/>
                </a:lnTo>
                <a:lnTo>
                  <a:pt x="1190345" y="0"/>
                </a:lnTo>
                <a:lnTo>
                  <a:pt x="0" y="0"/>
                </a:lnTo>
                <a:lnTo>
                  <a:pt x="0" y="1076299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25">
            <a:extLst>
              <a:ext uri="{FF2B5EF4-FFF2-40B4-BE49-F238E27FC236}">
                <a16:creationId xmlns:a16="http://schemas.microsoft.com/office/drawing/2014/main" id="{FF9B0840-3BAE-4498-B2AB-B8E62701FD8E}"/>
              </a:ext>
            </a:extLst>
          </p:cNvPr>
          <p:cNvSpPr/>
          <p:nvPr/>
        </p:nvSpPr>
        <p:spPr>
          <a:xfrm>
            <a:off x="6424828" y="4578350"/>
            <a:ext cx="1190625" cy="1657985"/>
          </a:xfrm>
          <a:custGeom>
            <a:avLst/>
            <a:gdLst/>
            <a:ahLst/>
            <a:cxnLst/>
            <a:rect l="l" t="t" r="r" b="b"/>
            <a:pathLst>
              <a:path w="1190625" h="1657985">
                <a:moveTo>
                  <a:pt x="0" y="1657705"/>
                </a:moveTo>
                <a:lnTo>
                  <a:pt x="1190345" y="1657705"/>
                </a:lnTo>
                <a:lnTo>
                  <a:pt x="1190345" y="0"/>
                </a:lnTo>
                <a:lnTo>
                  <a:pt x="0" y="0"/>
                </a:lnTo>
                <a:lnTo>
                  <a:pt x="0" y="1657705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26">
            <a:extLst>
              <a:ext uri="{FF2B5EF4-FFF2-40B4-BE49-F238E27FC236}">
                <a16:creationId xmlns:a16="http://schemas.microsoft.com/office/drawing/2014/main" id="{908F137E-914F-4C74-A352-61B87E2A0766}"/>
              </a:ext>
            </a:extLst>
          </p:cNvPr>
          <p:cNvSpPr/>
          <p:nvPr/>
        </p:nvSpPr>
        <p:spPr>
          <a:xfrm>
            <a:off x="7780070" y="5788939"/>
            <a:ext cx="1190625" cy="1252220"/>
          </a:xfrm>
          <a:custGeom>
            <a:avLst/>
            <a:gdLst/>
            <a:ahLst/>
            <a:cxnLst/>
            <a:rect l="l" t="t" r="r" b="b"/>
            <a:pathLst>
              <a:path w="1190625" h="1252220">
                <a:moveTo>
                  <a:pt x="0" y="1251712"/>
                </a:moveTo>
                <a:lnTo>
                  <a:pt x="1190345" y="1251712"/>
                </a:lnTo>
                <a:lnTo>
                  <a:pt x="1190345" y="0"/>
                </a:lnTo>
                <a:lnTo>
                  <a:pt x="0" y="0"/>
                </a:lnTo>
                <a:lnTo>
                  <a:pt x="0" y="1251712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27">
            <a:extLst>
              <a:ext uri="{FF2B5EF4-FFF2-40B4-BE49-F238E27FC236}">
                <a16:creationId xmlns:a16="http://schemas.microsoft.com/office/drawing/2014/main" id="{D5CB3DC0-34B1-4F02-BC59-6010003E370A}"/>
              </a:ext>
            </a:extLst>
          </p:cNvPr>
          <p:cNvSpPr/>
          <p:nvPr/>
        </p:nvSpPr>
        <p:spPr>
          <a:xfrm>
            <a:off x="9135300" y="1746008"/>
            <a:ext cx="1190625" cy="1377950"/>
          </a:xfrm>
          <a:custGeom>
            <a:avLst/>
            <a:gdLst/>
            <a:ahLst/>
            <a:cxnLst/>
            <a:rect l="l" t="t" r="r" b="b"/>
            <a:pathLst>
              <a:path w="1190625" h="1377950">
                <a:moveTo>
                  <a:pt x="0" y="1377353"/>
                </a:moveTo>
                <a:lnTo>
                  <a:pt x="1190345" y="1377353"/>
                </a:lnTo>
                <a:lnTo>
                  <a:pt x="1190345" y="0"/>
                </a:lnTo>
                <a:lnTo>
                  <a:pt x="0" y="0"/>
                </a:lnTo>
                <a:lnTo>
                  <a:pt x="0" y="1377353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3298" y="501482"/>
            <a:ext cx="5316801" cy="83439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0"/>
              </a:spcBef>
            </a:pPr>
            <a:r>
              <a:rPr dirty="0"/>
              <a:t>Tech</a:t>
            </a:r>
            <a:r>
              <a:rPr spc="50" dirty="0"/>
              <a:t> </a:t>
            </a:r>
            <a:r>
              <a:rPr dirty="0"/>
              <a:t>for</a:t>
            </a:r>
            <a:r>
              <a:rPr spc="55" dirty="0"/>
              <a:t> </a:t>
            </a:r>
            <a:r>
              <a:rPr dirty="0"/>
              <a:t>Health</a:t>
            </a:r>
            <a:r>
              <a:rPr spc="50" dirty="0"/>
              <a:t> </a:t>
            </a:r>
            <a:r>
              <a:rPr dirty="0"/>
              <a:t>and</a:t>
            </a:r>
            <a:r>
              <a:rPr spc="55" dirty="0"/>
              <a:t> </a:t>
            </a:r>
            <a:r>
              <a:rPr dirty="0"/>
              <a:t>Inclusion</a:t>
            </a:r>
            <a:r>
              <a:rPr spc="50" dirty="0"/>
              <a:t> </a:t>
            </a:r>
            <a:r>
              <a:rPr dirty="0"/>
              <a:t>(Full</a:t>
            </a:r>
            <a:r>
              <a:rPr spc="55" dirty="0"/>
              <a:t> </a:t>
            </a:r>
            <a:r>
              <a:rPr spc="-10" dirty="0"/>
              <a:t>Tech)</a:t>
            </a:r>
          </a:p>
          <a:p>
            <a:pPr marL="12700" marR="230504">
              <a:lnSpc>
                <a:spcPct val="108300"/>
              </a:lnSpc>
              <a:spcBef>
                <a:spcPts val="409"/>
              </a:spcBef>
            </a:pPr>
            <a:r>
              <a:rPr sz="1000" dirty="0"/>
              <a:t>To understand how technology is used in health and inclusion and </a:t>
            </a:r>
            <a:r>
              <a:rPr sz="1000" spc="-10" dirty="0"/>
              <a:t>broaden</a:t>
            </a:r>
            <a:r>
              <a:rPr sz="1000" spc="500" dirty="0"/>
              <a:t> </a:t>
            </a:r>
            <a:r>
              <a:rPr sz="1000" dirty="0"/>
              <a:t>my knowledge of careers available in this </a:t>
            </a:r>
            <a:r>
              <a:rPr sz="1000" spc="-10" dirty="0"/>
              <a:t>field.</a:t>
            </a:r>
            <a:endParaRPr sz="1000" dirty="0"/>
          </a:p>
        </p:txBody>
      </p:sp>
      <p:sp>
        <p:nvSpPr>
          <p:cNvPr id="3" name="object 3"/>
          <p:cNvSpPr txBox="1"/>
          <p:nvPr/>
        </p:nvSpPr>
        <p:spPr>
          <a:xfrm>
            <a:off x="563299" y="1760305"/>
            <a:ext cx="2622550" cy="138493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RESOURCES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NEEDED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Mirroring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(Apple TV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550545" indent="-64135" algn="l">
              <a:lnSpc>
                <a:spcPct val="104200"/>
              </a:lnSpc>
              <a:spcBef>
                <a:spcPts val="28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Augmented Reality (AR) compatible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5080" indent="-64135" algn="l">
              <a:lnSpc>
                <a:spcPct val="104200"/>
              </a:lnSpc>
              <a:spcBef>
                <a:spcPts val="280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Preferably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IPads/tablets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investigate the apps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themselves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Printouts of homework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89535" indent="-64135" algn="l">
              <a:lnSpc>
                <a:spcPct val="104200"/>
              </a:lnSpc>
              <a:spcBef>
                <a:spcPts val="284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open space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going to complete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Dribble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Workout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Homecourt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3299" y="3282305"/>
            <a:ext cx="1495425" cy="35179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SUGGESTED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 </a:t>
            </a: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TIME FOR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LESSON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3299" y="3771304"/>
            <a:ext cx="1909445" cy="35179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SUGGESTED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VENUE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Suite/Classroom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laptops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3299" y="4260302"/>
            <a:ext cx="2705735" cy="102298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PREPARATION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NEEDED</a:t>
            </a:r>
            <a:endParaRPr sz="800" dirty="0">
              <a:latin typeface="Poppins"/>
              <a:cs typeface="Poppins"/>
            </a:endParaRPr>
          </a:p>
          <a:p>
            <a:pPr marL="76200" marR="231140" indent="-64135" algn="l">
              <a:lnSpc>
                <a:spcPct val="104200"/>
              </a:lnSpc>
              <a:spcBef>
                <a:spcPts val="28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Pocket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Anatomy,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Insight Heart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Homecourt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onto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device/multiple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 (Note: there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for Pocket Anatomy and Insight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5080" indent="-64135" algn="l">
              <a:lnSpc>
                <a:spcPct val="104200"/>
              </a:lnSpc>
              <a:spcBef>
                <a:spcPts val="284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venue has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mirroring device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whiteboard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a cable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connect a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phone/tablet to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HDMI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3299" y="5420302"/>
            <a:ext cx="2755900" cy="147574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NATIONAL CURRICULUM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LINKS</a:t>
            </a:r>
            <a:endParaRPr sz="800" dirty="0">
              <a:latin typeface="Poppins"/>
              <a:cs typeface="Poppins"/>
            </a:endParaRPr>
          </a:p>
          <a:p>
            <a:pPr marL="12700" marR="328295" algn="l">
              <a:lnSpc>
                <a:spcPct val="104200"/>
              </a:lnSpc>
              <a:spcBef>
                <a:spcPts val="285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</a:t>
            </a:r>
            <a:r>
              <a:rPr sz="8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Create,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reuse,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revise</a:t>
            </a:r>
            <a:r>
              <a:rPr sz="800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repurpose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artefacts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audience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trustworthiness,</a:t>
            </a:r>
            <a:r>
              <a:rPr sz="800" spc="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sz="800" spc="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usability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618490" algn="l">
              <a:lnSpc>
                <a:spcPct val="104200"/>
              </a:lnSpc>
              <a:spcBef>
                <a:spcPts val="284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sz="8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emerging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lnSpc>
                <a:spcPct val="104200"/>
              </a:lnSpc>
              <a:spcBef>
                <a:spcPts val="280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Spoken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English</a:t>
            </a:r>
            <a:r>
              <a:rPr sz="8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Giving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speeches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presentations,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expressing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own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ideas and keeping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351155" algn="l">
              <a:lnSpc>
                <a:spcPct val="104200"/>
              </a:lnSpc>
              <a:spcBef>
                <a:spcPts val="285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Biology (The Heart, Skeletal and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Muscular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System,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74994" y="359994"/>
            <a:ext cx="4257001" cy="120601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779999" y="1754257"/>
            <a:ext cx="116839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1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79999" y="2059057"/>
            <a:ext cx="1062355" cy="50863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3810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Inclusion?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the examples on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of any other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90477" y="4878706"/>
            <a:ext cx="1061720" cy="126188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101600" algn="l">
              <a:lnSpc>
                <a:spcPts val="700"/>
              </a:lnSpc>
              <a:spcBef>
                <a:spcPts val="14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is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inclusion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mean?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any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discuss: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23825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www.youtube.com/</a:t>
            </a:r>
            <a:b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</a:br>
            <a:r>
              <a:rPr sz="6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watch?v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=B9Ka0HgNH3c</a:t>
            </a:r>
            <a:endParaRPr lang="en-GB" sz="600" spc="-10" dirty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66675" algn="l">
              <a:lnSpc>
                <a:spcPts val="700"/>
              </a:lnSpc>
              <a:spcBef>
                <a:spcPts val="28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was life like for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disabilities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advancements?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Chris enjoy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90475" y="4573906"/>
            <a:ext cx="153035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  <a:tabLst>
                <a:tab pos="1367790" algn="l"/>
              </a:tabLst>
            </a:pPr>
            <a:r>
              <a:rPr sz="2300" b="1" spc="-50" dirty="0">
                <a:solidFill>
                  <a:srgbClr val="EB5750"/>
                </a:solidFill>
                <a:latin typeface="Poppins"/>
                <a:cs typeface="Poppins"/>
              </a:rPr>
              <a:t>6</a:t>
            </a: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	</a:t>
            </a:r>
            <a:r>
              <a:rPr sz="2300" b="1" spc="-50" dirty="0">
                <a:solidFill>
                  <a:srgbClr val="EB5750"/>
                </a:solidFill>
                <a:latin typeface="Poppins"/>
                <a:cs typeface="Poppins"/>
              </a:rPr>
              <a:t>7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58612" y="4878706"/>
            <a:ext cx="1069975" cy="68643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635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how to use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Spark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students to use to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45714" y="5784500"/>
            <a:ext cx="20129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8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845714" y="6089300"/>
            <a:ext cx="1038860" cy="86423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13589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sz="6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(40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to work on their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for health or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06045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group/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00953" y="1754257"/>
            <a:ext cx="18859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9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200953" y="2059057"/>
            <a:ext cx="1061085" cy="95410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257175" algn="l">
              <a:lnSpc>
                <a:spcPts val="700"/>
              </a:lnSpc>
              <a:spcBef>
                <a:spcPts val="14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92075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information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clip to discuss the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healthcare: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</a:pPr>
            <a:r>
              <a:rPr sz="600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https://www.firstcareers.co.uk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</a:t>
            </a:r>
            <a:b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</a:b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careers/what-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does-a-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senior-</a:t>
            </a:r>
            <a:r>
              <a:rPr sz="60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physiologist-</a:t>
            </a:r>
            <a:r>
              <a:rPr sz="600" spc="-2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do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79999" y="5482106"/>
            <a:ext cx="20955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4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79999" y="5753445"/>
            <a:ext cx="2315210" cy="36449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watching, discuss the role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model’s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career path: What led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technology career?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they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enjoy about their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79999" y="2776556"/>
            <a:ext cx="17843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2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79999" y="3047895"/>
            <a:ext cx="2385060" cy="843821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Mental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(10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how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is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mental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and health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in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general: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https://www.youtube.com/watch?tim</a:t>
            </a:r>
            <a:r>
              <a:rPr sz="6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600" u="sng" spc="-3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continue=255&amp;v=tJK2y8ccaLE</a:t>
            </a:r>
            <a:endParaRPr lang="en-GB" sz="600" u="sng" spc="-10" dirty="0">
              <a:solidFill>
                <a:srgbClr val="231F20"/>
              </a:solidFill>
              <a:uFill>
                <a:solidFill>
                  <a:srgbClr val="231F20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 students know of any apps which support mental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health?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6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i.e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Calm, Headspace. If suitable for your class, complete one of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mindfulness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video: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https://www.youtube.com/watch?v=W21KjnF3YME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79999" y="6322156"/>
            <a:ext cx="20066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5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79999" y="6593495"/>
            <a:ext cx="2371090" cy="536044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Investigation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 has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advancements</a:t>
            </a: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technology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Explain how you can now access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advice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your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from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appointments,</a:t>
            </a:r>
            <a:r>
              <a:rPr lang="en-GB" sz="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heart rate etc.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that the students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24828" y="1746008"/>
            <a:ext cx="2533015" cy="2698115"/>
          </a:xfrm>
          <a:prstGeom prst="rect">
            <a:avLst/>
          </a:prstGeom>
          <a:ln w="6350">
            <a:solidFill>
              <a:srgbClr val="BCBEC0"/>
            </a:solidFill>
          </a:ln>
        </p:spPr>
        <p:txBody>
          <a:bodyPr vert="horz" wrap="square" lIns="0" tIns="64135" rIns="0" bIns="0" rtlCol="0">
            <a:spAutoFit/>
          </a:bodyPr>
          <a:lstStyle/>
          <a:p>
            <a:pPr marL="65405" marR="75565" algn="l">
              <a:lnSpc>
                <a:spcPts val="700"/>
              </a:lnSpc>
              <a:spcBef>
                <a:spcPts val="505"/>
              </a:spcBef>
            </a:pP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going to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apps which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improve 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of the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en-GB"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us improve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health/ fitness/sport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performance. For </a:t>
            </a:r>
            <a:r>
              <a:rPr sz="600" spc="-25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app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please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which ones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you’d like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group,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one,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three.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Whilst </a:t>
            </a:r>
            <a:r>
              <a:rPr sz="6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explorin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t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apps, link to the students’ current learning or use as a </a:t>
            </a:r>
            <a:r>
              <a:rPr sz="6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t</a:t>
            </a:r>
            <a:r>
              <a:rPr sz="6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ool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possible,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these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 in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GB" sz="600" spc="-25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Pads. If not, the teacher can display the apps using an Apple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TV/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mirroring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19380" algn="l">
              <a:lnSpc>
                <a:spcPts val="700"/>
              </a:lnSpc>
              <a:spcBef>
                <a:spcPts val="285"/>
              </a:spcBef>
              <a:buAutoNum type="arabicPeriod"/>
              <a:tabLst>
                <a:tab pos="150495" algn="l"/>
              </a:tabLst>
            </a:pP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Pocket Anatomy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students.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 like these help doctors 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nurses.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89230" algn="l">
              <a:lnSpc>
                <a:spcPts val="700"/>
              </a:lnSpc>
              <a:spcBef>
                <a:spcPts val="284"/>
              </a:spcBef>
              <a:buFont typeface="HelveticaNeueLT Pro 55 Roman"/>
              <a:buAutoNum type="arabicPeriod"/>
              <a:tabLst>
                <a:tab pos="150495" algn="l"/>
              </a:tabLst>
            </a:pPr>
            <a:r>
              <a:rPr lang="en-GB"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Insight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circulatory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student standing behind the image. Zoom into the heart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05410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(if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anyone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Apple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device, the heart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show the wearers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heart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beat).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66675" algn="l">
              <a:lnSpc>
                <a:spcPts val="700"/>
              </a:lnSpc>
              <a:spcBef>
                <a:spcPts val="280"/>
              </a:spcBef>
              <a:buFont typeface="HelveticaNeueLT Pro 55 Roman"/>
              <a:buAutoNum type="arabicPeriod" startAt="3"/>
              <a:tabLst>
                <a:tab pos="150495" algn="l"/>
              </a:tabLst>
            </a:pPr>
            <a:r>
              <a:rPr lang="en-GB"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Homecourt Apple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clip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discuss how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 could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improve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players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in sport.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time,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the Dribble workout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app (need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ball) or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Shooting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workout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(need a ball and basketball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court). NOTE: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need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 for Homecourt and the app contains interactivity with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players. PLEASE MODEL THIS APP TO THE WHOLE CLASS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(WITH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TEACHER IN CONTROL OF THE DEVICE) OR JUST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HYPERLINKED VIDEO (skip advert at the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start).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61594" algn="l">
              <a:lnSpc>
                <a:spcPts val="700"/>
              </a:lnSpc>
              <a:spcBef>
                <a:spcPts val="28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students: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think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5-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years’ time?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 that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pursue a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Medical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 App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Developer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79999" y="4107291"/>
            <a:ext cx="18986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3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79999" y="4412091"/>
            <a:ext cx="2406650" cy="77533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159385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technology?</a:t>
            </a:r>
            <a:r>
              <a:rPr sz="600" b="1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salaries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think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appropriate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children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salaries). Do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careers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appeal 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57480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why? Do any of the students want to be </a:t>
            </a: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nurse, doctor,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etc.?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that by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time they graduate,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careers will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heavily tech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9135300" y="4771794"/>
            <a:ext cx="1190625" cy="1372870"/>
          </a:xfrm>
          <a:custGeom>
            <a:avLst/>
            <a:gdLst/>
            <a:ahLst/>
            <a:cxnLst/>
            <a:rect l="l" t="t" r="r" b="b"/>
            <a:pathLst>
              <a:path w="1190625" h="1372870">
                <a:moveTo>
                  <a:pt x="0" y="1372641"/>
                </a:moveTo>
                <a:lnTo>
                  <a:pt x="1190345" y="1372641"/>
                </a:lnTo>
                <a:lnTo>
                  <a:pt x="1190345" y="0"/>
                </a:lnTo>
                <a:lnTo>
                  <a:pt x="0" y="0"/>
                </a:lnTo>
                <a:lnTo>
                  <a:pt x="0" y="1372641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pPr algn="l"/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135300" y="3234423"/>
            <a:ext cx="1190625" cy="1409860"/>
          </a:xfrm>
          <a:custGeom>
            <a:avLst/>
            <a:gdLst/>
            <a:ahLst/>
            <a:cxnLst/>
            <a:rect l="l" t="t" r="r" b="b"/>
            <a:pathLst>
              <a:path w="1190625" h="1783079">
                <a:moveTo>
                  <a:pt x="0" y="1782749"/>
                </a:moveTo>
                <a:lnTo>
                  <a:pt x="1190345" y="1782749"/>
                </a:lnTo>
                <a:lnTo>
                  <a:pt x="1190345" y="0"/>
                </a:lnTo>
                <a:lnTo>
                  <a:pt x="0" y="0"/>
                </a:lnTo>
                <a:lnTo>
                  <a:pt x="0" y="1782749"/>
                </a:lnTo>
                <a:close/>
              </a:path>
            </a:pathLst>
          </a:custGeom>
          <a:ln w="6349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pPr algn="l"/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9200953" y="4796790"/>
            <a:ext cx="220979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spc="-25" dirty="0">
                <a:solidFill>
                  <a:srgbClr val="EB5750"/>
                </a:solidFill>
                <a:latin typeface="Poppins"/>
                <a:cs typeface="Poppins"/>
              </a:rPr>
              <a:t>11</a:t>
            </a:r>
            <a:endParaRPr sz="2300" dirty="0">
              <a:latin typeface="Poppins"/>
              <a:cs typeface="Poppin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200953" y="5101590"/>
            <a:ext cx="1029335" cy="96583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200025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r>
              <a:rPr sz="600" b="1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match the famous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tech to their name 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role.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challenge is to use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books –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Tech.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form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6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200953" y="3229970"/>
            <a:ext cx="30480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spc="-25" dirty="0">
                <a:solidFill>
                  <a:srgbClr val="EB5750"/>
                </a:solidFill>
                <a:latin typeface="Poppins"/>
                <a:cs typeface="Poppins"/>
              </a:rPr>
              <a:t>10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200953" y="3514011"/>
            <a:ext cx="1059815" cy="111312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Discussion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270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see yourself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any tech for health </a:t>
            </a:r>
            <a:r>
              <a:rPr sz="600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anything particularly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today? Do any of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be nurses,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doctors,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physiotherapists etc.? How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use technology in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daily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roles?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85090" algn="l">
              <a:lnSpc>
                <a:spcPts val="700"/>
              </a:lnSpc>
              <a:spcBef>
                <a:spcPts val="285"/>
              </a:spcBef>
            </a:pP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bg object 22">
            <a:extLst>
              <a:ext uri="{FF2B5EF4-FFF2-40B4-BE49-F238E27FC236}">
                <a16:creationId xmlns:a16="http://schemas.microsoft.com/office/drawing/2014/main" id="{E95B937A-4BDF-4E99-B9BA-610C6845061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24828" y="6347269"/>
            <a:ext cx="1190347" cy="8527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6,1,Slide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1174</Words>
  <Application>Microsoft Macintosh PowerPoint</Application>
  <PresentationFormat>Custom</PresentationFormat>
  <Paragraphs>65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HelveticaNeueLT Pro 55 Roman</vt:lpstr>
      <vt:lpstr>Calibri</vt:lpstr>
      <vt:lpstr>Arial</vt:lpstr>
      <vt:lpstr>Poppins</vt:lpstr>
      <vt:lpstr>Office Theme</vt:lpstr>
      <vt:lpstr>Tech for Health and Inclusion (Full Tech) To understand how technology is used in health and inclusion and broaden my knowledge of careers available in this field.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 for Health and Inclusion (Full Tech) To understand how technology is used in health and inclusion and broaden my knowledge of careers available in this field.</dc:title>
  <cp:lastModifiedBy>Patel, Hitz</cp:lastModifiedBy>
  <cp:revision>4</cp:revision>
  <dcterms:created xsi:type="dcterms:W3CDTF">2022-06-10T11:38:46Z</dcterms:created>
  <dcterms:modified xsi:type="dcterms:W3CDTF">2022-06-15T14:02:30Z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2019-09-23T00:00:00Z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2022-06-10T00:00:00Z</vt:filetime>
  </property>
</Properties>
</file>