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56" r:id="rId2"/>
  </p:sldIdLst>
  <p:sldSz cx="10693400" cy="7562850"/>
  <p:notesSz cx="10693400" cy="7562850"/>
  <p:embeddedFontLst>
    <p:embeddedFont>
      <p:font typeface="Calibri" panose="020F0502020204030204" pitchFamily="34" charset="0"/>
      <p:regular r:id="rId4"/>
      <p:bold r:id="rId5"/>
      <p:italic r:id="rId6"/>
      <p:boldItalic r:id="rId7"/>
    </p:embeddedFont>
    <p:embeddedFont>
      <p:font typeface="Helvetica Neue" panose="02000503000000020004" pitchFamily="2" charset="0"/>
      <p:regular r:id="rId8"/>
      <p:bold r:id="rId9"/>
      <p:italic r:id="rId10"/>
      <p:boldItalic r:id="rId11"/>
    </p:embeddedFont>
    <p:embeddedFont>
      <p:font typeface="Poppins" pitchFamily="2" charset="77"/>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6" roundtripDataSignature="AMtx7mjV1L+F1vvrI36gnaLFsraCju9Ri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10" d="100"/>
          <a:sy n="110" d="100"/>
        </p:scale>
        <p:origin x="1688" y="17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font" Target="fonts/font12.fntdata"/><Relationship Id="rId10" Type="http://schemas.openxmlformats.org/officeDocument/2006/relationships/font" Target="fonts/font7.fntdata"/><Relationship Id="rId19"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782575" y="567200"/>
            <a:ext cx="7129275" cy="28360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1069325" y="3592350"/>
            <a:ext cx="8554700" cy="3403275"/>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1:notes"/>
          <p:cNvSpPr txBox="1">
            <a:spLocks noGrp="1"/>
          </p:cNvSpPr>
          <p:nvPr>
            <p:ph type="body" idx="1"/>
          </p:nvPr>
        </p:nvSpPr>
        <p:spPr>
          <a:xfrm>
            <a:off x="1069325" y="3592350"/>
            <a:ext cx="8554700" cy="34032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46" name="Google Shape;46;p1:notes"/>
          <p:cNvSpPr>
            <a:spLocks noGrp="1" noRot="1" noChangeAspect="1"/>
          </p:cNvSpPr>
          <p:nvPr>
            <p:ph type="sldImg" idx="2"/>
          </p:nvPr>
        </p:nvSpPr>
        <p:spPr>
          <a:xfrm>
            <a:off x="3341688" y="566738"/>
            <a:ext cx="4011612" cy="28368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
        <p:cNvGrpSpPr/>
        <p:nvPr/>
      </p:nvGrpSpPr>
      <p:grpSpPr>
        <a:xfrm>
          <a:off x="0" y="0"/>
          <a:ext cx="0" cy="0"/>
          <a:chOff x="0" y="0"/>
          <a:chExt cx="0" cy="0"/>
        </a:xfrm>
      </p:grpSpPr>
      <p:sp>
        <p:nvSpPr>
          <p:cNvPr id="17" name="Google Shape;17;p3"/>
          <p:cNvSpPr txBox="1">
            <a:spLocks noGrp="1"/>
          </p:cNvSpPr>
          <p:nvPr>
            <p:ph type="title"/>
          </p:nvPr>
        </p:nvSpPr>
        <p:spPr>
          <a:xfrm>
            <a:off x="563299" y="465483"/>
            <a:ext cx="9566800" cy="83439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1950" b="1" i="0">
                <a:solidFill>
                  <a:schemeClr val="lt1"/>
                </a:solidFill>
                <a:latin typeface="Poppins"/>
                <a:ea typeface="Poppins"/>
                <a:cs typeface="Poppins"/>
                <a:sym typeface="Poppi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
          <p:cNvSpPr txBox="1">
            <a:spLocks noGrp="1"/>
          </p:cNvSpPr>
          <p:nvPr>
            <p:ph type="body" idx="1"/>
          </p:nvPr>
        </p:nvSpPr>
        <p:spPr>
          <a:xfrm>
            <a:off x="534670" y="1739455"/>
            <a:ext cx="9624060" cy="4991481"/>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GB"/>
              <a:t>‹#›</a:t>
            </a:fld>
            <a:endParaRPr sz="1800">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802005" y="2344483"/>
            <a:ext cx="9089390" cy="1588198"/>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604010" y="4235196"/>
            <a:ext cx="7485380" cy="189071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GB"/>
              <a:t>‹#›</a:t>
            </a:fld>
            <a:endParaRPr sz="1800">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563299" y="465483"/>
            <a:ext cx="9566800" cy="83439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1950" b="1" i="0">
                <a:solidFill>
                  <a:schemeClr val="lt1"/>
                </a:solidFill>
                <a:latin typeface="Poppins"/>
                <a:ea typeface="Poppins"/>
                <a:cs typeface="Poppins"/>
                <a:sym typeface="Poppi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534670" y="1739455"/>
            <a:ext cx="4651629" cy="4991481"/>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1" name="Google Shape;31;p5"/>
          <p:cNvSpPr txBox="1">
            <a:spLocks noGrp="1"/>
          </p:cNvSpPr>
          <p:nvPr>
            <p:ph type="body" idx="2"/>
          </p:nvPr>
        </p:nvSpPr>
        <p:spPr>
          <a:xfrm>
            <a:off x="5507101" y="1739455"/>
            <a:ext cx="4651629" cy="4991481"/>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5"/>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GB"/>
              <a:t>‹#›</a:t>
            </a:fld>
            <a:endParaRPr sz="1800">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563299" y="465483"/>
            <a:ext cx="9566800" cy="83439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1950" b="1" i="0">
                <a:solidFill>
                  <a:schemeClr val="lt1"/>
                </a:solidFill>
                <a:latin typeface="Poppins"/>
                <a:ea typeface="Poppins"/>
                <a:cs typeface="Poppins"/>
                <a:sym typeface="Poppi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6"/>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GB"/>
              <a:t>‹#›</a:t>
            </a:fld>
            <a:endParaRPr sz="1800">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0"/>
        <p:cNvGrpSpPr/>
        <p:nvPr/>
      </p:nvGrpSpPr>
      <p:grpSpPr>
        <a:xfrm>
          <a:off x="0" y="0"/>
          <a:ext cx="0" cy="0"/>
          <a:chOff x="0" y="0"/>
          <a:chExt cx="0" cy="0"/>
        </a:xfrm>
      </p:grpSpPr>
      <p:sp>
        <p:nvSpPr>
          <p:cNvPr id="41" name="Google Shape;41;p7"/>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7"/>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7"/>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GB"/>
              <a:t>‹#›</a:t>
            </a:fld>
            <a:endParaRPr sz="1800">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p:nvPr/>
        </p:nvSpPr>
        <p:spPr>
          <a:xfrm>
            <a:off x="359994" y="1566011"/>
            <a:ext cx="2355215" cy="5634355"/>
          </a:xfrm>
          <a:custGeom>
            <a:avLst/>
            <a:gdLst/>
            <a:ahLst/>
            <a:cxnLst/>
            <a:rect l="l" t="t" r="r" b="b"/>
            <a:pathLst>
              <a:path w="2355215" h="5634355" extrusionOk="0">
                <a:moveTo>
                  <a:pt x="2355049" y="0"/>
                </a:moveTo>
                <a:lnTo>
                  <a:pt x="0" y="0"/>
                </a:lnTo>
                <a:lnTo>
                  <a:pt x="0" y="5633999"/>
                </a:lnTo>
                <a:lnTo>
                  <a:pt x="2355049" y="5633999"/>
                </a:lnTo>
                <a:lnTo>
                  <a:pt x="2355049" y="0"/>
                </a:lnTo>
                <a:close/>
              </a:path>
            </a:pathLst>
          </a:custGeom>
          <a:solidFill>
            <a:srgbClr val="EBEBEE"/>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 name="Google Shape;7;p2"/>
          <p:cNvSpPr/>
          <p:nvPr/>
        </p:nvSpPr>
        <p:spPr>
          <a:xfrm>
            <a:off x="5614822" y="2501150"/>
            <a:ext cx="2540635" cy="1045844"/>
          </a:xfrm>
          <a:custGeom>
            <a:avLst/>
            <a:gdLst/>
            <a:ahLst/>
            <a:cxnLst/>
            <a:rect l="l" t="t" r="r" b="b"/>
            <a:pathLst>
              <a:path w="2540634" h="1045845" extrusionOk="0">
                <a:moveTo>
                  <a:pt x="0" y="1045705"/>
                </a:moveTo>
                <a:lnTo>
                  <a:pt x="2540342" y="1045705"/>
                </a:lnTo>
                <a:lnTo>
                  <a:pt x="2540342" y="0"/>
                </a:lnTo>
                <a:lnTo>
                  <a:pt x="0" y="0"/>
                </a:lnTo>
                <a:lnTo>
                  <a:pt x="0" y="1045705"/>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 name="Google Shape;8;p2"/>
          <p:cNvSpPr/>
          <p:nvPr/>
        </p:nvSpPr>
        <p:spPr>
          <a:xfrm>
            <a:off x="8325307" y="5114302"/>
            <a:ext cx="2000885" cy="2094864"/>
          </a:xfrm>
          <a:custGeom>
            <a:avLst/>
            <a:gdLst/>
            <a:ahLst/>
            <a:cxnLst/>
            <a:rect l="l" t="t" r="r" b="b"/>
            <a:pathLst>
              <a:path w="2000884" h="2094865" extrusionOk="0">
                <a:moveTo>
                  <a:pt x="0" y="2094242"/>
                </a:moveTo>
                <a:lnTo>
                  <a:pt x="2000351" y="2094242"/>
                </a:lnTo>
                <a:lnTo>
                  <a:pt x="2000351" y="0"/>
                </a:lnTo>
                <a:lnTo>
                  <a:pt x="0" y="0"/>
                </a:lnTo>
                <a:lnTo>
                  <a:pt x="0" y="2094242"/>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 name="Google Shape;9;p2"/>
          <p:cNvSpPr/>
          <p:nvPr/>
        </p:nvSpPr>
        <p:spPr>
          <a:xfrm>
            <a:off x="8325307" y="3693172"/>
            <a:ext cx="2000885" cy="1326515"/>
          </a:xfrm>
          <a:custGeom>
            <a:avLst/>
            <a:gdLst/>
            <a:ahLst/>
            <a:cxnLst/>
            <a:rect l="l" t="t" r="r" b="b"/>
            <a:pathLst>
              <a:path w="2000884" h="1326514" extrusionOk="0">
                <a:moveTo>
                  <a:pt x="0" y="1326235"/>
                </a:moveTo>
                <a:lnTo>
                  <a:pt x="2000351" y="1326235"/>
                </a:lnTo>
                <a:lnTo>
                  <a:pt x="2000351" y="0"/>
                </a:lnTo>
                <a:lnTo>
                  <a:pt x="0" y="0"/>
                </a:lnTo>
                <a:lnTo>
                  <a:pt x="0" y="1326235"/>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 name="Google Shape;10;p2"/>
          <p:cNvSpPr/>
          <p:nvPr/>
        </p:nvSpPr>
        <p:spPr>
          <a:xfrm>
            <a:off x="359994" y="359994"/>
            <a:ext cx="5715000" cy="1206500"/>
          </a:xfrm>
          <a:custGeom>
            <a:avLst/>
            <a:gdLst/>
            <a:ahLst/>
            <a:cxnLst/>
            <a:rect l="l" t="t" r="r" b="b"/>
            <a:pathLst>
              <a:path w="5715000" h="1206500" extrusionOk="0">
                <a:moveTo>
                  <a:pt x="5715000" y="0"/>
                </a:moveTo>
                <a:lnTo>
                  <a:pt x="0" y="0"/>
                </a:lnTo>
                <a:lnTo>
                  <a:pt x="0" y="1206004"/>
                </a:lnTo>
                <a:lnTo>
                  <a:pt x="5715000" y="1206004"/>
                </a:lnTo>
                <a:lnTo>
                  <a:pt x="5715000" y="0"/>
                </a:lnTo>
                <a:close/>
              </a:path>
            </a:pathLst>
          </a:custGeom>
          <a:solidFill>
            <a:srgbClr val="EB575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 name="Google Shape;11;p2"/>
          <p:cNvSpPr txBox="1">
            <a:spLocks noGrp="1"/>
          </p:cNvSpPr>
          <p:nvPr>
            <p:ph type="title"/>
          </p:nvPr>
        </p:nvSpPr>
        <p:spPr>
          <a:xfrm>
            <a:off x="563299" y="465483"/>
            <a:ext cx="9566800" cy="834390"/>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1950" b="1" i="0" u="none" strike="noStrike" cap="none">
                <a:solidFill>
                  <a:schemeClr val="lt1"/>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2"/>
          <p:cNvSpPr txBox="1">
            <a:spLocks noGrp="1"/>
          </p:cNvSpPr>
          <p:nvPr>
            <p:ph type="body" idx="1"/>
          </p:nvPr>
        </p:nvSpPr>
        <p:spPr>
          <a:xfrm>
            <a:off x="534670" y="1739455"/>
            <a:ext cx="9624060" cy="4991481"/>
          </a:xfrm>
          <a:prstGeom prst="rect">
            <a:avLst/>
          </a:prstGeom>
          <a:noFill/>
          <a:ln>
            <a:noFill/>
          </a:ln>
        </p:spPr>
        <p:txBody>
          <a:bodyPr spcFirstLastPara="1" wrap="square" lIns="0" tIns="0" rIns="0" bIns="0" anchor="t" anchorCtr="0">
            <a:spAutoFit/>
          </a:bodyPr>
          <a:lstStyle>
            <a:lvl1pPr marL="457200" marR="0" lvl="0" indent="-228600" algn="l" rtl="0">
              <a:spcBef>
                <a:spcPts val="0"/>
              </a:spcBef>
              <a:spcAft>
                <a:spcPts val="0"/>
              </a:spcAft>
              <a:buSzPts val="1400"/>
              <a:buNone/>
              <a:defRPr sz="1800" b="0" i="0" u="none" strike="noStrike" cap="none">
                <a:latin typeface="Calibri"/>
                <a:ea typeface="Calibri"/>
                <a:cs typeface="Calibri"/>
                <a:sym typeface="Calibri"/>
              </a:defRPr>
            </a:lvl1pPr>
            <a:lvl2pPr marL="914400" marR="0" lvl="1" indent="-228600" algn="l" rtl="0">
              <a:spcBef>
                <a:spcPts val="0"/>
              </a:spcBef>
              <a:spcAft>
                <a:spcPts val="0"/>
              </a:spcAft>
              <a:buSzPts val="1400"/>
              <a:buNone/>
              <a:defRPr sz="1800" b="0" i="0" u="none" strike="noStrike" cap="none">
                <a:latin typeface="Calibri"/>
                <a:ea typeface="Calibri"/>
                <a:cs typeface="Calibri"/>
                <a:sym typeface="Calibri"/>
              </a:defRPr>
            </a:lvl2pPr>
            <a:lvl3pPr marL="1371600" marR="0" lvl="2" indent="-228600" algn="l" rtl="0">
              <a:spcBef>
                <a:spcPts val="0"/>
              </a:spcBef>
              <a:spcAft>
                <a:spcPts val="0"/>
              </a:spcAft>
              <a:buSzPts val="1400"/>
              <a:buNone/>
              <a:defRPr sz="1800" b="0" i="0" u="none" strike="noStrike" cap="none">
                <a:latin typeface="Calibri"/>
                <a:ea typeface="Calibri"/>
                <a:cs typeface="Calibri"/>
                <a:sym typeface="Calibri"/>
              </a:defRPr>
            </a:lvl3pPr>
            <a:lvl4pPr marL="1828800" marR="0" lvl="3" indent="-228600" algn="l" rtl="0">
              <a:spcBef>
                <a:spcPts val="0"/>
              </a:spcBef>
              <a:spcAft>
                <a:spcPts val="0"/>
              </a:spcAft>
              <a:buSzPts val="1400"/>
              <a:buNone/>
              <a:defRPr sz="1800" b="0" i="0" u="none" strike="noStrike" cap="none">
                <a:latin typeface="Calibri"/>
                <a:ea typeface="Calibri"/>
                <a:cs typeface="Calibri"/>
                <a:sym typeface="Calibri"/>
              </a:defRPr>
            </a:lvl4pPr>
            <a:lvl5pPr marL="2286000" marR="0" lvl="4" indent="-228600" algn="l" rtl="0">
              <a:spcBef>
                <a:spcPts val="0"/>
              </a:spcBef>
              <a:spcAft>
                <a:spcPts val="0"/>
              </a:spcAft>
              <a:buSzPts val="1400"/>
              <a:buNone/>
              <a:defRPr sz="1800" b="0" i="0" u="none" strike="noStrike" cap="none">
                <a:latin typeface="Calibri"/>
                <a:ea typeface="Calibri"/>
                <a:cs typeface="Calibri"/>
                <a:sym typeface="Calibri"/>
              </a:defRPr>
            </a:lvl5pPr>
            <a:lvl6pPr marL="2743200" marR="0" lvl="5" indent="-228600" algn="l" rtl="0">
              <a:spcBef>
                <a:spcPts val="0"/>
              </a:spcBef>
              <a:spcAft>
                <a:spcPts val="0"/>
              </a:spcAft>
              <a:buSzPts val="1400"/>
              <a:buNone/>
              <a:defRPr sz="1800" b="0" i="0" u="none" strike="noStrike" cap="none">
                <a:latin typeface="Calibri"/>
                <a:ea typeface="Calibri"/>
                <a:cs typeface="Calibri"/>
                <a:sym typeface="Calibri"/>
              </a:defRPr>
            </a:lvl6pPr>
            <a:lvl7pPr marL="3200400" marR="0" lvl="6" indent="-228600" algn="l" rtl="0">
              <a:spcBef>
                <a:spcPts val="0"/>
              </a:spcBef>
              <a:spcAft>
                <a:spcPts val="0"/>
              </a:spcAft>
              <a:buSzPts val="1400"/>
              <a:buNone/>
              <a:defRPr sz="1800" b="0" i="0" u="none" strike="noStrike" cap="none">
                <a:latin typeface="Calibri"/>
                <a:ea typeface="Calibri"/>
                <a:cs typeface="Calibri"/>
                <a:sym typeface="Calibri"/>
              </a:defRPr>
            </a:lvl7pPr>
            <a:lvl8pPr marL="3657600" marR="0" lvl="7" indent="-228600" algn="l" rtl="0">
              <a:spcBef>
                <a:spcPts val="0"/>
              </a:spcBef>
              <a:spcAft>
                <a:spcPts val="0"/>
              </a:spcAft>
              <a:buSzPts val="1400"/>
              <a:buNone/>
              <a:defRPr sz="1800" b="0" i="0" u="none" strike="noStrike" cap="none">
                <a:latin typeface="Calibri"/>
                <a:ea typeface="Calibri"/>
                <a:cs typeface="Calibri"/>
                <a:sym typeface="Calibri"/>
              </a:defRPr>
            </a:lvl8pPr>
            <a:lvl9pPr marL="4114800" marR="0" lvl="8" indent="-228600" algn="l" rtl="0">
              <a:spcBef>
                <a:spcPts val="0"/>
              </a:spcBef>
              <a:spcAft>
                <a:spcPts val="0"/>
              </a:spcAft>
              <a:buSzPts val="1400"/>
              <a:buNone/>
              <a:defRPr sz="1800" b="0" i="0" u="none" strike="noStrike" cap="none">
                <a:latin typeface="Calibri"/>
                <a:ea typeface="Calibri"/>
                <a:cs typeface="Calibri"/>
                <a:sym typeface="Calibri"/>
              </a:defRPr>
            </a:lvl9pPr>
          </a:lstStyle>
          <a:p>
            <a:endParaRPr/>
          </a:p>
        </p:txBody>
      </p:sp>
      <p:sp>
        <p:nvSpPr>
          <p:cNvPr id="13" name="Google Shape;13;p2"/>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marR="0" lvl="0" algn="ctr" rtl="0">
              <a:spcBef>
                <a:spcPts val="0"/>
              </a:spcBef>
              <a:spcAft>
                <a:spcPts val="0"/>
              </a:spcAft>
              <a:buSzPts val="1400"/>
              <a:buNone/>
              <a:defRPr sz="18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18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5" name="Google Shape;15;p2"/>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marR="0" lvl="0" indent="0" algn="r" rtl="0">
              <a:spcBef>
                <a:spcPts val="0"/>
              </a:spcBef>
              <a:buNone/>
              <a:defRPr sz="1800">
                <a:solidFill>
                  <a:srgbClr val="888888"/>
                </a:solidFill>
                <a:latin typeface="Calibri"/>
                <a:ea typeface="Calibri"/>
                <a:cs typeface="Calibri"/>
                <a:sym typeface="Calibri"/>
              </a:defRPr>
            </a:lvl1pPr>
            <a:lvl2pPr marL="0" marR="0" lvl="1" indent="0" algn="r" rtl="0">
              <a:spcBef>
                <a:spcPts val="0"/>
              </a:spcBef>
              <a:buNone/>
              <a:defRPr sz="1800">
                <a:solidFill>
                  <a:srgbClr val="888888"/>
                </a:solidFill>
                <a:latin typeface="Calibri"/>
                <a:ea typeface="Calibri"/>
                <a:cs typeface="Calibri"/>
                <a:sym typeface="Calibri"/>
              </a:defRPr>
            </a:lvl2pPr>
            <a:lvl3pPr marL="0" marR="0" lvl="2" indent="0" algn="r" rtl="0">
              <a:spcBef>
                <a:spcPts val="0"/>
              </a:spcBef>
              <a:buNone/>
              <a:defRPr sz="1800">
                <a:solidFill>
                  <a:srgbClr val="888888"/>
                </a:solidFill>
                <a:latin typeface="Calibri"/>
                <a:ea typeface="Calibri"/>
                <a:cs typeface="Calibri"/>
                <a:sym typeface="Calibri"/>
              </a:defRPr>
            </a:lvl3pPr>
            <a:lvl4pPr marL="0" marR="0" lvl="3" indent="0" algn="r" rtl="0">
              <a:spcBef>
                <a:spcPts val="0"/>
              </a:spcBef>
              <a:buNone/>
              <a:defRPr sz="1800">
                <a:solidFill>
                  <a:srgbClr val="888888"/>
                </a:solidFill>
                <a:latin typeface="Calibri"/>
                <a:ea typeface="Calibri"/>
                <a:cs typeface="Calibri"/>
                <a:sym typeface="Calibri"/>
              </a:defRPr>
            </a:lvl4pPr>
            <a:lvl5pPr marL="0" marR="0" lvl="4" indent="0" algn="r" rtl="0">
              <a:spcBef>
                <a:spcPts val="0"/>
              </a:spcBef>
              <a:buNone/>
              <a:defRPr sz="1800">
                <a:solidFill>
                  <a:srgbClr val="888888"/>
                </a:solidFill>
                <a:latin typeface="Calibri"/>
                <a:ea typeface="Calibri"/>
                <a:cs typeface="Calibri"/>
                <a:sym typeface="Calibri"/>
              </a:defRPr>
            </a:lvl5pPr>
            <a:lvl6pPr marL="0" marR="0" lvl="5" indent="0" algn="r" rtl="0">
              <a:spcBef>
                <a:spcPts val="0"/>
              </a:spcBef>
              <a:buNone/>
              <a:defRPr sz="1800">
                <a:solidFill>
                  <a:srgbClr val="888888"/>
                </a:solidFill>
                <a:latin typeface="Calibri"/>
                <a:ea typeface="Calibri"/>
                <a:cs typeface="Calibri"/>
                <a:sym typeface="Calibri"/>
              </a:defRPr>
            </a:lvl6pPr>
            <a:lvl7pPr marL="0" marR="0" lvl="6" indent="0" algn="r" rtl="0">
              <a:spcBef>
                <a:spcPts val="0"/>
              </a:spcBef>
              <a:buNone/>
              <a:defRPr sz="1800">
                <a:solidFill>
                  <a:srgbClr val="888888"/>
                </a:solidFill>
                <a:latin typeface="Calibri"/>
                <a:ea typeface="Calibri"/>
                <a:cs typeface="Calibri"/>
                <a:sym typeface="Calibri"/>
              </a:defRPr>
            </a:lvl7pPr>
            <a:lvl8pPr marL="0" marR="0" lvl="7" indent="0" algn="r" rtl="0">
              <a:spcBef>
                <a:spcPts val="0"/>
              </a:spcBef>
              <a:buNone/>
              <a:defRPr sz="1800">
                <a:solidFill>
                  <a:srgbClr val="888888"/>
                </a:solidFill>
                <a:latin typeface="Calibri"/>
                <a:ea typeface="Calibri"/>
                <a:cs typeface="Calibri"/>
                <a:sym typeface="Calibri"/>
              </a:defRPr>
            </a:lvl8pPr>
            <a:lvl9pPr marL="0" marR="0" lvl="8" indent="0" algn="r" rtl="0">
              <a:spcBef>
                <a:spcPts val="0"/>
              </a:spcBef>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b="0" u="none"/>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https://www.youtube.com/watch?v=32pqI1dod8A" TargetMode="External"/><Relationship Id="rId7" Type="http://schemas.openxmlformats.org/officeDocument/2006/relationships/hyperlink" Target="https://www.youtube.com/watch?v=uXnvurXlc4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vimeo.com/720281870/f3b13aae61" TargetMode="External"/><Relationship Id="rId5" Type="http://schemas.openxmlformats.org/officeDocument/2006/relationships/hyperlink" Target="https://www.youtube.com/watch?v=VMqoIZqpZAc" TargetMode="External"/><Relationship Id="rId4" Type="http://schemas.openxmlformats.org/officeDocument/2006/relationships/hyperlink" Target="http://www.youtube.com/watch?v=XTalyNxJE2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1"/>
          <p:cNvSpPr txBox="1">
            <a:spLocks noGrp="1"/>
          </p:cNvSpPr>
          <p:nvPr>
            <p:ph type="title"/>
          </p:nvPr>
        </p:nvSpPr>
        <p:spPr>
          <a:xfrm>
            <a:off x="563299" y="465483"/>
            <a:ext cx="5236800" cy="816900"/>
          </a:xfrm>
          <a:prstGeom prst="rect">
            <a:avLst/>
          </a:prstGeom>
          <a:noFill/>
          <a:ln>
            <a:noFill/>
          </a:ln>
        </p:spPr>
        <p:txBody>
          <a:bodyPr spcFirstLastPara="1" wrap="square" lIns="0" tIns="142225" rIns="0" bIns="0" anchor="t" anchorCtr="0">
            <a:spAutoFit/>
          </a:bodyPr>
          <a:lstStyle/>
          <a:p>
            <a:pPr marL="12700" lvl="0" indent="0" algn="l" rtl="0">
              <a:lnSpc>
                <a:spcPct val="100000"/>
              </a:lnSpc>
              <a:spcBef>
                <a:spcPts val="0"/>
              </a:spcBef>
              <a:spcAft>
                <a:spcPts val="0"/>
              </a:spcAft>
              <a:buNone/>
            </a:pPr>
            <a:r>
              <a:rPr lang="en-GB"/>
              <a:t>Tech for History (Full Tech)</a:t>
            </a:r>
            <a:endParaRPr/>
          </a:p>
          <a:p>
            <a:pPr marL="0" marR="5080" lvl="0" indent="0" algn="l" rtl="0">
              <a:lnSpc>
                <a:spcPct val="108300"/>
              </a:lnSpc>
              <a:spcBef>
                <a:spcPts val="409"/>
              </a:spcBef>
              <a:spcAft>
                <a:spcPts val="0"/>
              </a:spcAft>
              <a:buNone/>
            </a:pPr>
            <a:r>
              <a:rPr lang="en-GB" sz="1000"/>
              <a:t>To explain  how technology is used to study  history and broaden my knowledge of  careers available in this field.</a:t>
            </a:r>
            <a:endParaRPr sz="1000"/>
          </a:p>
        </p:txBody>
      </p:sp>
      <p:sp>
        <p:nvSpPr>
          <p:cNvPr id="49" name="Google Shape;49;p1"/>
          <p:cNvSpPr txBox="1"/>
          <p:nvPr/>
        </p:nvSpPr>
        <p:spPr>
          <a:xfrm>
            <a:off x="425119" y="1566011"/>
            <a:ext cx="2225435" cy="5333506"/>
          </a:xfrm>
          <a:prstGeom prst="rect">
            <a:avLst/>
          </a:prstGeom>
          <a:noFill/>
          <a:ln>
            <a:noFill/>
          </a:ln>
        </p:spPr>
        <p:txBody>
          <a:bodyPr spcFirstLastPara="1" wrap="square" lIns="0" tIns="49525" rIns="0" bIns="0" anchor="t" anchorCtr="0">
            <a:spAutoFit/>
          </a:bodyPr>
          <a:lstStyle/>
          <a:p>
            <a:pPr marL="12700" marR="0" lvl="0" indent="0" algn="l" rtl="0">
              <a:lnSpc>
                <a:spcPct val="100000"/>
              </a:lnSpc>
              <a:spcBef>
                <a:spcPts val="0"/>
              </a:spcBef>
              <a:spcAft>
                <a:spcPts val="0"/>
              </a:spcAft>
              <a:buNone/>
            </a:pPr>
            <a:r>
              <a:rPr lang="en-GB" sz="750" b="1" dirty="0">
                <a:solidFill>
                  <a:srgbClr val="231F20"/>
                </a:solidFill>
                <a:latin typeface="Poppins"/>
                <a:ea typeface="Poppins"/>
                <a:cs typeface="Poppins"/>
                <a:sym typeface="Poppins"/>
              </a:rPr>
              <a:t>RESOURCES NEEDED</a:t>
            </a:r>
            <a:endParaRPr sz="750" dirty="0">
              <a:solidFill>
                <a:schemeClr val="dk1"/>
              </a:solidFill>
              <a:latin typeface="Poppins"/>
              <a:ea typeface="Poppins"/>
              <a:cs typeface="Poppins"/>
              <a:sym typeface="Poppins"/>
            </a:endParaRPr>
          </a:p>
          <a:p>
            <a:pPr marL="76200" marR="0" lvl="0" indent="-63500" algn="l" rtl="0">
              <a:lnSpc>
                <a:spcPct val="100000"/>
              </a:lnSpc>
              <a:spcBef>
                <a:spcPts val="275"/>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Printouts of the homework sheets</a:t>
            </a:r>
            <a:endParaRPr sz="750" dirty="0">
              <a:solidFill>
                <a:schemeClr val="dk1"/>
              </a:solidFill>
              <a:latin typeface="Helvetica Neue"/>
              <a:ea typeface="Helvetica Neue"/>
              <a:cs typeface="Helvetica Neue"/>
              <a:sym typeface="Helvetica Neue"/>
            </a:endParaRPr>
          </a:p>
          <a:p>
            <a:pPr marL="76200" marR="0" lvl="0" indent="-63500" algn="l" rtl="0">
              <a:lnSpc>
                <a:spcPct val="100000"/>
              </a:lnSpc>
              <a:spcBef>
                <a:spcPts val="140"/>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BBC Civilisations and Seven Wonders AR apps</a:t>
            </a:r>
            <a:endParaRPr sz="750" dirty="0">
              <a:solidFill>
                <a:schemeClr val="dk1"/>
              </a:solidFill>
              <a:latin typeface="Helvetica Neue"/>
              <a:ea typeface="Helvetica Neue"/>
              <a:cs typeface="Helvetica Neue"/>
              <a:sym typeface="Helvetica Neue"/>
            </a:endParaRPr>
          </a:p>
          <a:p>
            <a:pPr marL="76200" marR="283845" lvl="0" indent="-63500" algn="l" rtl="0">
              <a:lnSpc>
                <a:spcPct val="100000"/>
              </a:lnSpc>
              <a:spcBef>
                <a:spcPts val="140"/>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Printouts of the App design worksheets  (A3 or larger may be best if groups of  three or more)</a:t>
            </a:r>
            <a:endParaRPr sz="750" dirty="0">
              <a:solidFill>
                <a:schemeClr val="dk1"/>
              </a:solidFill>
              <a:latin typeface="Helvetica Neue"/>
              <a:ea typeface="Helvetica Neue"/>
              <a:cs typeface="Helvetica Neue"/>
              <a:sym typeface="Helvetica Neue"/>
            </a:endParaRPr>
          </a:p>
          <a:p>
            <a:pPr marL="0" marR="0" lvl="0" indent="0" algn="l" rtl="0">
              <a:lnSpc>
                <a:spcPct val="100000"/>
              </a:lnSpc>
              <a:spcBef>
                <a:spcPts val="15"/>
              </a:spcBef>
              <a:spcAft>
                <a:spcPts val="0"/>
              </a:spcAft>
              <a:buClr>
                <a:srgbClr val="231F20"/>
              </a:buClr>
              <a:buSzPts val="600"/>
              <a:buFont typeface="Helvetica Neue"/>
              <a:buNone/>
            </a:pPr>
            <a:endParaRPr sz="750" dirty="0">
              <a:solidFill>
                <a:schemeClr val="dk1"/>
              </a:solidFill>
              <a:latin typeface="Helvetica Neue"/>
              <a:ea typeface="Helvetica Neue"/>
              <a:cs typeface="Helvetica Neue"/>
              <a:sym typeface="Helvetica Neue"/>
            </a:endParaRPr>
          </a:p>
          <a:p>
            <a:pPr marL="12700" marR="0" lvl="0" indent="0" algn="l" rtl="0">
              <a:lnSpc>
                <a:spcPct val="100000"/>
              </a:lnSpc>
              <a:spcBef>
                <a:spcPts val="0"/>
              </a:spcBef>
              <a:spcAft>
                <a:spcPts val="0"/>
              </a:spcAft>
              <a:buNone/>
            </a:pPr>
            <a:r>
              <a:rPr lang="en-GB" sz="750" b="1" dirty="0">
                <a:solidFill>
                  <a:srgbClr val="231F20"/>
                </a:solidFill>
                <a:latin typeface="Poppins"/>
                <a:ea typeface="Poppins"/>
                <a:cs typeface="Poppins"/>
                <a:sym typeface="Poppins"/>
              </a:rPr>
              <a:t>SUGGESTED TIME FOR LESSON</a:t>
            </a:r>
            <a:endParaRPr sz="750" dirty="0">
              <a:solidFill>
                <a:schemeClr val="dk1"/>
              </a:solidFill>
              <a:latin typeface="Poppins"/>
              <a:ea typeface="Poppins"/>
              <a:cs typeface="Poppins"/>
              <a:sym typeface="Poppins"/>
            </a:endParaRPr>
          </a:p>
          <a:p>
            <a:pPr marL="72390" marR="0" lvl="0" indent="-60325" algn="l" rtl="0">
              <a:lnSpc>
                <a:spcPct val="100000"/>
              </a:lnSpc>
              <a:spcBef>
                <a:spcPts val="275"/>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2 Hours</a:t>
            </a:r>
            <a:endParaRPr sz="750" dirty="0">
              <a:solidFill>
                <a:schemeClr val="dk1"/>
              </a:solidFill>
              <a:latin typeface="Helvetica Neue"/>
              <a:ea typeface="Helvetica Neue"/>
              <a:cs typeface="Helvetica Neue"/>
              <a:sym typeface="Helvetica Neue"/>
            </a:endParaRPr>
          </a:p>
          <a:p>
            <a:pPr marL="0" marR="0" lvl="0" indent="0" algn="l" rtl="0">
              <a:lnSpc>
                <a:spcPct val="100000"/>
              </a:lnSpc>
              <a:spcBef>
                <a:spcPts val="10"/>
              </a:spcBef>
              <a:spcAft>
                <a:spcPts val="0"/>
              </a:spcAft>
              <a:buClr>
                <a:srgbClr val="231F20"/>
              </a:buClr>
              <a:buSzPts val="600"/>
              <a:buFont typeface="Helvetica Neue"/>
              <a:buNone/>
            </a:pPr>
            <a:endParaRPr sz="750" dirty="0">
              <a:solidFill>
                <a:schemeClr val="dk1"/>
              </a:solidFill>
              <a:latin typeface="Helvetica Neue"/>
              <a:ea typeface="Helvetica Neue"/>
              <a:cs typeface="Helvetica Neue"/>
              <a:sym typeface="Helvetica Neue"/>
            </a:endParaRPr>
          </a:p>
          <a:p>
            <a:pPr marL="12700" marR="0" lvl="0" indent="0" algn="l" rtl="0">
              <a:lnSpc>
                <a:spcPct val="100000"/>
              </a:lnSpc>
              <a:spcBef>
                <a:spcPts val="0"/>
              </a:spcBef>
              <a:spcAft>
                <a:spcPts val="0"/>
              </a:spcAft>
              <a:buNone/>
            </a:pPr>
            <a:r>
              <a:rPr lang="en-GB" sz="750" b="1" dirty="0">
                <a:solidFill>
                  <a:srgbClr val="231F20"/>
                </a:solidFill>
                <a:latin typeface="Poppins"/>
                <a:ea typeface="Poppins"/>
                <a:cs typeface="Poppins"/>
                <a:sym typeface="Poppins"/>
              </a:rPr>
              <a:t>SUGGESTED VENUE</a:t>
            </a:r>
            <a:endParaRPr sz="750" dirty="0">
              <a:solidFill>
                <a:schemeClr val="dk1"/>
              </a:solidFill>
              <a:latin typeface="Poppins"/>
              <a:ea typeface="Poppins"/>
              <a:cs typeface="Poppins"/>
              <a:sym typeface="Poppins"/>
            </a:endParaRPr>
          </a:p>
          <a:p>
            <a:pPr marL="70485" marR="0" lvl="0" indent="-58419" algn="l" rtl="0">
              <a:lnSpc>
                <a:spcPct val="100000"/>
              </a:lnSpc>
              <a:spcBef>
                <a:spcPts val="345"/>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Computer Suite/Classroom with laptops/tablets</a:t>
            </a:r>
            <a:endParaRPr sz="750" dirty="0">
              <a:solidFill>
                <a:schemeClr val="dk1"/>
              </a:solidFill>
              <a:latin typeface="Helvetica Neue"/>
              <a:ea typeface="Helvetica Neue"/>
              <a:cs typeface="Helvetica Neue"/>
              <a:sym typeface="Helvetica Neue"/>
            </a:endParaRPr>
          </a:p>
          <a:p>
            <a:pPr marL="0" marR="0" lvl="0" indent="0" algn="l" rtl="0">
              <a:lnSpc>
                <a:spcPct val="100000"/>
              </a:lnSpc>
              <a:spcBef>
                <a:spcPts val="10"/>
              </a:spcBef>
              <a:spcAft>
                <a:spcPts val="0"/>
              </a:spcAft>
              <a:buClr>
                <a:srgbClr val="231F20"/>
              </a:buClr>
              <a:buSzPts val="600"/>
              <a:buFont typeface="Helvetica Neue"/>
              <a:buNone/>
            </a:pPr>
            <a:endParaRPr sz="750" dirty="0">
              <a:solidFill>
                <a:schemeClr val="dk1"/>
              </a:solidFill>
              <a:latin typeface="Helvetica Neue"/>
              <a:ea typeface="Helvetica Neue"/>
              <a:cs typeface="Helvetica Neue"/>
              <a:sym typeface="Helvetica Neue"/>
            </a:endParaRPr>
          </a:p>
          <a:p>
            <a:pPr marL="12700" marR="0" lvl="0" indent="0" algn="l" rtl="0">
              <a:lnSpc>
                <a:spcPct val="100000"/>
              </a:lnSpc>
              <a:spcBef>
                <a:spcPts val="5"/>
              </a:spcBef>
              <a:spcAft>
                <a:spcPts val="0"/>
              </a:spcAft>
              <a:buNone/>
            </a:pPr>
            <a:r>
              <a:rPr lang="en-GB" sz="750" b="1" dirty="0">
                <a:solidFill>
                  <a:srgbClr val="231F20"/>
                </a:solidFill>
                <a:latin typeface="Poppins"/>
                <a:ea typeface="Poppins"/>
                <a:cs typeface="Poppins"/>
                <a:sym typeface="Poppins"/>
              </a:rPr>
              <a:t>PREPARATION NEEDED</a:t>
            </a:r>
            <a:endParaRPr sz="750" dirty="0">
              <a:solidFill>
                <a:schemeClr val="dk1"/>
              </a:solidFill>
              <a:latin typeface="Poppins"/>
              <a:ea typeface="Poppins"/>
              <a:cs typeface="Poppins"/>
              <a:sym typeface="Poppins"/>
            </a:endParaRPr>
          </a:p>
          <a:p>
            <a:pPr marL="76200" marR="33655" lvl="0" indent="-63500" algn="l" rtl="0">
              <a:lnSpc>
                <a:spcPct val="100000"/>
              </a:lnSpc>
              <a:spcBef>
                <a:spcPts val="270"/>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Load the BBC Civilisations and Seven  Wonders AR apps onto the student’s devices  (familiarise yourself with how these work prior to the lesson)</a:t>
            </a:r>
            <a:endParaRPr sz="750" dirty="0">
              <a:solidFill>
                <a:schemeClr val="dk1"/>
              </a:solidFill>
              <a:latin typeface="Helvetica Neue"/>
              <a:ea typeface="Helvetica Neue"/>
              <a:cs typeface="Helvetica Neue"/>
              <a:sym typeface="Helvetica Neue"/>
            </a:endParaRPr>
          </a:p>
          <a:p>
            <a:pPr marL="76200" marR="142875" lvl="0" indent="-63500" algn="l" rtl="0">
              <a:lnSpc>
                <a:spcPct val="100000"/>
              </a:lnSpc>
              <a:spcBef>
                <a:spcPts val="145"/>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Ensure you understand the difference  between augmented reality (AR) and virtual  reality (VR). For clarification, there is a task  based around this in the Tech for Fun lesson</a:t>
            </a:r>
            <a:endParaRPr sz="750" dirty="0">
              <a:solidFill>
                <a:schemeClr val="dk1"/>
              </a:solidFill>
              <a:latin typeface="Helvetica Neue"/>
              <a:ea typeface="Helvetica Neue"/>
              <a:cs typeface="Helvetica Neue"/>
              <a:sym typeface="Helvetica Neue"/>
            </a:endParaRPr>
          </a:p>
          <a:p>
            <a:pPr marL="0" marR="0" lvl="0" indent="0" algn="l" rtl="0">
              <a:lnSpc>
                <a:spcPct val="100000"/>
              </a:lnSpc>
              <a:spcBef>
                <a:spcPts val="10"/>
              </a:spcBef>
              <a:spcAft>
                <a:spcPts val="0"/>
              </a:spcAft>
              <a:buNone/>
            </a:pPr>
            <a:endParaRPr sz="750" dirty="0">
              <a:solidFill>
                <a:schemeClr val="dk1"/>
              </a:solidFill>
              <a:latin typeface="Helvetica Neue"/>
              <a:ea typeface="Helvetica Neue"/>
              <a:cs typeface="Helvetica Neue"/>
              <a:sym typeface="Helvetica Neue"/>
            </a:endParaRPr>
          </a:p>
          <a:p>
            <a:pPr marL="12700" marR="0" lvl="0" indent="0" algn="l" rtl="0">
              <a:lnSpc>
                <a:spcPct val="100000"/>
              </a:lnSpc>
              <a:spcBef>
                <a:spcPts val="0"/>
              </a:spcBef>
              <a:spcAft>
                <a:spcPts val="0"/>
              </a:spcAft>
              <a:buNone/>
            </a:pPr>
            <a:r>
              <a:rPr lang="en-GB" sz="750" b="1" dirty="0">
                <a:solidFill>
                  <a:srgbClr val="231F20"/>
                </a:solidFill>
                <a:latin typeface="Poppins"/>
                <a:ea typeface="Poppins"/>
                <a:cs typeface="Poppins"/>
                <a:sym typeface="Poppins"/>
              </a:rPr>
              <a:t>NATIONAL CURRICULUM LINKS</a:t>
            </a:r>
            <a:endParaRPr sz="750" dirty="0">
              <a:solidFill>
                <a:schemeClr val="dk1"/>
              </a:solidFill>
              <a:latin typeface="Poppins"/>
              <a:ea typeface="Poppins"/>
              <a:cs typeface="Poppins"/>
              <a:sym typeface="Poppins"/>
            </a:endParaRPr>
          </a:p>
          <a:p>
            <a:pPr marL="12700" marR="0" lvl="0" indent="0" algn="l" rtl="0">
              <a:lnSpc>
                <a:spcPct val="100000"/>
              </a:lnSpc>
              <a:spcBef>
                <a:spcPts val="130"/>
              </a:spcBef>
              <a:spcAft>
                <a:spcPts val="0"/>
              </a:spcAft>
              <a:buNone/>
            </a:pPr>
            <a:r>
              <a:rPr lang="en-GB" sz="750" b="1" dirty="0">
                <a:solidFill>
                  <a:srgbClr val="231F20"/>
                </a:solidFill>
                <a:latin typeface="Helvetica Neue"/>
                <a:ea typeface="Helvetica Neue"/>
                <a:cs typeface="Helvetica Neue"/>
                <a:sym typeface="Helvetica Neue"/>
              </a:rPr>
              <a:t>Computing</a:t>
            </a:r>
            <a:endParaRPr sz="750" dirty="0">
              <a:solidFill>
                <a:schemeClr val="dk1"/>
              </a:solidFill>
              <a:latin typeface="Helvetica Neue"/>
              <a:ea typeface="Helvetica Neue"/>
              <a:cs typeface="Helvetica Neue"/>
              <a:sym typeface="Helvetica Neue"/>
            </a:endParaRPr>
          </a:p>
          <a:p>
            <a:pPr marL="76200" marR="228600" lvl="0" indent="-63500" algn="l" rtl="0">
              <a:lnSpc>
                <a:spcPct val="100000"/>
              </a:lnSpc>
              <a:spcBef>
                <a:spcPts val="285"/>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Pupils are responsible, competent,  confident and creative users of information  and communication technology</a:t>
            </a:r>
            <a:endParaRPr sz="750" dirty="0">
              <a:solidFill>
                <a:schemeClr val="dk1"/>
              </a:solidFill>
              <a:latin typeface="Helvetica Neue"/>
              <a:ea typeface="Helvetica Neue"/>
              <a:cs typeface="Helvetica Neue"/>
              <a:sym typeface="Helvetica Neue"/>
            </a:endParaRPr>
          </a:p>
          <a:p>
            <a:pPr marL="12700" marR="0" lvl="0" indent="0" algn="l" rtl="0">
              <a:lnSpc>
                <a:spcPct val="100000"/>
              </a:lnSpc>
              <a:spcBef>
                <a:spcPts val="285"/>
              </a:spcBef>
              <a:spcAft>
                <a:spcPts val="0"/>
              </a:spcAft>
              <a:buNone/>
            </a:pPr>
            <a:r>
              <a:rPr lang="en-GB" sz="750" b="1" dirty="0">
                <a:solidFill>
                  <a:srgbClr val="231F20"/>
                </a:solidFill>
                <a:latin typeface="Helvetica Neue"/>
                <a:ea typeface="Helvetica Neue"/>
                <a:cs typeface="Helvetica Neue"/>
                <a:sym typeface="Helvetica Neue"/>
              </a:rPr>
              <a:t>Spoken English</a:t>
            </a:r>
            <a:endParaRPr sz="750" dirty="0">
              <a:solidFill>
                <a:schemeClr val="dk1"/>
              </a:solidFill>
              <a:latin typeface="Helvetica Neue"/>
              <a:ea typeface="Helvetica Neue"/>
              <a:cs typeface="Helvetica Neue"/>
              <a:sym typeface="Helvetica Neue"/>
            </a:endParaRPr>
          </a:p>
          <a:p>
            <a:pPr marL="76200" marR="199390" lvl="0" indent="-63500" algn="l" rtl="0">
              <a:lnSpc>
                <a:spcPct val="100000"/>
              </a:lnSpc>
              <a:spcBef>
                <a:spcPts val="284"/>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Giving short speeches and presentations,  expressing their own ideas and keeping  to the point</a:t>
            </a:r>
            <a:endParaRPr sz="750" dirty="0">
              <a:solidFill>
                <a:schemeClr val="dk1"/>
              </a:solidFill>
              <a:latin typeface="Helvetica Neue"/>
              <a:ea typeface="Helvetica Neue"/>
              <a:cs typeface="Helvetica Neue"/>
              <a:sym typeface="Helvetica Neue"/>
            </a:endParaRPr>
          </a:p>
          <a:p>
            <a:pPr marL="12700" marR="0" lvl="0" indent="0" algn="l" rtl="0">
              <a:lnSpc>
                <a:spcPct val="100000"/>
              </a:lnSpc>
              <a:spcBef>
                <a:spcPts val="280"/>
              </a:spcBef>
              <a:spcAft>
                <a:spcPts val="0"/>
              </a:spcAft>
              <a:buNone/>
            </a:pPr>
            <a:r>
              <a:rPr lang="en-GB" sz="750" b="1" dirty="0">
                <a:solidFill>
                  <a:srgbClr val="231F20"/>
                </a:solidFill>
                <a:latin typeface="Helvetica Neue"/>
                <a:ea typeface="Helvetica Neue"/>
                <a:cs typeface="Helvetica Neue"/>
                <a:sym typeface="Helvetica Neue"/>
              </a:rPr>
              <a:t>Design and technology</a:t>
            </a:r>
            <a:endParaRPr sz="750" dirty="0">
              <a:solidFill>
                <a:schemeClr val="dk1"/>
              </a:solidFill>
              <a:latin typeface="Helvetica Neue"/>
              <a:ea typeface="Helvetica Neue"/>
              <a:cs typeface="Helvetica Neue"/>
              <a:sym typeface="Helvetica Neue"/>
            </a:endParaRPr>
          </a:p>
          <a:p>
            <a:pPr marL="76200" marR="0" lvl="0" indent="-64135" algn="l" rtl="0">
              <a:lnSpc>
                <a:spcPct val="100000"/>
              </a:lnSpc>
              <a:spcBef>
                <a:spcPts val="145"/>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Investigate new and emerging technologies</a:t>
            </a:r>
            <a:endParaRPr sz="750" dirty="0">
              <a:solidFill>
                <a:schemeClr val="dk1"/>
              </a:solidFill>
              <a:latin typeface="Helvetica Neue"/>
              <a:ea typeface="Helvetica Neue"/>
              <a:cs typeface="Helvetica Neue"/>
              <a:sym typeface="Helvetica Neue"/>
            </a:endParaRPr>
          </a:p>
          <a:p>
            <a:pPr marL="76200" marR="61594" lvl="0" indent="-63500" algn="l" rtl="0">
              <a:lnSpc>
                <a:spcPct val="100000"/>
              </a:lnSpc>
              <a:spcBef>
                <a:spcPts val="140"/>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Understand developments in design and  technology, its impacts on individuals, society  and the environments, and the responsibilities  of designers, engineers and technologists</a:t>
            </a:r>
            <a:endParaRPr sz="750" dirty="0">
              <a:solidFill>
                <a:schemeClr val="dk1"/>
              </a:solidFill>
              <a:latin typeface="Helvetica Neue"/>
              <a:ea typeface="Helvetica Neue"/>
              <a:cs typeface="Helvetica Neue"/>
              <a:sym typeface="Helvetica Neue"/>
            </a:endParaRPr>
          </a:p>
          <a:p>
            <a:pPr marL="76200" marR="220979" lvl="0" indent="-63500" algn="l" rtl="0">
              <a:lnSpc>
                <a:spcPct val="100000"/>
              </a:lnSpc>
              <a:spcBef>
                <a:spcPts val="140"/>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Develop and communicate design ideas  using annotated sketches</a:t>
            </a:r>
            <a:endParaRPr sz="750" dirty="0">
              <a:solidFill>
                <a:schemeClr val="dk1"/>
              </a:solidFill>
              <a:latin typeface="Helvetica Neue"/>
              <a:ea typeface="Helvetica Neue"/>
              <a:cs typeface="Helvetica Neue"/>
              <a:sym typeface="Helvetica Neue"/>
            </a:endParaRPr>
          </a:p>
          <a:p>
            <a:pPr marL="12700" marR="0" lvl="0" indent="0" algn="l" rtl="0">
              <a:lnSpc>
                <a:spcPct val="100000"/>
              </a:lnSpc>
              <a:spcBef>
                <a:spcPts val="285"/>
              </a:spcBef>
              <a:spcAft>
                <a:spcPts val="0"/>
              </a:spcAft>
              <a:buNone/>
            </a:pPr>
            <a:r>
              <a:rPr lang="en-GB" sz="750" b="1" dirty="0">
                <a:solidFill>
                  <a:srgbClr val="231F20"/>
                </a:solidFill>
                <a:latin typeface="Helvetica Neue"/>
                <a:ea typeface="Helvetica Neue"/>
                <a:cs typeface="Helvetica Neue"/>
                <a:sym typeface="Helvetica Neue"/>
              </a:rPr>
              <a:t>History</a:t>
            </a:r>
            <a:endParaRPr sz="750" dirty="0">
              <a:solidFill>
                <a:schemeClr val="dk1"/>
              </a:solidFill>
              <a:latin typeface="Helvetica Neue"/>
              <a:ea typeface="Helvetica Neue"/>
              <a:cs typeface="Helvetica Neue"/>
              <a:sym typeface="Helvetica Neue"/>
            </a:endParaRPr>
          </a:p>
          <a:p>
            <a:pPr marL="76200" marR="5080" lvl="0" indent="-63500" algn="l" rtl="0">
              <a:lnSpc>
                <a:spcPct val="100000"/>
              </a:lnSpc>
              <a:spcBef>
                <a:spcPts val="0"/>
              </a:spcBef>
              <a:spcAft>
                <a:spcPts val="0"/>
              </a:spcAft>
              <a:buClr>
                <a:srgbClr val="231F20"/>
              </a:buClr>
              <a:buSzPts val="750"/>
              <a:buFont typeface="Helvetica Neue"/>
              <a:buChar char="-"/>
            </a:pPr>
            <a:r>
              <a:rPr lang="en-GB" sz="750" dirty="0">
                <a:solidFill>
                  <a:srgbClr val="231F20"/>
                </a:solidFill>
                <a:latin typeface="Helvetica Neue"/>
                <a:ea typeface="Helvetica Neue"/>
                <a:cs typeface="Helvetica Neue"/>
                <a:sym typeface="Helvetica Neue"/>
              </a:rPr>
              <a:t>Inspire pupils’ curiosity to know more about  the past</a:t>
            </a:r>
            <a:endParaRPr sz="750" dirty="0">
              <a:solidFill>
                <a:schemeClr val="dk1"/>
              </a:solidFill>
              <a:latin typeface="Helvetica Neue"/>
              <a:ea typeface="Helvetica Neue"/>
              <a:cs typeface="Helvetica Neue"/>
              <a:sym typeface="Helvetica Neue"/>
            </a:endParaRPr>
          </a:p>
        </p:txBody>
      </p:sp>
      <p:sp>
        <p:nvSpPr>
          <p:cNvPr id="50" name="Google Shape;50;p1"/>
          <p:cNvSpPr txBox="1"/>
          <p:nvPr/>
        </p:nvSpPr>
        <p:spPr>
          <a:xfrm>
            <a:off x="5680476" y="2496706"/>
            <a:ext cx="196215" cy="375920"/>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None/>
            </a:pPr>
            <a:r>
              <a:rPr lang="en-GB" sz="2300" b="1" dirty="0">
                <a:solidFill>
                  <a:srgbClr val="EB5750"/>
                </a:solidFill>
                <a:latin typeface="Poppins"/>
                <a:ea typeface="Poppins"/>
                <a:cs typeface="Poppins"/>
                <a:sym typeface="Poppins"/>
              </a:rPr>
              <a:t>6</a:t>
            </a:r>
            <a:endParaRPr sz="2300" dirty="0">
              <a:solidFill>
                <a:schemeClr val="dk1"/>
              </a:solidFill>
              <a:latin typeface="Poppins"/>
              <a:ea typeface="Poppins"/>
              <a:cs typeface="Poppins"/>
              <a:sym typeface="Poppins"/>
            </a:endParaRPr>
          </a:p>
        </p:txBody>
      </p:sp>
      <p:sp>
        <p:nvSpPr>
          <p:cNvPr id="51" name="Google Shape;51;p1"/>
          <p:cNvSpPr txBox="1"/>
          <p:nvPr/>
        </p:nvSpPr>
        <p:spPr>
          <a:xfrm>
            <a:off x="5680476" y="2762518"/>
            <a:ext cx="2418080" cy="771040"/>
          </a:xfrm>
          <a:prstGeom prst="rect">
            <a:avLst/>
          </a:prstGeom>
          <a:noFill/>
          <a:ln>
            <a:noFill/>
          </a:ln>
        </p:spPr>
        <p:txBody>
          <a:bodyPr spcFirstLastPara="1" wrap="square" lIns="0" tIns="17775" rIns="0" bIns="0" anchor="t" anchorCtr="0">
            <a:spAutoFit/>
          </a:bodyPr>
          <a:lstStyle/>
          <a:p>
            <a:pPr marL="0" marR="43815" lvl="0" indent="0" algn="l" rtl="0">
              <a:lnSpc>
                <a:spcPct val="116666"/>
              </a:lnSpc>
              <a:spcBef>
                <a:spcPts val="0"/>
              </a:spcBef>
              <a:spcAft>
                <a:spcPts val="0"/>
              </a:spcAft>
              <a:buNone/>
            </a:pPr>
            <a:r>
              <a:rPr lang="en-GB" sz="600" b="1" dirty="0">
                <a:solidFill>
                  <a:srgbClr val="231F20"/>
                </a:solidFill>
                <a:latin typeface="Helvetica Neue"/>
                <a:ea typeface="Helvetica Neue"/>
                <a:cs typeface="Helvetica Neue"/>
                <a:sym typeface="Helvetica Neue"/>
              </a:rPr>
              <a:t>Using apps to explore history – BBC Civilisation and Seven Wonders AR App (20 min)</a:t>
            </a:r>
            <a:endParaRPr sz="600" dirty="0">
              <a:solidFill>
                <a:schemeClr val="dk1"/>
              </a:solidFill>
              <a:latin typeface="Helvetica Neue"/>
              <a:ea typeface="Helvetica Neue"/>
              <a:cs typeface="Helvetica Neue"/>
              <a:sym typeface="Helvetica Neue"/>
            </a:endParaRPr>
          </a:p>
          <a:p>
            <a:pPr marL="0" marR="5080" lvl="0" indent="0" algn="l" rtl="0">
              <a:lnSpc>
                <a:spcPct val="108333"/>
              </a:lnSpc>
              <a:spcBef>
                <a:spcPts val="270"/>
              </a:spcBef>
              <a:spcAft>
                <a:spcPts val="0"/>
              </a:spcAft>
              <a:buNone/>
            </a:pPr>
            <a:r>
              <a:rPr lang="en-GB" sz="600" dirty="0">
                <a:solidFill>
                  <a:srgbClr val="231F20"/>
                </a:solidFill>
                <a:latin typeface="Helvetica Neue"/>
                <a:ea typeface="Helvetica Neue"/>
                <a:cs typeface="Helvetica Neue"/>
                <a:sym typeface="Helvetica Neue"/>
              </a:rPr>
              <a:t>Give the students 10 minutes to explore the BBC Civilisations AR app  and 10 mins to explore the Seven Wonders AR app. Discuss how apps  like these bring history to life. What did they like about the app? What  do they think could be improved? How do the students think apps like  these will develop as technology advances?</a:t>
            </a:r>
            <a:endParaRPr sz="600" dirty="0">
              <a:solidFill>
                <a:schemeClr val="dk1"/>
              </a:solidFill>
              <a:latin typeface="Helvetica Neue"/>
              <a:ea typeface="Helvetica Neue"/>
              <a:cs typeface="Helvetica Neue"/>
              <a:sym typeface="Helvetica Neue"/>
            </a:endParaRPr>
          </a:p>
        </p:txBody>
      </p:sp>
      <p:sp>
        <p:nvSpPr>
          <p:cNvPr id="56" name="Google Shape;56;p1"/>
          <p:cNvSpPr/>
          <p:nvPr/>
        </p:nvSpPr>
        <p:spPr>
          <a:xfrm>
            <a:off x="5615787" y="3591004"/>
            <a:ext cx="2540635" cy="2280558"/>
          </a:xfrm>
          <a:custGeom>
            <a:avLst/>
            <a:gdLst/>
            <a:ahLst/>
            <a:cxnLst/>
            <a:rect l="l" t="t" r="r" b="b"/>
            <a:pathLst>
              <a:path w="2540634" h="2132329" extrusionOk="0">
                <a:moveTo>
                  <a:pt x="0" y="2132101"/>
                </a:moveTo>
                <a:lnTo>
                  <a:pt x="2540342" y="2132101"/>
                </a:lnTo>
                <a:lnTo>
                  <a:pt x="2540342" y="0"/>
                </a:lnTo>
                <a:lnTo>
                  <a:pt x="0" y="0"/>
                </a:lnTo>
                <a:lnTo>
                  <a:pt x="0" y="2132101"/>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 name="Google Shape;57;p1"/>
          <p:cNvSpPr txBox="1"/>
          <p:nvPr/>
        </p:nvSpPr>
        <p:spPr>
          <a:xfrm>
            <a:off x="5680476" y="3573065"/>
            <a:ext cx="161925" cy="375920"/>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None/>
            </a:pPr>
            <a:r>
              <a:rPr lang="en-GB" sz="2300" b="1" dirty="0">
                <a:solidFill>
                  <a:srgbClr val="EB5750"/>
                </a:solidFill>
                <a:latin typeface="Poppins"/>
                <a:ea typeface="Poppins"/>
                <a:cs typeface="Poppins"/>
                <a:sym typeface="Poppins"/>
              </a:rPr>
              <a:t>7</a:t>
            </a:r>
            <a:endParaRPr sz="2300" dirty="0">
              <a:solidFill>
                <a:schemeClr val="dk1"/>
              </a:solidFill>
              <a:latin typeface="Poppins"/>
              <a:ea typeface="Poppins"/>
              <a:cs typeface="Poppins"/>
              <a:sym typeface="Poppins"/>
            </a:endParaRPr>
          </a:p>
        </p:txBody>
      </p:sp>
      <p:sp>
        <p:nvSpPr>
          <p:cNvPr id="58" name="Google Shape;58;p1"/>
          <p:cNvSpPr txBox="1"/>
          <p:nvPr/>
        </p:nvSpPr>
        <p:spPr>
          <a:xfrm>
            <a:off x="5688485" y="3823073"/>
            <a:ext cx="2466972" cy="2048489"/>
          </a:xfrm>
          <a:prstGeom prst="rect">
            <a:avLst/>
          </a:prstGeom>
          <a:noFill/>
          <a:ln>
            <a:noFill/>
          </a:ln>
        </p:spPr>
        <p:txBody>
          <a:bodyPr spcFirstLastPara="1" wrap="square" lIns="0" tIns="39350" rIns="0" bIns="0" anchor="t" anchorCtr="0">
            <a:spAutoFit/>
          </a:bodyPr>
          <a:lstStyle/>
          <a:p>
            <a:pPr marL="0" marR="0" lvl="0" indent="0" algn="l" rtl="0">
              <a:lnSpc>
                <a:spcPct val="100000"/>
              </a:lnSpc>
              <a:spcBef>
                <a:spcPts val="0"/>
              </a:spcBef>
              <a:spcAft>
                <a:spcPts val="0"/>
              </a:spcAft>
              <a:buNone/>
            </a:pPr>
            <a:r>
              <a:rPr lang="en-GB" sz="600" b="1" dirty="0">
                <a:solidFill>
                  <a:srgbClr val="231F20"/>
                </a:solidFill>
                <a:latin typeface="Helvetica Neue"/>
                <a:ea typeface="Helvetica Neue"/>
                <a:cs typeface="Helvetica Neue"/>
                <a:sym typeface="Helvetica Neue"/>
              </a:rPr>
              <a:t>App Design Task (30 min)</a:t>
            </a:r>
            <a:endParaRPr sz="600" dirty="0">
              <a:solidFill>
                <a:schemeClr val="dk1"/>
              </a:solidFill>
              <a:latin typeface="Helvetica Neue"/>
              <a:ea typeface="Helvetica Neue"/>
              <a:cs typeface="Helvetica Neue"/>
              <a:sym typeface="Helvetica Neue"/>
            </a:endParaRPr>
          </a:p>
          <a:p>
            <a:pPr marL="0" marR="50165" lvl="0" indent="0" algn="l" rtl="0">
              <a:lnSpc>
                <a:spcPct val="108333"/>
              </a:lnSpc>
              <a:spcBef>
                <a:spcPts val="295"/>
              </a:spcBef>
              <a:spcAft>
                <a:spcPts val="0"/>
              </a:spcAft>
              <a:buNone/>
            </a:pPr>
            <a:r>
              <a:rPr lang="en-GB" sz="600" dirty="0">
                <a:solidFill>
                  <a:srgbClr val="231F20"/>
                </a:solidFill>
                <a:latin typeface="Helvetica Neue"/>
                <a:ea typeface="Helvetica Neue"/>
                <a:cs typeface="Helvetica Neue"/>
                <a:sym typeface="Helvetica Neue"/>
              </a:rPr>
              <a:t>Split the children into pairs or small groups. Ask them to use the App  design worksheet to design a historical app which they think would  be interesting and informative for a user. Ask them to discuss in their  group: if you could use tech to recreate a historical event/place, what  do you think the most interesting thing to recreate would be and why?</a:t>
            </a:r>
            <a:endParaRPr sz="600" dirty="0">
              <a:solidFill>
                <a:schemeClr val="dk1"/>
              </a:solidFill>
              <a:latin typeface="Helvetica Neue"/>
              <a:ea typeface="Helvetica Neue"/>
              <a:cs typeface="Helvetica Neue"/>
              <a:sym typeface="Helvetica Neue"/>
            </a:endParaRPr>
          </a:p>
          <a:p>
            <a:pPr marL="0" marR="5080" lvl="0" indent="0" algn="l" rtl="0">
              <a:lnSpc>
                <a:spcPct val="108333"/>
              </a:lnSpc>
              <a:spcBef>
                <a:spcPts val="285"/>
              </a:spcBef>
              <a:spcAft>
                <a:spcPts val="0"/>
              </a:spcAft>
              <a:buNone/>
            </a:pPr>
            <a:r>
              <a:rPr lang="en-GB" sz="600" dirty="0">
                <a:solidFill>
                  <a:srgbClr val="231F20"/>
                </a:solidFill>
                <a:latin typeface="Helvetica Neue"/>
                <a:ea typeface="Helvetica Neue"/>
                <a:cs typeface="Helvetica Neue"/>
                <a:sym typeface="Helvetica Neue"/>
              </a:rPr>
              <a:t>Give the students time to work in their groups to create a brief overview  of their historical app thinking about:</a:t>
            </a:r>
            <a:endParaRPr sz="600" dirty="0">
              <a:solidFill>
                <a:schemeClr val="dk1"/>
              </a:solidFill>
              <a:latin typeface="Helvetica Neue"/>
              <a:ea typeface="Helvetica Neue"/>
              <a:cs typeface="Helvetica Neue"/>
              <a:sym typeface="Helvetica Neue"/>
            </a:endParaRPr>
          </a:p>
          <a:p>
            <a:pPr marL="80010" marR="0" lvl="0" indent="-80010" algn="l" rtl="0">
              <a:lnSpc>
                <a:spcPct val="119166"/>
              </a:lnSpc>
              <a:spcBef>
                <a:spcPts val="200"/>
              </a:spcBef>
              <a:spcAft>
                <a:spcPts val="0"/>
              </a:spcAft>
              <a:buClr>
                <a:srgbClr val="231F20"/>
              </a:buClr>
              <a:buSzPts val="600"/>
              <a:buFont typeface="Helvetica Neue"/>
              <a:buChar char="-"/>
            </a:pPr>
            <a:r>
              <a:rPr lang="en-GB" sz="600" dirty="0">
                <a:solidFill>
                  <a:srgbClr val="231F20"/>
                </a:solidFill>
                <a:latin typeface="Helvetica Neue"/>
                <a:ea typeface="Helvetica Neue"/>
                <a:cs typeface="Helvetica Neue"/>
                <a:sym typeface="Helvetica Neue"/>
              </a:rPr>
              <a:t>What will your user be able to see?</a:t>
            </a:r>
            <a:endParaRPr sz="600" dirty="0">
              <a:solidFill>
                <a:schemeClr val="dk1"/>
              </a:solidFill>
              <a:latin typeface="Helvetica Neue"/>
              <a:ea typeface="Helvetica Neue"/>
              <a:cs typeface="Helvetica Neue"/>
              <a:sym typeface="Helvetica Neue"/>
            </a:endParaRPr>
          </a:p>
          <a:p>
            <a:pPr marL="80010" marR="0" lvl="0" indent="-80010" algn="l" rtl="0">
              <a:lnSpc>
                <a:spcPct val="117499"/>
              </a:lnSpc>
              <a:spcBef>
                <a:spcPts val="0"/>
              </a:spcBef>
              <a:spcAft>
                <a:spcPts val="0"/>
              </a:spcAft>
              <a:buClr>
                <a:srgbClr val="231F20"/>
              </a:buClr>
              <a:buSzPts val="600"/>
              <a:buFont typeface="Helvetica Neue"/>
              <a:buChar char="-"/>
            </a:pPr>
            <a:r>
              <a:rPr lang="en-GB" sz="600" dirty="0">
                <a:solidFill>
                  <a:srgbClr val="231F20"/>
                </a:solidFill>
                <a:latin typeface="Helvetica Neue"/>
                <a:ea typeface="Helvetica Neue"/>
                <a:cs typeface="Helvetica Neue"/>
                <a:sym typeface="Helvetica Neue"/>
              </a:rPr>
              <a:t>Will your app use augmented or virtual reality?</a:t>
            </a:r>
            <a:endParaRPr sz="600" dirty="0">
              <a:solidFill>
                <a:schemeClr val="dk1"/>
              </a:solidFill>
              <a:latin typeface="Helvetica Neue"/>
              <a:ea typeface="Helvetica Neue"/>
              <a:cs typeface="Helvetica Neue"/>
              <a:sym typeface="Helvetica Neue"/>
            </a:endParaRPr>
          </a:p>
          <a:p>
            <a:pPr marL="80010" marR="0" lvl="0" indent="-80010" algn="l" rtl="0">
              <a:lnSpc>
                <a:spcPct val="117499"/>
              </a:lnSpc>
              <a:spcBef>
                <a:spcPts val="0"/>
              </a:spcBef>
              <a:spcAft>
                <a:spcPts val="0"/>
              </a:spcAft>
              <a:buClr>
                <a:srgbClr val="231F20"/>
              </a:buClr>
              <a:buSzPts val="600"/>
              <a:buFont typeface="Helvetica Neue"/>
              <a:buChar char="-"/>
            </a:pPr>
            <a:r>
              <a:rPr lang="en-GB" sz="600" dirty="0">
                <a:solidFill>
                  <a:srgbClr val="231F20"/>
                </a:solidFill>
                <a:latin typeface="Helvetica Neue"/>
                <a:ea typeface="Helvetica Neue"/>
                <a:cs typeface="Helvetica Neue"/>
                <a:sym typeface="Helvetica Neue"/>
              </a:rPr>
              <a:t>How will users be able to interact with the app?</a:t>
            </a:r>
            <a:endParaRPr sz="600" dirty="0">
              <a:solidFill>
                <a:schemeClr val="dk1"/>
              </a:solidFill>
              <a:latin typeface="Helvetica Neue"/>
              <a:ea typeface="Helvetica Neue"/>
              <a:cs typeface="Helvetica Neue"/>
              <a:sym typeface="Helvetica Neue"/>
            </a:endParaRPr>
          </a:p>
          <a:p>
            <a:pPr marL="80010" marR="0" lvl="0" indent="-80010" algn="l" rtl="0">
              <a:lnSpc>
                <a:spcPct val="117499"/>
              </a:lnSpc>
              <a:spcBef>
                <a:spcPts val="0"/>
              </a:spcBef>
              <a:spcAft>
                <a:spcPts val="0"/>
              </a:spcAft>
              <a:buClr>
                <a:srgbClr val="231F20"/>
              </a:buClr>
              <a:buSzPts val="600"/>
              <a:buFont typeface="Helvetica Neue"/>
              <a:buChar char="-"/>
            </a:pPr>
            <a:r>
              <a:rPr lang="en-GB" sz="600" dirty="0">
                <a:solidFill>
                  <a:srgbClr val="231F20"/>
                </a:solidFill>
                <a:latin typeface="Helvetica Neue"/>
                <a:ea typeface="Helvetica Neue"/>
                <a:cs typeface="Helvetica Neue"/>
                <a:sym typeface="Helvetica Neue"/>
              </a:rPr>
              <a:t>How will you make the app informative?</a:t>
            </a:r>
            <a:endParaRPr sz="600" dirty="0">
              <a:solidFill>
                <a:schemeClr val="dk1"/>
              </a:solidFill>
              <a:latin typeface="Helvetica Neue"/>
              <a:ea typeface="Helvetica Neue"/>
              <a:cs typeface="Helvetica Neue"/>
              <a:sym typeface="Helvetica Neue"/>
            </a:endParaRPr>
          </a:p>
          <a:p>
            <a:pPr marL="80010" marR="0" lvl="0" indent="-80010" algn="l" rtl="0">
              <a:lnSpc>
                <a:spcPct val="117499"/>
              </a:lnSpc>
              <a:spcBef>
                <a:spcPts val="0"/>
              </a:spcBef>
              <a:spcAft>
                <a:spcPts val="0"/>
              </a:spcAft>
              <a:buClr>
                <a:srgbClr val="231F20"/>
              </a:buClr>
              <a:buSzPts val="600"/>
              <a:buFont typeface="Helvetica Neue"/>
              <a:buChar char="-"/>
            </a:pPr>
            <a:r>
              <a:rPr lang="en-GB" sz="600" dirty="0">
                <a:solidFill>
                  <a:srgbClr val="231F20"/>
                </a:solidFill>
                <a:latin typeface="Helvetica Neue"/>
                <a:ea typeface="Helvetica Neue"/>
                <a:cs typeface="Helvetica Neue"/>
                <a:sym typeface="Helvetica Neue"/>
              </a:rPr>
              <a:t>Will there be any gamification in your app?</a:t>
            </a:r>
            <a:endParaRPr sz="600" dirty="0">
              <a:solidFill>
                <a:schemeClr val="dk1"/>
              </a:solidFill>
              <a:latin typeface="Helvetica Neue"/>
              <a:ea typeface="Helvetica Neue"/>
              <a:cs typeface="Helvetica Neue"/>
              <a:sym typeface="Helvetica Neue"/>
            </a:endParaRPr>
          </a:p>
          <a:p>
            <a:pPr marL="80010" marR="0" lvl="0" indent="-80010" algn="l" rtl="0">
              <a:lnSpc>
                <a:spcPct val="117499"/>
              </a:lnSpc>
              <a:spcBef>
                <a:spcPts val="0"/>
              </a:spcBef>
              <a:spcAft>
                <a:spcPts val="0"/>
              </a:spcAft>
              <a:buClr>
                <a:srgbClr val="231F20"/>
              </a:buClr>
              <a:buSzPts val="600"/>
              <a:buFont typeface="Helvetica Neue"/>
              <a:buChar char="-"/>
            </a:pPr>
            <a:r>
              <a:rPr lang="en-GB" sz="600" dirty="0">
                <a:solidFill>
                  <a:srgbClr val="231F20"/>
                </a:solidFill>
                <a:latin typeface="Helvetica Neue"/>
                <a:ea typeface="Helvetica Neue"/>
                <a:cs typeface="Helvetica Neue"/>
                <a:sym typeface="Helvetica Neue"/>
              </a:rPr>
              <a:t>What would the key learnings be for the user?</a:t>
            </a:r>
            <a:endParaRPr sz="600" dirty="0">
              <a:solidFill>
                <a:schemeClr val="dk1"/>
              </a:solidFill>
              <a:latin typeface="Helvetica Neue"/>
              <a:ea typeface="Helvetica Neue"/>
              <a:cs typeface="Helvetica Neue"/>
              <a:sym typeface="Helvetica Neue"/>
            </a:endParaRPr>
          </a:p>
          <a:p>
            <a:pPr marL="80010" marR="0" lvl="0" indent="-80010" algn="l" rtl="0">
              <a:lnSpc>
                <a:spcPct val="119166"/>
              </a:lnSpc>
              <a:spcBef>
                <a:spcPts val="0"/>
              </a:spcBef>
              <a:spcAft>
                <a:spcPts val="0"/>
              </a:spcAft>
              <a:buClr>
                <a:srgbClr val="231F20"/>
              </a:buClr>
              <a:buSzPts val="600"/>
              <a:buFont typeface="Helvetica Neue"/>
              <a:buChar char="-"/>
            </a:pPr>
            <a:r>
              <a:rPr lang="en-GB" sz="600" dirty="0">
                <a:solidFill>
                  <a:srgbClr val="231F20"/>
                </a:solidFill>
                <a:latin typeface="Helvetica Neue"/>
                <a:ea typeface="Helvetica Neue"/>
                <a:cs typeface="Helvetica Neue"/>
                <a:sym typeface="Helvetica Neue"/>
              </a:rPr>
              <a:t>Where would you find the content that you need?</a:t>
            </a:r>
            <a:endParaRPr sz="600" dirty="0">
              <a:solidFill>
                <a:schemeClr val="dk1"/>
              </a:solidFill>
              <a:latin typeface="Helvetica Neue"/>
              <a:ea typeface="Helvetica Neue"/>
              <a:cs typeface="Helvetica Neue"/>
              <a:sym typeface="Helvetica Neue"/>
            </a:endParaRPr>
          </a:p>
          <a:p>
            <a:pPr marL="0" marR="0" lvl="0" indent="0" algn="l" rtl="0">
              <a:lnSpc>
                <a:spcPct val="100000"/>
              </a:lnSpc>
              <a:spcBef>
                <a:spcPts val="215"/>
              </a:spcBef>
              <a:spcAft>
                <a:spcPts val="0"/>
              </a:spcAft>
              <a:buNone/>
            </a:pPr>
            <a:r>
              <a:rPr lang="en-GB" sz="600" dirty="0">
                <a:solidFill>
                  <a:srgbClr val="231F20"/>
                </a:solidFill>
                <a:latin typeface="Helvetica Neue"/>
                <a:ea typeface="Helvetica Neue"/>
                <a:cs typeface="Helvetica Neue"/>
                <a:sym typeface="Helvetica Neue"/>
              </a:rPr>
              <a:t>Give the students time to share with another group/the class.</a:t>
            </a:r>
          </a:p>
          <a:p>
            <a:pPr marL="0" marR="24130" lvl="0" indent="0" algn="l" rtl="0">
              <a:lnSpc>
                <a:spcPct val="108333"/>
              </a:lnSpc>
              <a:spcBef>
                <a:spcPts val="295"/>
              </a:spcBef>
              <a:spcAft>
                <a:spcPts val="0"/>
              </a:spcAft>
              <a:buNone/>
            </a:pPr>
            <a:r>
              <a:rPr lang="en-GB" sz="600" dirty="0">
                <a:solidFill>
                  <a:srgbClr val="231F20"/>
                </a:solidFill>
                <a:latin typeface="Helvetica Neue"/>
                <a:ea typeface="Helvetica Neue"/>
                <a:cs typeface="Helvetica Neue"/>
                <a:sym typeface="Helvetica Neue"/>
              </a:rPr>
              <a:t>Discuss if any of the students have a passion for history and would like  to have a job creating apps like this in the future.</a:t>
            </a:r>
            <a:endParaRPr lang="en-GB" sz="600" dirty="0">
              <a:solidFill>
                <a:schemeClr val="dk1"/>
              </a:solidFill>
              <a:latin typeface="Helvetica Neue"/>
              <a:ea typeface="Helvetica Neue"/>
              <a:cs typeface="Helvetica Neue"/>
              <a:sym typeface="Helvetica Neue"/>
            </a:endParaRPr>
          </a:p>
        </p:txBody>
      </p:sp>
      <p:sp>
        <p:nvSpPr>
          <p:cNvPr id="59" name="Google Shape;59;p1"/>
          <p:cNvSpPr/>
          <p:nvPr/>
        </p:nvSpPr>
        <p:spPr>
          <a:xfrm>
            <a:off x="2915128" y="6543015"/>
            <a:ext cx="2533015" cy="887730"/>
          </a:xfrm>
          <a:custGeom>
            <a:avLst/>
            <a:gdLst/>
            <a:ahLst/>
            <a:cxnLst/>
            <a:rect l="l" t="t" r="r" b="b"/>
            <a:pathLst>
              <a:path w="2533015" h="804545" extrusionOk="0">
                <a:moveTo>
                  <a:pt x="0" y="804468"/>
                </a:moveTo>
                <a:lnTo>
                  <a:pt x="2532684" y="804468"/>
                </a:lnTo>
                <a:lnTo>
                  <a:pt x="2532684" y="0"/>
                </a:lnTo>
                <a:lnTo>
                  <a:pt x="0" y="0"/>
                </a:lnTo>
                <a:lnTo>
                  <a:pt x="0" y="804468"/>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 name="Google Shape;60;p1"/>
          <p:cNvSpPr txBox="1"/>
          <p:nvPr/>
        </p:nvSpPr>
        <p:spPr>
          <a:xfrm>
            <a:off x="2969753" y="6494830"/>
            <a:ext cx="200660" cy="375920"/>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None/>
            </a:pPr>
            <a:r>
              <a:rPr lang="en-GB" sz="2300" b="1" dirty="0">
                <a:solidFill>
                  <a:srgbClr val="EB5750"/>
                </a:solidFill>
                <a:latin typeface="Poppins"/>
                <a:ea typeface="Poppins"/>
                <a:cs typeface="Poppins"/>
                <a:sym typeface="Poppins"/>
              </a:rPr>
              <a:t>5</a:t>
            </a:r>
            <a:endParaRPr sz="2300" dirty="0">
              <a:solidFill>
                <a:schemeClr val="dk1"/>
              </a:solidFill>
              <a:latin typeface="Poppins"/>
              <a:ea typeface="Poppins"/>
              <a:cs typeface="Poppins"/>
              <a:sym typeface="Poppins"/>
            </a:endParaRPr>
          </a:p>
        </p:txBody>
      </p:sp>
      <p:sp>
        <p:nvSpPr>
          <p:cNvPr id="61" name="Google Shape;61;p1"/>
          <p:cNvSpPr txBox="1"/>
          <p:nvPr/>
        </p:nvSpPr>
        <p:spPr>
          <a:xfrm>
            <a:off x="2969753" y="6764751"/>
            <a:ext cx="2402205" cy="427990"/>
          </a:xfrm>
          <a:prstGeom prst="rect">
            <a:avLst/>
          </a:prstGeom>
          <a:noFill/>
          <a:ln>
            <a:noFill/>
          </a:ln>
        </p:spPr>
        <p:txBody>
          <a:bodyPr spcFirstLastPara="1" wrap="square" lIns="0" tIns="39350" rIns="0" bIns="0" anchor="t" anchorCtr="0">
            <a:spAutoFit/>
          </a:bodyPr>
          <a:lstStyle/>
          <a:p>
            <a:pPr marL="0" marR="0" lvl="0" indent="0" algn="l" rtl="0">
              <a:lnSpc>
                <a:spcPct val="100000"/>
              </a:lnSpc>
              <a:spcBef>
                <a:spcPts val="0"/>
              </a:spcBef>
              <a:spcAft>
                <a:spcPts val="0"/>
              </a:spcAft>
              <a:buNone/>
            </a:pPr>
            <a:r>
              <a:rPr lang="en-GB" sz="600" b="1" dirty="0">
                <a:solidFill>
                  <a:srgbClr val="231F20"/>
                </a:solidFill>
                <a:latin typeface="Helvetica Neue"/>
                <a:ea typeface="Helvetica Neue"/>
                <a:cs typeface="Helvetica Neue"/>
                <a:sym typeface="Helvetica Neue"/>
              </a:rPr>
              <a:t>Interactive Museum Exhibitions (5 min)</a:t>
            </a:r>
            <a:endParaRPr sz="600" dirty="0">
              <a:solidFill>
                <a:schemeClr val="dk1"/>
              </a:solidFill>
              <a:latin typeface="Helvetica Neue"/>
              <a:ea typeface="Helvetica Neue"/>
              <a:cs typeface="Helvetica Neue"/>
              <a:sym typeface="Helvetica Neue"/>
            </a:endParaRPr>
          </a:p>
          <a:p>
            <a:pPr marL="0" marR="5080" lvl="0" indent="0" algn="l" rtl="0">
              <a:lnSpc>
                <a:spcPct val="108333"/>
              </a:lnSpc>
              <a:spcBef>
                <a:spcPts val="295"/>
              </a:spcBef>
              <a:spcAft>
                <a:spcPts val="0"/>
              </a:spcAft>
              <a:buNone/>
            </a:pPr>
            <a:r>
              <a:rPr lang="en-GB" sz="600" dirty="0">
                <a:solidFill>
                  <a:srgbClr val="231F20"/>
                </a:solidFill>
                <a:latin typeface="Helvetica Neue"/>
                <a:ea typeface="Helvetica Neue"/>
                <a:cs typeface="Helvetica Neue"/>
                <a:sym typeface="Helvetica Neue"/>
              </a:rPr>
              <a:t>Ask the students if they have ever been to a museum and played on  an interactive display. Have they seen any technology used in museums  to make displays more interesting and interactive for visitors?</a:t>
            </a:r>
            <a:endParaRPr sz="600" dirty="0">
              <a:solidFill>
                <a:schemeClr val="dk1"/>
              </a:solidFill>
              <a:latin typeface="Helvetica Neue"/>
              <a:ea typeface="Helvetica Neue"/>
              <a:cs typeface="Helvetica Neue"/>
              <a:sym typeface="Helvetica Neue"/>
            </a:endParaRPr>
          </a:p>
        </p:txBody>
      </p:sp>
      <p:sp>
        <p:nvSpPr>
          <p:cNvPr id="62" name="Google Shape;62;p1"/>
          <p:cNvSpPr txBox="1"/>
          <p:nvPr/>
        </p:nvSpPr>
        <p:spPr>
          <a:xfrm>
            <a:off x="5614822" y="1749183"/>
            <a:ext cx="2540635" cy="659840"/>
          </a:xfrm>
          <a:prstGeom prst="rect">
            <a:avLst/>
          </a:prstGeom>
          <a:noFill/>
          <a:ln w="9525" cap="flat" cmpd="sng">
            <a:solidFill>
              <a:srgbClr val="BCBEC0"/>
            </a:solidFill>
            <a:prstDash val="solid"/>
            <a:round/>
            <a:headEnd type="none" w="sm" len="sm"/>
            <a:tailEnd type="none" w="sm" len="sm"/>
          </a:ln>
        </p:spPr>
        <p:txBody>
          <a:bodyPr spcFirstLastPara="1" wrap="square" lIns="0" tIns="1250" rIns="0" bIns="0" anchor="t" anchorCtr="0">
            <a:spAutoFit/>
          </a:bodyPr>
          <a:lstStyle/>
          <a:p>
            <a:pPr marL="65405" marR="130810" lvl="0" indent="0" algn="l" rtl="0">
              <a:lnSpc>
                <a:spcPct val="108333"/>
              </a:lnSpc>
              <a:spcBef>
                <a:spcPts val="5"/>
              </a:spcBef>
              <a:spcAft>
                <a:spcPts val="0"/>
              </a:spcAft>
              <a:buNone/>
            </a:pPr>
            <a:endParaRPr lang="en-GB" sz="300" dirty="0">
              <a:solidFill>
                <a:schemeClr val="dk1"/>
              </a:solidFill>
              <a:latin typeface="Times New Roman"/>
              <a:ea typeface="Helvetica Neue"/>
              <a:cs typeface="Times New Roman"/>
              <a:sym typeface="Times New Roman"/>
            </a:endParaRPr>
          </a:p>
          <a:p>
            <a:pPr marL="65405" marR="130810" lvl="0" indent="0" algn="l" rtl="0">
              <a:lnSpc>
                <a:spcPct val="108333"/>
              </a:lnSpc>
              <a:spcBef>
                <a:spcPts val="5"/>
              </a:spcBef>
              <a:spcAft>
                <a:spcPts val="0"/>
              </a:spcAft>
              <a:buNone/>
            </a:pPr>
            <a:r>
              <a:rPr lang="en-GB" sz="600" dirty="0">
                <a:solidFill>
                  <a:srgbClr val="231F20"/>
                </a:solidFill>
                <a:latin typeface="Helvetica Neue"/>
                <a:ea typeface="Helvetica Neue"/>
                <a:cs typeface="Helvetica Neue"/>
                <a:sym typeface="Helvetica Neue"/>
              </a:rPr>
              <a:t>Watch the following hyperlinked video on the slide which gives some  examples of immersive technology in museum exhibits:  </a:t>
            </a:r>
            <a:r>
              <a:rPr lang="en-GB" sz="600" u="sng" dirty="0">
                <a:solidFill>
                  <a:srgbClr val="231F20"/>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https://www.youtube.com/watch?v=32pqI1dod8A</a:t>
            </a:r>
            <a:endParaRPr sz="600" dirty="0">
              <a:solidFill>
                <a:schemeClr val="dk1"/>
              </a:solidFill>
              <a:latin typeface="Helvetica Neue"/>
              <a:ea typeface="Helvetica Neue"/>
              <a:cs typeface="Helvetica Neue"/>
              <a:sym typeface="Helvetica Neue"/>
            </a:endParaRPr>
          </a:p>
          <a:p>
            <a:pPr marL="65405" marR="302895" lvl="0" indent="0" algn="l" rtl="0">
              <a:lnSpc>
                <a:spcPct val="108333"/>
              </a:lnSpc>
              <a:spcBef>
                <a:spcPts val="280"/>
              </a:spcBef>
              <a:spcAft>
                <a:spcPts val="0"/>
              </a:spcAft>
              <a:buNone/>
            </a:pPr>
            <a:r>
              <a:rPr lang="en-GB" sz="600" dirty="0">
                <a:solidFill>
                  <a:srgbClr val="231F20"/>
                </a:solidFill>
                <a:latin typeface="Helvetica Neue"/>
                <a:ea typeface="Helvetica Neue"/>
                <a:cs typeface="Helvetica Neue"/>
                <a:sym typeface="Helvetica Neue"/>
              </a:rPr>
              <a:t>Ask if any of the students would like a career making interactive  displays in museums and helping bring history to life?</a:t>
            </a:r>
          </a:p>
          <a:p>
            <a:pPr marL="65405" marR="302895" lvl="0" indent="0" algn="l" rtl="0">
              <a:lnSpc>
                <a:spcPct val="108333"/>
              </a:lnSpc>
              <a:spcBef>
                <a:spcPts val="280"/>
              </a:spcBef>
              <a:spcAft>
                <a:spcPts val="0"/>
              </a:spcAft>
              <a:buNone/>
            </a:pPr>
            <a:endParaRPr sz="200" dirty="0">
              <a:solidFill>
                <a:schemeClr val="dk1"/>
              </a:solidFill>
              <a:latin typeface="Helvetica Neue"/>
              <a:ea typeface="Helvetica Neue"/>
              <a:cs typeface="Helvetica Neue"/>
              <a:sym typeface="Helvetica Neue"/>
            </a:endParaRPr>
          </a:p>
        </p:txBody>
      </p:sp>
      <p:sp>
        <p:nvSpPr>
          <p:cNvPr id="63" name="Google Shape;63;p1"/>
          <p:cNvSpPr txBox="1"/>
          <p:nvPr/>
        </p:nvSpPr>
        <p:spPr>
          <a:xfrm>
            <a:off x="8325307" y="1749183"/>
            <a:ext cx="2006688" cy="1884801"/>
          </a:xfrm>
          <a:prstGeom prst="rect">
            <a:avLst/>
          </a:prstGeom>
          <a:noFill/>
          <a:ln w="9525" cap="flat" cmpd="sng">
            <a:solidFill>
              <a:srgbClr val="BCBEC0"/>
            </a:solidFill>
            <a:prstDash val="solid"/>
            <a:round/>
            <a:headEnd type="none" w="sm" len="sm"/>
            <a:tailEnd type="none" w="sm" len="sm"/>
          </a:ln>
        </p:spPr>
        <p:txBody>
          <a:bodyPr spcFirstLastPara="1" wrap="square" lIns="0" tIns="111750" rIns="0" bIns="0" anchor="t" anchorCtr="0">
            <a:spAutoFit/>
          </a:bodyPr>
          <a:lstStyle/>
          <a:p>
            <a:pPr marL="65405" marR="175260" lvl="0" indent="0" algn="just" rtl="0">
              <a:lnSpc>
                <a:spcPct val="108333"/>
              </a:lnSpc>
              <a:spcBef>
                <a:spcPts val="15"/>
              </a:spcBef>
              <a:spcAft>
                <a:spcPts val="0"/>
              </a:spcAft>
              <a:buNone/>
            </a:pPr>
            <a:endParaRPr lang="en-GB" sz="600" b="1" dirty="0">
              <a:solidFill>
                <a:srgbClr val="231F20"/>
              </a:solidFill>
              <a:latin typeface="Helvetica Neue"/>
              <a:ea typeface="Helvetica Neue"/>
              <a:cs typeface="Helvetica Neue"/>
              <a:sym typeface="Helvetica Neue"/>
            </a:endParaRPr>
          </a:p>
          <a:p>
            <a:pPr marL="65405" marR="175260" lvl="0" indent="0" algn="just" rtl="0">
              <a:lnSpc>
                <a:spcPct val="108333"/>
              </a:lnSpc>
              <a:spcBef>
                <a:spcPts val="15"/>
              </a:spcBef>
              <a:spcAft>
                <a:spcPts val="0"/>
              </a:spcAft>
              <a:buNone/>
            </a:pPr>
            <a:endParaRPr lang="en-GB" sz="600" b="1" dirty="0">
              <a:solidFill>
                <a:srgbClr val="231F20"/>
              </a:solidFill>
              <a:latin typeface="Helvetica Neue"/>
              <a:ea typeface="Helvetica Neue"/>
              <a:cs typeface="Helvetica Neue"/>
              <a:sym typeface="Helvetica Neue"/>
            </a:endParaRPr>
          </a:p>
          <a:p>
            <a:pPr marL="65405" marR="175260" lvl="0" indent="0" algn="just" rtl="0">
              <a:lnSpc>
                <a:spcPct val="108333"/>
              </a:lnSpc>
              <a:spcBef>
                <a:spcPts val="15"/>
              </a:spcBef>
              <a:spcAft>
                <a:spcPts val="0"/>
              </a:spcAft>
              <a:buNone/>
            </a:pPr>
            <a:r>
              <a:rPr lang="en-GB" sz="600" b="1" dirty="0">
                <a:solidFill>
                  <a:srgbClr val="231F20"/>
                </a:solidFill>
                <a:latin typeface="Helvetica Neue"/>
                <a:ea typeface="Helvetica Neue"/>
                <a:cs typeface="Helvetica Neue"/>
                <a:sym typeface="Helvetica Neue"/>
              </a:rPr>
              <a:t>Technology and Archaeology (5 min)</a:t>
            </a:r>
          </a:p>
          <a:p>
            <a:pPr marL="65405" marR="175260" lvl="0" indent="0" algn="just" rtl="0">
              <a:lnSpc>
                <a:spcPct val="108333"/>
              </a:lnSpc>
              <a:spcBef>
                <a:spcPts val="15"/>
              </a:spcBef>
              <a:spcAft>
                <a:spcPts val="0"/>
              </a:spcAft>
              <a:buNone/>
            </a:pPr>
            <a:r>
              <a:rPr lang="en-GB" sz="600" dirty="0">
                <a:solidFill>
                  <a:srgbClr val="231F20"/>
                </a:solidFill>
                <a:latin typeface="Helvetica Neue"/>
                <a:ea typeface="Helvetica Neue"/>
                <a:cs typeface="Helvetica Neue"/>
                <a:sym typeface="Helvetica Neue"/>
              </a:rPr>
              <a:t>Ask the students how they think technology is used  in archaeology.</a:t>
            </a:r>
            <a:endParaRPr sz="600" dirty="0">
              <a:solidFill>
                <a:schemeClr val="dk1"/>
              </a:solidFill>
              <a:latin typeface="Helvetica Neue"/>
              <a:ea typeface="Helvetica Neue"/>
              <a:cs typeface="Helvetica Neue"/>
              <a:sym typeface="Helvetica Neue"/>
            </a:endParaRPr>
          </a:p>
          <a:p>
            <a:pPr marL="65405" marR="198120" lvl="0" indent="0" algn="l" rtl="0">
              <a:lnSpc>
                <a:spcPct val="108333"/>
              </a:lnSpc>
              <a:spcBef>
                <a:spcPts val="285"/>
              </a:spcBef>
              <a:spcAft>
                <a:spcPts val="0"/>
              </a:spcAft>
              <a:buNone/>
            </a:pPr>
            <a:r>
              <a:rPr lang="en-GB" sz="600" dirty="0">
                <a:solidFill>
                  <a:srgbClr val="231F20"/>
                </a:solidFill>
                <a:latin typeface="Helvetica Neue"/>
                <a:ea typeface="Helvetica Neue"/>
                <a:cs typeface="Helvetica Neue"/>
                <a:sym typeface="Helvetica Neue"/>
              </a:rPr>
              <a:t>Watch the hyperlinked clip which covers a number  of ways archaeology students in America are using  different aspects of technology to support their  research in the field:  </a:t>
            </a:r>
            <a:r>
              <a:rPr lang="en-GB" sz="600" u="sng" dirty="0">
                <a:solidFill>
                  <a:srgbClr val="231F20"/>
                </a:solidFill>
                <a:latin typeface="Helvetica Neue"/>
                <a:ea typeface="Helvetica Neue"/>
                <a:cs typeface="Helvetica Neue"/>
                <a:sym typeface="Helvetica Neue"/>
                <a:hlinkClick r:id="rId4">
                  <a:extLst>
                    <a:ext uri="{A12FA001-AC4F-418D-AE19-62706E023703}">
                      <ahyp:hlinkClr xmlns:ahyp="http://schemas.microsoft.com/office/drawing/2018/hyperlinkcolor" val="tx"/>
                    </a:ext>
                  </a:extLst>
                </a:hlinkClick>
              </a:rPr>
              <a:t>https://www.youtube.com/watch?v=XTalyNxJE2Q</a:t>
            </a:r>
            <a:endParaRPr sz="600" dirty="0">
              <a:solidFill>
                <a:schemeClr val="dk1"/>
              </a:solidFill>
              <a:latin typeface="Helvetica Neue"/>
              <a:ea typeface="Helvetica Neue"/>
              <a:cs typeface="Helvetica Neue"/>
              <a:sym typeface="Helvetica Neue"/>
            </a:endParaRPr>
          </a:p>
          <a:p>
            <a:pPr marL="65405" marR="234315" lvl="0" indent="0" algn="l" rtl="0">
              <a:lnSpc>
                <a:spcPct val="108333"/>
              </a:lnSpc>
              <a:spcBef>
                <a:spcPts val="285"/>
              </a:spcBef>
              <a:spcAft>
                <a:spcPts val="0"/>
              </a:spcAft>
              <a:buNone/>
            </a:pPr>
            <a:r>
              <a:rPr lang="en-GB" sz="600" dirty="0">
                <a:solidFill>
                  <a:srgbClr val="231F20"/>
                </a:solidFill>
                <a:latin typeface="Helvetica Neue"/>
                <a:ea typeface="Helvetica Neue"/>
                <a:cs typeface="Helvetica Neue"/>
                <a:sym typeface="Helvetica Neue"/>
              </a:rPr>
              <a:t>After the clip, discuss the different technology the  students used? How did they overcome the lack  of electricity on the dig sites? What effects do the  students think technology will have an archelogy?</a:t>
            </a:r>
            <a:endParaRPr sz="600" dirty="0">
              <a:solidFill>
                <a:schemeClr val="dk1"/>
              </a:solidFill>
              <a:latin typeface="Helvetica Neue"/>
              <a:ea typeface="Helvetica Neue"/>
              <a:cs typeface="Helvetica Neue"/>
              <a:sym typeface="Helvetica Neue"/>
            </a:endParaRPr>
          </a:p>
          <a:p>
            <a:pPr marL="65405" marR="179705" lvl="0" indent="0" algn="just" rtl="0">
              <a:lnSpc>
                <a:spcPct val="108333"/>
              </a:lnSpc>
              <a:spcBef>
                <a:spcPts val="0"/>
              </a:spcBef>
              <a:spcAft>
                <a:spcPts val="0"/>
              </a:spcAft>
              <a:buNone/>
            </a:pPr>
            <a:r>
              <a:rPr lang="en-GB" sz="600" dirty="0">
                <a:solidFill>
                  <a:srgbClr val="231F20"/>
                </a:solidFill>
                <a:latin typeface="Helvetica Neue"/>
                <a:ea typeface="Helvetica Neue"/>
                <a:cs typeface="Helvetica Neue"/>
                <a:sym typeface="Helvetica Neue"/>
              </a:rPr>
              <a:t>Would any of the students like to be archaeologists  in the future and either work with or create this kind  of technology?</a:t>
            </a:r>
            <a:endParaRPr sz="600" dirty="0">
              <a:solidFill>
                <a:srgbClr val="231F20"/>
              </a:solidFill>
              <a:latin typeface="Helvetica Neue"/>
              <a:ea typeface="Helvetica Neue"/>
              <a:cs typeface="Helvetica Neue"/>
              <a:sym typeface="Helvetica Neue"/>
            </a:endParaRPr>
          </a:p>
        </p:txBody>
      </p:sp>
      <p:sp>
        <p:nvSpPr>
          <p:cNvPr id="64" name="Google Shape;64;p1"/>
          <p:cNvSpPr/>
          <p:nvPr/>
        </p:nvSpPr>
        <p:spPr>
          <a:xfrm>
            <a:off x="2906566" y="1749183"/>
            <a:ext cx="2531745" cy="1240419"/>
          </a:xfrm>
          <a:custGeom>
            <a:avLst/>
            <a:gdLst/>
            <a:ahLst/>
            <a:cxnLst/>
            <a:rect l="l" t="t" r="r" b="b"/>
            <a:pathLst>
              <a:path w="2531745" h="1195705" extrusionOk="0">
                <a:moveTo>
                  <a:pt x="0" y="1195514"/>
                </a:moveTo>
                <a:lnTo>
                  <a:pt x="2531351" y="1195514"/>
                </a:lnTo>
                <a:lnTo>
                  <a:pt x="2531351" y="0"/>
                </a:lnTo>
                <a:lnTo>
                  <a:pt x="0" y="0"/>
                </a:lnTo>
                <a:lnTo>
                  <a:pt x="0" y="1195514"/>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 name="Google Shape;65;p1"/>
          <p:cNvSpPr/>
          <p:nvPr/>
        </p:nvSpPr>
        <p:spPr>
          <a:xfrm>
            <a:off x="2904349" y="3089861"/>
            <a:ext cx="2533015" cy="1483388"/>
          </a:xfrm>
          <a:custGeom>
            <a:avLst/>
            <a:gdLst/>
            <a:ahLst/>
            <a:cxnLst/>
            <a:rect l="l" t="t" r="r" b="b"/>
            <a:pathLst>
              <a:path w="2533015" h="1401445" extrusionOk="0">
                <a:moveTo>
                  <a:pt x="0" y="1401254"/>
                </a:moveTo>
                <a:lnTo>
                  <a:pt x="2532684" y="1401254"/>
                </a:lnTo>
                <a:lnTo>
                  <a:pt x="2532684" y="0"/>
                </a:lnTo>
                <a:lnTo>
                  <a:pt x="0" y="0"/>
                </a:lnTo>
                <a:lnTo>
                  <a:pt x="0" y="1401254"/>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 name="Google Shape;66;p1"/>
          <p:cNvSpPr/>
          <p:nvPr/>
        </p:nvSpPr>
        <p:spPr>
          <a:xfrm>
            <a:off x="2904349" y="4673508"/>
            <a:ext cx="2533015" cy="813273"/>
          </a:xfrm>
          <a:custGeom>
            <a:avLst/>
            <a:gdLst/>
            <a:ahLst/>
            <a:cxnLst/>
            <a:rect l="l" t="t" r="r" b="b"/>
            <a:pathLst>
              <a:path w="2533015" h="788670" extrusionOk="0">
                <a:moveTo>
                  <a:pt x="0" y="788555"/>
                </a:moveTo>
                <a:lnTo>
                  <a:pt x="2532684" y="788555"/>
                </a:lnTo>
                <a:lnTo>
                  <a:pt x="2532684" y="0"/>
                </a:lnTo>
                <a:lnTo>
                  <a:pt x="0" y="0"/>
                </a:lnTo>
                <a:lnTo>
                  <a:pt x="0" y="788555"/>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7" name="Google Shape;67;p1"/>
          <p:cNvSpPr txBox="1"/>
          <p:nvPr/>
        </p:nvSpPr>
        <p:spPr>
          <a:xfrm>
            <a:off x="2969753" y="1746863"/>
            <a:ext cx="116839" cy="375920"/>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None/>
            </a:pPr>
            <a:r>
              <a:rPr lang="en-GB" sz="2300" b="1" dirty="0">
                <a:solidFill>
                  <a:srgbClr val="EB5750"/>
                </a:solidFill>
                <a:latin typeface="Poppins"/>
                <a:ea typeface="Poppins"/>
                <a:cs typeface="Poppins"/>
                <a:sym typeface="Poppins"/>
              </a:rPr>
              <a:t>1</a:t>
            </a:r>
            <a:endParaRPr sz="2300" dirty="0">
              <a:solidFill>
                <a:schemeClr val="dk1"/>
              </a:solidFill>
              <a:latin typeface="Poppins"/>
              <a:ea typeface="Poppins"/>
              <a:cs typeface="Poppins"/>
              <a:sym typeface="Poppins"/>
            </a:endParaRPr>
          </a:p>
        </p:txBody>
      </p:sp>
      <p:sp>
        <p:nvSpPr>
          <p:cNvPr id="68" name="Google Shape;68;p1"/>
          <p:cNvSpPr txBox="1"/>
          <p:nvPr/>
        </p:nvSpPr>
        <p:spPr>
          <a:xfrm>
            <a:off x="2940223" y="2023981"/>
            <a:ext cx="2497141" cy="945431"/>
          </a:xfrm>
          <a:prstGeom prst="rect">
            <a:avLst/>
          </a:prstGeom>
          <a:noFill/>
          <a:ln>
            <a:noFill/>
          </a:ln>
        </p:spPr>
        <p:txBody>
          <a:bodyPr spcFirstLastPara="1" wrap="square" lIns="0" tIns="39350" rIns="0" bIns="0" anchor="t" anchorCtr="0">
            <a:spAutoFit/>
          </a:bodyPr>
          <a:lstStyle/>
          <a:p>
            <a:pPr marL="0" marR="0" lvl="0" indent="0" algn="l" rtl="0">
              <a:lnSpc>
                <a:spcPct val="100000"/>
              </a:lnSpc>
              <a:spcBef>
                <a:spcPts val="0"/>
              </a:spcBef>
              <a:spcAft>
                <a:spcPts val="0"/>
              </a:spcAft>
              <a:buNone/>
            </a:pPr>
            <a:r>
              <a:rPr lang="en-GB" sz="600" b="1" dirty="0">
                <a:solidFill>
                  <a:srgbClr val="231F20"/>
                </a:solidFill>
                <a:latin typeface="Helvetica Neue"/>
                <a:ea typeface="Helvetica Neue"/>
                <a:cs typeface="Helvetica Neue"/>
                <a:sym typeface="Helvetica Neue"/>
              </a:rPr>
              <a:t>Why is it important to study history? (5 min)</a:t>
            </a:r>
            <a:endParaRPr sz="600" dirty="0">
              <a:solidFill>
                <a:schemeClr val="dk1"/>
              </a:solidFill>
              <a:latin typeface="Helvetica Neue"/>
              <a:ea typeface="Helvetica Neue"/>
              <a:cs typeface="Helvetica Neue"/>
              <a:sym typeface="Helvetica Neue"/>
            </a:endParaRPr>
          </a:p>
          <a:p>
            <a:pPr marL="0" marR="5080" lvl="0" indent="0" algn="l" rtl="0">
              <a:lnSpc>
                <a:spcPct val="108333"/>
              </a:lnSpc>
              <a:spcBef>
                <a:spcPts val="295"/>
              </a:spcBef>
              <a:spcAft>
                <a:spcPts val="0"/>
              </a:spcAft>
              <a:buNone/>
            </a:pPr>
            <a:r>
              <a:rPr lang="en-GB" sz="600" dirty="0">
                <a:solidFill>
                  <a:srgbClr val="231F20"/>
                </a:solidFill>
                <a:latin typeface="Helvetica Neue"/>
                <a:ea typeface="Helvetica Neue"/>
                <a:cs typeface="Helvetica Neue"/>
                <a:sym typeface="Helvetica Neue"/>
              </a:rPr>
              <a:t>Share the learning objective with the students and ask if they think it is  important to study history and why.</a:t>
            </a:r>
            <a:endParaRPr sz="600" dirty="0">
              <a:solidFill>
                <a:schemeClr val="dk1"/>
              </a:solidFill>
              <a:latin typeface="Helvetica Neue"/>
              <a:ea typeface="Helvetica Neue"/>
              <a:cs typeface="Helvetica Neue"/>
              <a:sym typeface="Helvetica Neue"/>
            </a:endParaRPr>
          </a:p>
          <a:p>
            <a:pPr marL="0" marR="86360" lvl="0" indent="0" algn="l" rtl="0">
              <a:lnSpc>
                <a:spcPct val="108333"/>
              </a:lnSpc>
              <a:spcBef>
                <a:spcPts val="285"/>
              </a:spcBef>
              <a:spcAft>
                <a:spcPts val="0"/>
              </a:spcAft>
              <a:buNone/>
            </a:pPr>
            <a:r>
              <a:rPr lang="en-GB" sz="600" dirty="0">
                <a:solidFill>
                  <a:srgbClr val="231F20"/>
                </a:solidFill>
                <a:latin typeface="Helvetica Neue"/>
                <a:ea typeface="Helvetica Neue"/>
                <a:cs typeface="Helvetica Neue"/>
                <a:sym typeface="Helvetica Neue"/>
              </a:rPr>
              <a:t>Watch the hyperlinked clip of a rap explaining the importance of  studying history: </a:t>
            </a:r>
            <a:r>
              <a:rPr lang="en-GB" sz="600" u="sng" dirty="0">
                <a:solidFill>
                  <a:srgbClr val="231F20"/>
                </a:solidFill>
                <a:latin typeface="Helvetica Neue"/>
                <a:ea typeface="Helvetica Neue"/>
                <a:cs typeface="Helvetica Neue"/>
                <a:sym typeface="Helvetica Neue"/>
                <a:hlinkClick r:id="rId5">
                  <a:extLst>
                    <a:ext uri="{A12FA001-AC4F-418D-AE19-62706E023703}">
                      <ahyp:hlinkClr xmlns:ahyp="http://schemas.microsoft.com/office/drawing/2018/hyperlinkcolor" val="tx"/>
                    </a:ext>
                  </a:extLst>
                </a:hlinkClick>
              </a:rPr>
              <a:t>https://www.youtube.com/watch?v=VMqoIZqpZAc</a:t>
            </a:r>
            <a:endParaRPr sz="600" dirty="0">
              <a:solidFill>
                <a:schemeClr val="dk1"/>
              </a:solidFill>
              <a:latin typeface="Helvetica Neue"/>
              <a:ea typeface="Helvetica Neue"/>
              <a:cs typeface="Helvetica Neue"/>
              <a:sym typeface="Helvetica Neue"/>
            </a:endParaRPr>
          </a:p>
          <a:p>
            <a:pPr marL="0" marR="182245" lvl="0" indent="0" algn="l" rtl="0">
              <a:lnSpc>
                <a:spcPct val="108333"/>
              </a:lnSpc>
              <a:spcBef>
                <a:spcPts val="280"/>
              </a:spcBef>
              <a:spcAft>
                <a:spcPts val="0"/>
              </a:spcAft>
              <a:buNone/>
            </a:pPr>
            <a:r>
              <a:rPr lang="en-GB" sz="600" dirty="0">
                <a:solidFill>
                  <a:srgbClr val="231F20"/>
                </a:solidFill>
                <a:latin typeface="Helvetica Neue"/>
                <a:ea typeface="Helvetica Neue"/>
                <a:cs typeface="Helvetica Neue"/>
                <a:sym typeface="Helvetica Neue"/>
              </a:rPr>
              <a:t>Recap why it is important to study history i.e. to learn from past  successes and mistakes, to use existing ideas to help us learn and  invent new things etc.</a:t>
            </a:r>
            <a:endParaRPr sz="600" dirty="0">
              <a:solidFill>
                <a:schemeClr val="dk1"/>
              </a:solidFill>
              <a:latin typeface="Helvetica Neue"/>
              <a:ea typeface="Helvetica Neue"/>
              <a:cs typeface="Helvetica Neue"/>
              <a:sym typeface="Helvetica Neue"/>
            </a:endParaRPr>
          </a:p>
        </p:txBody>
      </p:sp>
      <p:sp>
        <p:nvSpPr>
          <p:cNvPr id="69" name="Google Shape;69;p1"/>
          <p:cNvSpPr txBox="1"/>
          <p:nvPr/>
        </p:nvSpPr>
        <p:spPr>
          <a:xfrm>
            <a:off x="2969753" y="3089861"/>
            <a:ext cx="178435" cy="375920"/>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None/>
            </a:pPr>
            <a:r>
              <a:rPr lang="en-GB" sz="2300" b="1" dirty="0">
                <a:solidFill>
                  <a:srgbClr val="EB5750"/>
                </a:solidFill>
                <a:latin typeface="Poppins"/>
                <a:ea typeface="Poppins"/>
                <a:cs typeface="Poppins"/>
                <a:sym typeface="Poppins"/>
              </a:rPr>
              <a:t>2</a:t>
            </a:r>
            <a:endParaRPr sz="2300" dirty="0">
              <a:solidFill>
                <a:schemeClr val="dk1"/>
              </a:solidFill>
              <a:latin typeface="Poppins"/>
              <a:ea typeface="Poppins"/>
              <a:cs typeface="Poppins"/>
              <a:sym typeface="Poppins"/>
            </a:endParaRPr>
          </a:p>
        </p:txBody>
      </p:sp>
      <p:sp>
        <p:nvSpPr>
          <p:cNvPr id="70" name="Google Shape;70;p1"/>
          <p:cNvSpPr txBox="1"/>
          <p:nvPr/>
        </p:nvSpPr>
        <p:spPr>
          <a:xfrm>
            <a:off x="2971822" y="3344439"/>
            <a:ext cx="2400935" cy="1206079"/>
          </a:xfrm>
          <a:prstGeom prst="rect">
            <a:avLst/>
          </a:prstGeom>
          <a:noFill/>
          <a:ln>
            <a:noFill/>
          </a:ln>
        </p:spPr>
        <p:txBody>
          <a:bodyPr spcFirstLastPara="1" wrap="square" lIns="0" tIns="39350" rIns="0" bIns="0" anchor="t" anchorCtr="0">
            <a:spAutoFit/>
          </a:bodyPr>
          <a:lstStyle/>
          <a:p>
            <a:pPr marL="0" marR="0" lvl="0" indent="0" algn="l" rtl="0">
              <a:lnSpc>
                <a:spcPct val="100000"/>
              </a:lnSpc>
              <a:spcBef>
                <a:spcPts val="0"/>
              </a:spcBef>
              <a:spcAft>
                <a:spcPts val="0"/>
              </a:spcAft>
              <a:buNone/>
            </a:pPr>
            <a:r>
              <a:rPr lang="en-GB" sz="600" b="1" dirty="0">
                <a:solidFill>
                  <a:srgbClr val="231F20"/>
                </a:solidFill>
                <a:latin typeface="Helvetica Neue"/>
                <a:ea typeface="Helvetica Neue"/>
                <a:cs typeface="Helvetica Neue"/>
                <a:sym typeface="Helvetica Neue"/>
              </a:rPr>
              <a:t>Technology timeline (20 min)</a:t>
            </a:r>
            <a:endParaRPr sz="600" dirty="0">
              <a:solidFill>
                <a:schemeClr val="dk1"/>
              </a:solidFill>
              <a:latin typeface="Helvetica Neue"/>
              <a:ea typeface="Helvetica Neue"/>
              <a:cs typeface="Helvetica Neue"/>
              <a:sym typeface="Helvetica Neue"/>
            </a:endParaRPr>
          </a:p>
          <a:p>
            <a:pPr marL="0" marR="5080" lvl="0" indent="0" algn="l" rtl="0">
              <a:lnSpc>
                <a:spcPct val="108333"/>
              </a:lnSpc>
              <a:spcBef>
                <a:spcPts val="295"/>
              </a:spcBef>
              <a:spcAft>
                <a:spcPts val="0"/>
              </a:spcAft>
              <a:buNone/>
            </a:pPr>
            <a:r>
              <a:rPr lang="en-GB" sz="600" dirty="0">
                <a:solidFill>
                  <a:srgbClr val="231F20"/>
                </a:solidFill>
                <a:latin typeface="Helvetica Neue"/>
                <a:ea typeface="Helvetica Neue"/>
                <a:cs typeface="Helvetica Neue"/>
                <a:sym typeface="Helvetica Neue"/>
              </a:rPr>
              <a:t>Explain to the students that you would like them to now have a look at  some of the key advancements in technology over the past 50 years.  Challenge the children to work individually or in pairs to put the events  on the slide into chronological order on a timeline (this could be on something like a PPT slide or simply as notes).</a:t>
            </a:r>
            <a:endParaRPr sz="600" dirty="0">
              <a:solidFill>
                <a:schemeClr val="dk1"/>
              </a:solidFill>
              <a:latin typeface="Helvetica Neue"/>
              <a:ea typeface="Helvetica Neue"/>
              <a:cs typeface="Helvetica Neue"/>
              <a:sym typeface="Helvetica Neue"/>
            </a:endParaRPr>
          </a:p>
          <a:p>
            <a:pPr marL="0" marR="114300" lvl="0" indent="0" algn="l" rtl="0">
              <a:lnSpc>
                <a:spcPct val="108333"/>
              </a:lnSpc>
              <a:spcBef>
                <a:spcPts val="285"/>
              </a:spcBef>
              <a:spcAft>
                <a:spcPts val="0"/>
              </a:spcAft>
              <a:buNone/>
            </a:pPr>
            <a:r>
              <a:rPr lang="en-GB" sz="600" dirty="0">
                <a:solidFill>
                  <a:srgbClr val="231F20"/>
                </a:solidFill>
                <a:latin typeface="Helvetica Neue"/>
                <a:ea typeface="Helvetica Neue"/>
                <a:cs typeface="Helvetica Neue"/>
                <a:sym typeface="Helvetica Neue"/>
              </a:rPr>
              <a:t>After the task, discuss the students findings and ask which of the  inventions/advancements they think is the most important and why  (reinforce that there is no right answer to this but it promotes an  interesting discussion around the importance of technology in our  lives and how we use it).</a:t>
            </a:r>
            <a:endParaRPr sz="600" dirty="0">
              <a:solidFill>
                <a:schemeClr val="dk1"/>
              </a:solidFill>
              <a:latin typeface="Helvetica Neue"/>
              <a:ea typeface="Helvetica Neue"/>
              <a:cs typeface="Helvetica Neue"/>
              <a:sym typeface="Helvetica Neue"/>
            </a:endParaRPr>
          </a:p>
        </p:txBody>
      </p:sp>
      <p:sp>
        <p:nvSpPr>
          <p:cNvPr id="71" name="Google Shape;71;p1"/>
          <p:cNvSpPr txBox="1"/>
          <p:nvPr/>
        </p:nvSpPr>
        <p:spPr>
          <a:xfrm>
            <a:off x="2972545" y="4682045"/>
            <a:ext cx="189865" cy="375920"/>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None/>
            </a:pPr>
            <a:r>
              <a:rPr lang="en-GB" sz="2300" b="1" dirty="0">
                <a:solidFill>
                  <a:srgbClr val="EB5750"/>
                </a:solidFill>
                <a:latin typeface="Poppins"/>
                <a:ea typeface="Poppins"/>
                <a:cs typeface="Poppins"/>
                <a:sym typeface="Poppins"/>
              </a:rPr>
              <a:t>3</a:t>
            </a:r>
            <a:endParaRPr sz="2300" dirty="0">
              <a:solidFill>
                <a:schemeClr val="dk1"/>
              </a:solidFill>
              <a:latin typeface="Poppins"/>
              <a:ea typeface="Poppins"/>
              <a:cs typeface="Poppins"/>
              <a:sym typeface="Poppins"/>
            </a:endParaRPr>
          </a:p>
        </p:txBody>
      </p:sp>
      <p:sp>
        <p:nvSpPr>
          <p:cNvPr id="72" name="Google Shape;72;p1"/>
          <p:cNvSpPr txBox="1"/>
          <p:nvPr/>
        </p:nvSpPr>
        <p:spPr>
          <a:xfrm>
            <a:off x="2947035" y="4970800"/>
            <a:ext cx="2399665" cy="427990"/>
          </a:xfrm>
          <a:prstGeom prst="rect">
            <a:avLst/>
          </a:prstGeom>
          <a:noFill/>
          <a:ln>
            <a:noFill/>
          </a:ln>
        </p:spPr>
        <p:txBody>
          <a:bodyPr spcFirstLastPara="1" wrap="square" lIns="0" tIns="39350" rIns="0" bIns="0" anchor="t" anchorCtr="0">
            <a:spAutoFit/>
          </a:bodyPr>
          <a:lstStyle/>
          <a:p>
            <a:pPr marL="0" marR="0" lvl="0" indent="0" algn="l" rtl="0">
              <a:lnSpc>
                <a:spcPct val="100000"/>
              </a:lnSpc>
              <a:spcBef>
                <a:spcPts val="0"/>
              </a:spcBef>
              <a:spcAft>
                <a:spcPts val="0"/>
              </a:spcAft>
              <a:buNone/>
            </a:pPr>
            <a:r>
              <a:rPr lang="en-GB" sz="600" b="1" dirty="0">
                <a:solidFill>
                  <a:srgbClr val="231F20"/>
                </a:solidFill>
                <a:latin typeface="Helvetica Neue"/>
                <a:ea typeface="Helvetica Neue"/>
                <a:cs typeface="Helvetica Neue"/>
                <a:sym typeface="Helvetica Neue"/>
              </a:rPr>
              <a:t>What careers could you aspire to have in Tech for History? (5 min)</a:t>
            </a:r>
            <a:endParaRPr sz="600" dirty="0">
              <a:solidFill>
                <a:schemeClr val="dk1"/>
              </a:solidFill>
              <a:latin typeface="Helvetica Neue"/>
              <a:ea typeface="Helvetica Neue"/>
              <a:cs typeface="Helvetica Neue"/>
              <a:sym typeface="Helvetica Neue"/>
            </a:endParaRPr>
          </a:p>
          <a:p>
            <a:pPr marL="0" marR="113029" lvl="0" indent="0" algn="l" rtl="0">
              <a:lnSpc>
                <a:spcPct val="108333"/>
              </a:lnSpc>
              <a:spcBef>
                <a:spcPts val="295"/>
              </a:spcBef>
              <a:spcAft>
                <a:spcPts val="0"/>
              </a:spcAft>
              <a:buNone/>
            </a:pPr>
            <a:r>
              <a:rPr lang="en-GB" sz="600" dirty="0">
                <a:solidFill>
                  <a:srgbClr val="231F20"/>
                </a:solidFill>
                <a:latin typeface="Helvetica Neue"/>
                <a:ea typeface="Helvetica Neue"/>
                <a:cs typeface="Helvetica Neue"/>
                <a:sym typeface="Helvetica Neue"/>
              </a:rPr>
              <a:t>Discuss the examples on the PPT and the related starting salaries  (if you think this is appropriate and the students show an interest in</a:t>
            </a:r>
            <a:endParaRPr sz="600" dirty="0">
              <a:solidFill>
                <a:schemeClr val="dk1"/>
              </a:solidFill>
              <a:latin typeface="Helvetica Neue"/>
              <a:ea typeface="Helvetica Neue"/>
              <a:cs typeface="Helvetica Neue"/>
              <a:sym typeface="Helvetica Neue"/>
            </a:endParaRPr>
          </a:p>
          <a:p>
            <a:pPr marL="0" marR="0" lvl="0" indent="0" algn="l" rtl="0">
              <a:lnSpc>
                <a:spcPct val="106666"/>
              </a:lnSpc>
              <a:spcBef>
                <a:spcPts val="0"/>
              </a:spcBef>
              <a:spcAft>
                <a:spcPts val="0"/>
              </a:spcAft>
              <a:buNone/>
            </a:pPr>
            <a:r>
              <a:rPr lang="en-GB" sz="600" dirty="0">
                <a:solidFill>
                  <a:srgbClr val="231F20"/>
                </a:solidFill>
                <a:latin typeface="Helvetica Neue"/>
                <a:ea typeface="Helvetica Neue"/>
                <a:cs typeface="Helvetica Neue"/>
                <a:sym typeface="Helvetica Neue"/>
              </a:rPr>
              <a:t>the salaries). Do any of these careers appeal to the students and why?</a:t>
            </a:r>
            <a:endParaRPr sz="600" dirty="0">
              <a:solidFill>
                <a:schemeClr val="dk1"/>
              </a:solidFill>
              <a:latin typeface="Helvetica Neue"/>
              <a:ea typeface="Helvetica Neue"/>
              <a:cs typeface="Helvetica Neue"/>
              <a:sym typeface="Helvetica Neue"/>
            </a:endParaRPr>
          </a:p>
        </p:txBody>
      </p:sp>
      <p:sp>
        <p:nvSpPr>
          <p:cNvPr id="73" name="Google Shape;73;p1"/>
          <p:cNvSpPr/>
          <p:nvPr/>
        </p:nvSpPr>
        <p:spPr>
          <a:xfrm>
            <a:off x="2904349" y="5555816"/>
            <a:ext cx="2533015" cy="887730"/>
          </a:xfrm>
          <a:custGeom>
            <a:avLst/>
            <a:gdLst/>
            <a:ahLst/>
            <a:cxnLst/>
            <a:rect l="l" t="t" r="r" b="b"/>
            <a:pathLst>
              <a:path w="2533015" h="887729" extrusionOk="0">
                <a:moveTo>
                  <a:pt x="0" y="887552"/>
                </a:moveTo>
                <a:lnTo>
                  <a:pt x="2532684" y="887552"/>
                </a:lnTo>
                <a:lnTo>
                  <a:pt x="2532684" y="0"/>
                </a:lnTo>
                <a:lnTo>
                  <a:pt x="0" y="0"/>
                </a:lnTo>
                <a:lnTo>
                  <a:pt x="0" y="887552"/>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4" name="Google Shape;74;p1"/>
          <p:cNvSpPr txBox="1"/>
          <p:nvPr/>
        </p:nvSpPr>
        <p:spPr>
          <a:xfrm>
            <a:off x="2969753" y="5569569"/>
            <a:ext cx="209550" cy="375920"/>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None/>
            </a:pPr>
            <a:r>
              <a:rPr lang="en-GB" sz="2300" b="1" dirty="0">
                <a:solidFill>
                  <a:srgbClr val="EB5750"/>
                </a:solidFill>
                <a:latin typeface="Poppins"/>
                <a:ea typeface="Poppins"/>
                <a:cs typeface="Poppins"/>
                <a:sym typeface="Poppins"/>
              </a:rPr>
              <a:t>4</a:t>
            </a:r>
            <a:endParaRPr sz="2300" dirty="0">
              <a:solidFill>
                <a:schemeClr val="dk1"/>
              </a:solidFill>
              <a:latin typeface="Poppins"/>
              <a:ea typeface="Poppins"/>
              <a:cs typeface="Poppins"/>
              <a:sym typeface="Poppins"/>
            </a:endParaRPr>
          </a:p>
        </p:txBody>
      </p:sp>
      <p:sp>
        <p:nvSpPr>
          <p:cNvPr id="75" name="Google Shape;75;p1"/>
          <p:cNvSpPr txBox="1"/>
          <p:nvPr/>
        </p:nvSpPr>
        <p:spPr>
          <a:xfrm>
            <a:off x="2969752" y="5852572"/>
            <a:ext cx="2402205" cy="561993"/>
          </a:xfrm>
          <a:prstGeom prst="rect">
            <a:avLst/>
          </a:prstGeom>
          <a:noFill/>
          <a:ln>
            <a:noFill/>
          </a:ln>
        </p:spPr>
        <p:txBody>
          <a:bodyPr spcFirstLastPara="1" wrap="square" lIns="0" tIns="39350" rIns="0" bIns="0" anchor="t" anchorCtr="0">
            <a:spAutoFit/>
          </a:bodyPr>
          <a:lstStyle/>
          <a:p>
            <a:pPr marL="0" marR="0" lvl="0" indent="0" algn="just" rtl="0">
              <a:lnSpc>
                <a:spcPct val="100000"/>
              </a:lnSpc>
              <a:spcBef>
                <a:spcPts val="0"/>
              </a:spcBef>
              <a:spcAft>
                <a:spcPts val="0"/>
              </a:spcAft>
              <a:buNone/>
            </a:pPr>
            <a:r>
              <a:rPr lang="en-GB" sz="600" b="1" dirty="0">
                <a:solidFill>
                  <a:srgbClr val="231F20"/>
                </a:solidFill>
                <a:latin typeface="Helvetica Neue"/>
                <a:ea typeface="Helvetica Neue"/>
                <a:cs typeface="Helvetica Neue"/>
                <a:sym typeface="Helvetica Neue"/>
              </a:rPr>
              <a:t>Watch the role model videos (10 min)</a:t>
            </a:r>
          </a:p>
          <a:p>
            <a:pPr algn="just"/>
            <a:r>
              <a:rPr lang="en-US" sz="600" spc="-10" dirty="0">
                <a:solidFill>
                  <a:srgbClr val="231F20"/>
                </a:solidFill>
                <a:latin typeface="Helvetica Neue"/>
                <a:cs typeface="Helvetica Neue"/>
                <a:hlinkClick r:id="rId6"/>
              </a:rPr>
              <a:t>https://vimeo.com/720281870/</a:t>
            </a:r>
            <a:r>
              <a:rPr lang="en-US" sz="600" spc="-10">
                <a:solidFill>
                  <a:srgbClr val="231F20"/>
                </a:solidFill>
                <a:latin typeface="Helvetica Neue"/>
                <a:cs typeface="Helvetica Neue"/>
                <a:hlinkClick r:id="rId6"/>
              </a:rPr>
              <a:t>f3b13aae61</a:t>
            </a:r>
            <a:r>
              <a:rPr lang="en-US" sz="600" spc="-10">
                <a:solidFill>
                  <a:srgbClr val="231F20"/>
                </a:solidFill>
                <a:latin typeface="Helvetica Neue"/>
                <a:cs typeface="Helvetica Neue"/>
              </a:rPr>
              <a:t> </a:t>
            </a:r>
            <a:endParaRPr sz="600" dirty="0">
              <a:solidFill>
                <a:schemeClr val="dk1"/>
              </a:solidFill>
              <a:latin typeface="Helvetica Neue"/>
              <a:ea typeface="Helvetica Neue"/>
              <a:cs typeface="Helvetica Neue"/>
              <a:sym typeface="Helvetica Neue"/>
            </a:endParaRPr>
          </a:p>
          <a:p>
            <a:pPr marL="0" marR="5080" lvl="0" indent="0" rtl="0">
              <a:lnSpc>
                <a:spcPct val="108333"/>
              </a:lnSpc>
              <a:spcBef>
                <a:spcPts val="295"/>
              </a:spcBef>
              <a:spcAft>
                <a:spcPts val="0"/>
              </a:spcAft>
              <a:buNone/>
            </a:pPr>
            <a:r>
              <a:rPr lang="en-GB" sz="600" dirty="0">
                <a:solidFill>
                  <a:srgbClr val="231F20"/>
                </a:solidFill>
                <a:latin typeface="Helvetica Neue"/>
                <a:ea typeface="Helvetica Neue"/>
                <a:cs typeface="Helvetica Neue"/>
                <a:sym typeface="Helvetica Neue"/>
              </a:rPr>
              <a:t>After watching, discuss the role models career paths: What led them  into careers learning about the past? What do they enjoy about their  careers? Would you like a similar job when you are older?</a:t>
            </a:r>
            <a:endParaRPr sz="600" dirty="0">
              <a:solidFill>
                <a:schemeClr val="dk1"/>
              </a:solidFill>
              <a:latin typeface="Helvetica Neue"/>
              <a:ea typeface="Helvetica Neue"/>
              <a:cs typeface="Helvetica Neue"/>
              <a:sym typeface="Helvetica Neue"/>
            </a:endParaRPr>
          </a:p>
        </p:txBody>
      </p:sp>
      <p:sp>
        <p:nvSpPr>
          <p:cNvPr id="76" name="Google Shape;76;p1"/>
          <p:cNvSpPr/>
          <p:nvPr/>
        </p:nvSpPr>
        <p:spPr>
          <a:xfrm>
            <a:off x="5614822" y="5929008"/>
            <a:ext cx="2540635" cy="1485310"/>
          </a:xfrm>
          <a:custGeom>
            <a:avLst/>
            <a:gdLst/>
            <a:ahLst/>
            <a:cxnLst/>
            <a:rect l="l" t="t" r="r" b="b"/>
            <a:pathLst>
              <a:path w="2540634" h="1332865" extrusionOk="0">
                <a:moveTo>
                  <a:pt x="0" y="1332852"/>
                </a:moveTo>
                <a:lnTo>
                  <a:pt x="2540342" y="1332852"/>
                </a:lnTo>
                <a:lnTo>
                  <a:pt x="2540342" y="0"/>
                </a:lnTo>
                <a:lnTo>
                  <a:pt x="0" y="0"/>
                </a:lnTo>
                <a:lnTo>
                  <a:pt x="0" y="1332852"/>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7" name="Google Shape;77;p1"/>
          <p:cNvSpPr txBox="1"/>
          <p:nvPr/>
        </p:nvSpPr>
        <p:spPr>
          <a:xfrm>
            <a:off x="5680476" y="5891390"/>
            <a:ext cx="201295" cy="375920"/>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None/>
            </a:pPr>
            <a:r>
              <a:rPr lang="en-GB" sz="2300" b="1" dirty="0">
                <a:solidFill>
                  <a:srgbClr val="EB5750"/>
                </a:solidFill>
                <a:latin typeface="Poppins"/>
                <a:ea typeface="Poppins"/>
                <a:cs typeface="Poppins"/>
                <a:sym typeface="Poppins"/>
              </a:rPr>
              <a:t>8</a:t>
            </a:r>
            <a:endParaRPr sz="2300" dirty="0">
              <a:solidFill>
                <a:schemeClr val="dk1"/>
              </a:solidFill>
              <a:latin typeface="Poppins"/>
              <a:ea typeface="Poppins"/>
              <a:cs typeface="Poppins"/>
              <a:sym typeface="Poppins"/>
            </a:endParaRPr>
          </a:p>
        </p:txBody>
      </p:sp>
      <p:sp>
        <p:nvSpPr>
          <p:cNvPr id="78" name="Google Shape;78;p1"/>
          <p:cNvSpPr txBox="1"/>
          <p:nvPr/>
        </p:nvSpPr>
        <p:spPr>
          <a:xfrm>
            <a:off x="5680477" y="6167507"/>
            <a:ext cx="2364974" cy="1246811"/>
          </a:xfrm>
          <a:prstGeom prst="rect">
            <a:avLst/>
          </a:prstGeom>
          <a:noFill/>
          <a:ln>
            <a:noFill/>
          </a:ln>
        </p:spPr>
        <p:txBody>
          <a:bodyPr spcFirstLastPara="1" wrap="square" lIns="0" tIns="17775" rIns="0" bIns="0" anchor="t" anchorCtr="0">
            <a:spAutoFit/>
          </a:bodyPr>
          <a:lstStyle/>
          <a:p>
            <a:pPr marL="0" marR="382270" lvl="0" indent="0" algn="l" rtl="0">
              <a:lnSpc>
                <a:spcPct val="116666"/>
              </a:lnSpc>
              <a:spcBef>
                <a:spcPts val="0"/>
              </a:spcBef>
              <a:spcAft>
                <a:spcPts val="0"/>
              </a:spcAft>
              <a:buNone/>
            </a:pPr>
            <a:r>
              <a:rPr lang="en-GB" sz="600" b="1" dirty="0">
                <a:solidFill>
                  <a:srgbClr val="231F20"/>
                </a:solidFill>
                <a:latin typeface="Helvetica Neue"/>
                <a:ea typeface="Helvetica Neue"/>
                <a:cs typeface="Helvetica Neue"/>
                <a:sym typeface="Helvetica Neue"/>
              </a:rPr>
              <a:t>Using tech to digitise records and help us organise fossils,  specimens and records (5 min)</a:t>
            </a:r>
            <a:endParaRPr sz="600" dirty="0">
              <a:solidFill>
                <a:schemeClr val="dk1"/>
              </a:solidFill>
              <a:latin typeface="Helvetica Neue"/>
              <a:ea typeface="Helvetica Neue"/>
              <a:cs typeface="Helvetica Neue"/>
              <a:sym typeface="Helvetica Neue"/>
            </a:endParaRPr>
          </a:p>
          <a:p>
            <a:pPr marL="0" marR="53975" lvl="0" indent="0" algn="l" rtl="0">
              <a:lnSpc>
                <a:spcPct val="108333"/>
              </a:lnSpc>
              <a:spcBef>
                <a:spcPts val="270"/>
              </a:spcBef>
              <a:spcAft>
                <a:spcPts val="0"/>
              </a:spcAft>
              <a:buNone/>
            </a:pPr>
            <a:r>
              <a:rPr lang="en-GB" sz="600" dirty="0">
                <a:solidFill>
                  <a:srgbClr val="231F20"/>
                </a:solidFill>
                <a:latin typeface="Helvetica Neue"/>
                <a:ea typeface="Helvetica Neue"/>
                <a:cs typeface="Helvetica Neue"/>
                <a:sym typeface="Helvetica Neue"/>
              </a:rPr>
              <a:t>Watch the hyperlinked clip which shows how the Natural History Museum are digitising their collections.</a:t>
            </a:r>
            <a:endParaRPr lang="en-GB" sz="600" dirty="0">
              <a:solidFill>
                <a:schemeClr val="dk1"/>
              </a:solidFill>
              <a:latin typeface="Helvetica Neue"/>
              <a:ea typeface="Helvetica Neue"/>
              <a:cs typeface="Helvetica Neue"/>
              <a:sym typeface="Helvetica Neue"/>
            </a:endParaRPr>
          </a:p>
          <a:p>
            <a:pPr marL="0" marR="53975" lvl="0" indent="0" algn="l" rtl="0">
              <a:lnSpc>
                <a:spcPct val="108333"/>
              </a:lnSpc>
              <a:spcBef>
                <a:spcPts val="270"/>
              </a:spcBef>
              <a:spcAft>
                <a:spcPts val="0"/>
              </a:spcAft>
              <a:buNone/>
            </a:pPr>
            <a:r>
              <a:rPr lang="en-US" sz="600" u="sng" spc="-20" dirty="0">
                <a:solidFill>
                  <a:srgbClr val="231F20"/>
                </a:solidFill>
                <a:uFill>
                  <a:solidFill>
                    <a:srgbClr val="231F20"/>
                  </a:solidFill>
                </a:uFill>
                <a:latin typeface="Helvetica Neue"/>
                <a:cs typeface="Helvetica Neue"/>
                <a:hlinkClick r:id="rId7"/>
              </a:rPr>
              <a:t>https://www.youtube.com/watch?v=uXnvurXlc4s</a:t>
            </a:r>
            <a:r>
              <a:rPr lang="en-US" sz="600" u="sng" spc="-20" dirty="0">
                <a:solidFill>
                  <a:srgbClr val="231F20"/>
                </a:solidFill>
                <a:uFill>
                  <a:solidFill>
                    <a:srgbClr val="231F20"/>
                  </a:solidFill>
                </a:uFill>
                <a:latin typeface="Helvetica Neue"/>
                <a:cs typeface="Helvetica Neue"/>
              </a:rPr>
              <a:t> </a:t>
            </a:r>
          </a:p>
          <a:p>
            <a:pPr marL="0" marR="5080" lvl="0" indent="0" algn="l" rtl="0">
              <a:lnSpc>
                <a:spcPct val="108333"/>
              </a:lnSpc>
              <a:spcBef>
                <a:spcPts val="295"/>
              </a:spcBef>
              <a:spcAft>
                <a:spcPts val="0"/>
              </a:spcAft>
              <a:buNone/>
            </a:pPr>
            <a:r>
              <a:rPr lang="en-GB" sz="600" dirty="0">
                <a:solidFill>
                  <a:srgbClr val="231F20"/>
                </a:solidFill>
                <a:latin typeface="Helvetica Neue"/>
                <a:ea typeface="Helvetica Neue"/>
                <a:cs typeface="Helvetica Neue"/>
                <a:sym typeface="Helvetica Neue"/>
              </a:rPr>
              <a:t>Discuss the technology in the clip - what are the advantages of digitising  the specimens and records? i.e. Many people can study the same  specimen, they do not have to visit the museum to get this data, over  time specimens can erode, decay and get damaged etc. Would any of the  students like to create or work with technology like this in the future?</a:t>
            </a:r>
            <a:endParaRPr sz="600" dirty="0">
              <a:solidFill>
                <a:schemeClr val="dk1"/>
              </a:solidFill>
              <a:latin typeface="Helvetica Neue"/>
              <a:ea typeface="Helvetica Neue"/>
              <a:cs typeface="Helvetica Neue"/>
              <a:sym typeface="Helvetica Neue"/>
            </a:endParaRPr>
          </a:p>
        </p:txBody>
      </p:sp>
      <p:sp>
        <p:nvSpPr>
          <p:cNvPr id="79" name="Google Shape;79;p1"/>
          <p:cNvSpPr/>
          <p:nvPr/>
        </p:nvSpPr>
        <p:spPr>
          <a:xfrm>
            <a:off x="6074994" y="359994"/>
            <a:ext cx="4257001" cy="1206017"/>
          </a:xfrm>
          <a:prstGeom prst="rect">
            <a:avLst/>
          </a:prstGeom>
          <a:blipFill rotWithShape="1">
            <a:blip r:embed="rId8">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 name="Google Shape;50;p1">
            <a:extLst>
              <a:ext uri="{FF2B5EF4-FFF2-40B4-BE49-F238E27FC236}">
                <a16:creationId xmlns:a16="http://schemas.microsoft.com/office/drawing/2014/main" id="{C34AEDC7-A2D8-7598-F13C-5925674F90D3}"/>
              </a:ext>
            </a:extLst>
          </p:cNvPr>
          <p:cNvSpPr txBox="1"/>
          <p:nvPr/>
        </p:nvSpPr>
        <p:spPr>
          <a:xfrm>
            <a:off x="8390953" y="1731241"/>
            <a:ext cx="196215" cy="375920"/>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None/>
            </a:pPr>
            <a:r>
              <a:rPr lang="en-GB" sz="2300" b="1" dirty="0">
                <a:solidFill>
                  <a:srgbClr val="EB5750"/>
                </a:solidFill>
                <a:latin typeface="Poppins"/>
                <a:ea typeface="Poppins"/>
                <a:cs typeface="Poppins"/>
                <a:sym typeface="Poppins"/>
              </a:rPr>
              <a:t>9</a:t>
            </a:r>
            <a:endParaRPr sz="2300" dirty="0">
              <a:solidFill>
                <a:schemeClr val="dk1"/>
              </a:solidFill>
              <a:latin typeface="Poppins"/>
              <a:ea typeface="Poppins"/>
              <a:cs typeface="Poppins"/>
              <a:sym typeface="Poppins"/>
            </a:endParaRPr>
          </a:p>
        </p:txBody>
      </p:sp>
      <p:sp>
        <p:nvSpPr>
          <p:cNvPr id="6" name="Rectangle 5">
            <a:extLst>
              <a:ext uri="{FF2B5EF4-FFF2-40B4-BE49-F238E27FC236}">
                <a16:creationId xmlns:a16="http://schemas.microsoft.com/office/drawing/2014/main" id="{1D450B18-FB50-5AEC-1E41-705CA60A8A08}"/>
              </a:ext>
            </a:extLst>
          </p:cNvPr>
          <p:cNvSpPr/>
          <p:nvPr/>
        </p:nvSpPr>
        <p:spPr>
          <a:xfrm>
            <a:off x="8314916" y="3651926"/>
            <a:ext cx="2107166" cy="37328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Google Shape;63;p1">
            <a:extLst>
              <a:ext uri="{FF2B5EF4-FFF2-40B4-BE49-F238E27FC236}">
                <a16:creationId xmlns:a16="http://schemas.microsoft.com/office/drawing/2014/main" id="{EDF1C5C4-A0CE-0D92-64C6-FAF1F60F2C4E}"/>
              </a:ext>
            </a:extLst>
          </p:cNvPr>
          <p:cNvSpPr txBox="1"/>
          <p:nvPr/>
        </p:nvSpPr>
        <p:spPr>
          <a:xfrm>
            <a:off x="8309738" y="3717490"/>
            <a:ext cx="2006688" cy="1276045"/>
          </a:xfrm>
          <a:prstGeom prst="rect">
            <a:avLst/>
          </a:prstGeom>
          <a:noFill/>
          <a:ln w="9525" cap="flat" cmpd="sng">
            <a:solidFill>
              <a:srgbClr val="BCBEC0"/>
            </a:solidFill>
            <a:prstDash val="solid"/>
            <a:round/>
            <a:headEnd type="none" w="sm" len="sm"/>
            <a:tailEnd type="none" w="sm" len="sm"/>
          </a:ln>
        </p:spPr>
        <p:txBody>
          <a:bodyPr spcFirstLastPara="1" wrap="square" lIns="0" tIns="111750" rIns="0" bIns="0" anchor="t" anchorCtr="0">
            <a:spAutoFit/>
          </a:bodyPr>
          <a:lstStyle>
            <a:defPPr marR="0" lvl="0" algn="l" rtl="0">
              <a:lnSpc>
                <a:spcPct val="100000"/>
              </a:lnSpc>
              <a:spcBef>
                <a:spcPts val="0"/>
              </a:spcBef>
              <a:spcAft>
                <a:spcPts val="0"/>
              </a:spcAft>
            </a:defPPr>
            <a:lvl1pPr marL="65405" marR="175260" indent="0" algn="just">
              <a:lnSpc>
                <a:spcPct val="108333"/>
              </a:lnSpc>
              <a:spcBef>
                <a:spcPts val="15"/>
              </a:spcBef>
              <a:buNone/>
              <a:defRPr sz="600" b="1">
                <a:solidFill>
                  <a:srgbClr val="231F20"/>
                </a:solidFill>
                <a:latin typeface="Helvetica Neue"/>
                <a:ea typeface="Helvetica Neue"/>
                <a:cs typeface="Helvetica Neue"/>
              </a:defRPr>
            </a:lvl1pPr>
          </a:lstStyle>
          <a:p>
            <a:endParaRPr lang="en-GB" b="0" dirty="0">
              <a:sym typeface="Helvetica Neue"/>
            </a:endParaRPr>
          </a:p>
          <a:p>
            <a:endParaRPr lang="en-GB" b="0" dirty="0">
              <a:sym typeface="Helvetica Neue"/>
            </a:endParaRPr>
          </a:p>
          <a:p>
            <a:endParaRPr lang="en-GB" sz="200" dirty="0">
              <a:sym typeface="Helvetica Neue"/>
            </a:endParaRPr>
          </a:p>
          <a:p>
            <a:r>
              <a:rPr lang="en-GB" dirty="0">
                <a:sym typeface="Helvetica Neue"/>
              </a:rPr>
              <a:t>Class Discussion (5 min)</a:t>
            </a:r>
          </a:p>
          <a:p>
            <a:r>
              <a:rPr lang="en-GB" b="0" dirty="0">
                <a:sym typeface="Helvetica Neue"/>
              </a:rPr>
              <a:t>Use the PPT slide to discuss the careers which the  students could pursue using or designing technology  to help us learn about the past. Would any of the  students like a career designing and creating historical  technology? Remind the students that many people will  be working with this tech to discover things about the  past but we also need people to continue to design this technology.</a:t>
            </a:r>
          </a:p>
          <a:p>
            <a:endParaRPr lang="en-GB" sz="200" b="0" dirty="0">
              <a:sym typeface="Helvetica Neue"/>
            </a:endParaRPr>
          </a:p>
        </p:txBody>
      </p:sp>
      <p:sp>
        <p:nvSpPr>
          <p:cNvPr id="46" name="Google Shape;54;p1">
            <a:extLst>
              <a:ext uri="{FF2B5EF4-FFF2-40B4-BE49-F238E27FC236}">
                <a16:creationId xmlns:a16="http://schemas.microsoft.com/office/drawing/2014/main" id="{C4C7C93F-EA05-9DBC-7143-D0DC5E1E1354}"/>
              </a:ext>
            </a:extLst>
          </p:cNvPr>
          <p:cNvSpPr txBox="1"/>
          <p:nvPr/>
        </p:nvSpPr>
        <p:spPr>
          <a:xfrm>
            <a:off x="8346089" y="3738453"/>
            <a:ext cx="319654" cy="366767"/>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None/>
            </a:pPr>
            <a:r>
              <a:rPr lang="en-GB" sz="2300" b="1" dirty="0">
                <a:solidFill>
                  <a:srgbClr val="EB5750"/>
                </a:solidFill>
                <a:latin typeface="Poppins"/>
                <a:ea typeface="Poppins"/>
                <a:cs typeface="Poppins"/>
                <a:sym typeface="Poppins"/>
              </a:rPr>
              <a:t>10</a:t>
            </a:r>
            <a:endParaRPr sz="2300" dirty="0">
              <a:solidFill>
                <a:schemeClr val="dk1"/>
              </a:solidFill>
              <a:latin typeface="Poppins"/>
              <a:ea typeface="Poppins"/>
              <a:cs typeface="Poppins"/>
              <a:sym typeface="Poppins"/>
            </a:endParaRPr>
          </a:p>
        </p:txBody>
      </p:sp>
      <p:sp>
        <p:nvSpPr>
          <p:cNvPr id="47" name="Google Shape;63;p1">
            <a:extLst>
              <a:ext uri="{FF2B5EF4-FFF2-40B4-BE49-F238E27FC236}">
                <a16:creationId xmlns:a16="http://schemas.microsoft.com/office/drawing/2014/main" id="{1A6C0933-14DE-D0C0-67E9-D21F5C2177E8}"/>
              </a:ext>
            </a:extLst>
          </p:cNvPr>
          <p:cNvSpPr txBox="1"/>
          <p:nvPr/>
        </p:nvSpPr>
        <p:spPr>
          <a:xfrm>
            <a:off x="8303738" y="5064459"/>
            <a:ext cx="2006688" cy="2306391"/>
          </a:xfrm>
          <a:prstGeom prst="rect">
            <a:avLst/>
          </a:prstGeom>
          <a:noFill/>
          <a:ln w="9525" cap="flat" cmpd="sng">
            <a:solidFill>
              <a:srgbClr val="BCBEC0"/>
            </a:solidFill>
            <a:prstDash val="solid"/>
            <a:round/>
            <a:headEnd type="none" w="sm" len="sm"/>
            <a:tailEnd type="none" w="sm" len="sm"/>
          </a:ln>
        </p:spPr>
        <p:txBody>
          <a:bodyPr spcFirstLastPara="1" wrap="square" lIns="0" tIns="111750" rIns="0" bIns="0" anchor="t" anchorCtr="0">
            <a:spAutoFit/>
          </a:bodyPr>
          <a:lstStyle>
            <a:defPPr marR="0" lvl="0" algn="l" rtl="0">
              <a:lnSpc>
                <a:spcPct val="100000"/>
              </a:lnSpc>
              <a:spcBef>
                <a:spcPts val="0"/>
              </a:spcBef>
              <a:spcAft>
                <a:spcPts val="0"/>
              </a:spcAft>
              <a:defRPr/>
            </a:defPPr>
            <a:lvl1pPr marL="65405" marR="175260" indent="0" algn="just">
              <a:lnSpc>
                <a:spcPct val="108333"/>
              </a:lnSpc>
              <a:spcBef>
                <a:spcPts val="15"/>
              </a:spcBef>
              <a:buNone/>
              <a:defRPr sz="600">
                <a:solidFill>
                  <a:srgbClr val="231F20"/>
                </a:solidFill>
                <a:latin typeface="Helvetica Neue"/>
                <a:ea typeface="Helvetica Neue"/>
                <a:cs typeface="Helvetica Neue"/>
              </a:defRPr>
            </a:lvl1pPr>
          </a:lstStyle>
          <a:p>
            <a:endParaRPr lang="en-GB" dirty="0">
              <a:sym typeface="Helvetica Neue"/>
            </a:endParaRPr>
          </a:p>
          <a:p>
            <a:endParaRPr lang="en-GB" dirty="0">
              <a:sym typeface="Helvetica Neue"/>
            </a:endParaRPr>
          </a:p>
          <a:p>
            <a:r>
              <a:rPr lang="en-GB" b="1" dirty="0">
                <a:sym typeface="Helvetica Neue"/>
              </a:rPr>
              <a:t>Homework and further learning opportunities (10 min)</a:t>
            </a:r>
          </a:p>
          <a:p>
            <a:r>
              <a:rPr lang="en-GB" dirty="0">
                <a:sym typeface="Helvetica Neue"/>
              </a:rPr>
              <a:t>Ask the students to create a design of their own historical  theme park. You could ask the students to theme their parks around a specific area of historical learning or allow them all to choose their  own. Explain that there is a historical theme park in France  called Puy Du </a:t>
            </a:r>
            <a:r>
              <a:rPr lang="en-GB" dirty="0" err="1">
                <a:sym typeface="Helvetica Neue"/>
              </a:rPr>
              <a:t>Fou</a:t>
            </a:r>
            <a:r>
              <a:rPr lang="en-GB" dirty="0">
                <a:sym typeface="Helvetica Neue"/>
              </a:rPr>
              <a:t> which the students could look at  for inspiration.</a:t>
            </a:r>
          </a:p>
          <a:p>
            <a:r>
              <a:rPr lang="en-GB" dirty="0">
                <a:sym typeface="Helvetica Neue"/>
              </a:rPr>
              <a:t>In particular, ask the students to think about how they  could incorporate technology into their theme park to  make the experience as immersive and interesting as  possible for visitors. Examples could include: virtual reality rollercoaster, holograms of historical figures, AR apps which visitors could use to bring areas ‘to life’. </a:t>
            </a:r>
          </a:p>
          <a:p>
            <a:endParaRPr lang="en-GB" dirty="0">
              <a:sym typeface="Helvetica Neue"/>
            </a:endParaRPr>
          </a:p>
          <a:p>
            <a:r>
              <a:rPr lang="en-GB" dirty="0">
                <a:sym typeface="Helvetica Neue"/>
              </a:rPr>
              <a:t>How they present their homework can be left up to the  students or you can set a particular format i.e. leaflet,  paper presentation, PPT video etc.</a:t>
            </a:r>
          </a:p>
        </p:txBody>
      </p:sp>
      <p:sp>
        <p:nvSpPr>
          <p:cNvPr id="80" name="Google Shape;52;p1">
            <a:extLst>
              <a:ext uri="{FF2B5EF4-FFF2-40B4-BE49-F238E27FC236}">
                <a16:creationId xmlns:a16="http://schemas.microsoft.com/office/drawing/2014/main" id="{BC2CAFB2-C619-9D79-FB63-9F33509ADFD3}"/>
              </a:ext>
            </a:extLst>
          </p:cNvPr>
          <p:cNvSpPr txBox="1"/>
          <p:nvPr/>
        </p:nvSpPr>
        <p:spPr>
          <a:xfrm>
            <a:off x="8346089" y="5057965"/>
            <a:ext cx="304800" cy="375920"/>
          </a:xfrm>
          <a:prstGeom prst="rect">
            <a:avLst/>
          </a:prstGeom>
          <a:noFill/>
          <a:ln>
            <a:noFill/>
          </a:ln>
        </p:spPr>
        <p:txBody>
          <a:bodyPr spcFirstLastPara="1" wrap="square" lIns="0" tIns="12700" rIns="0" bIns="0" anchor="t" anchorCtr="0">
            <a:spAutoFit/>
          </a:bodyPr>
          <a:lstStyle/>
          <a:p>
            <a:pPr marL="0" marR="0" lvl="0" indent="0" algn="l" rtl="0">
              <a:lnSpc>
                <a:spcPct val="100000"/>
              </a:lnSpc>
              <a:spcBef>
                <a:spcPts val="0"/>
              </a:spcBef>
              <a:spcAft>
                <a:spcPts val="0"/>
              </a:spcAft>
              <a:buNone/>
            </a:pPr>
            <a:r>
              <a:rPr lang="en-GB" sz="2300" b="1" dirty="0">
                <a:solidFill>
                  <a:srgbClr val="EB5750"/>
                </a:solidFill>
                <a:latin typeface="Poppins"/>
                <a:ea typeface="Poppins"/>
                <a:cs typeface="Poppins"/>
                <a:sym typeface="Poppins"/>
              </a:rPr>
              <a:t>11</a:t>
            </a:r>
            <a:endParaRPr sz="2300" dirty="0">
              <a:solidFill>
                <a:schemeClr val="dk1"/>
              </a:solidFill>
              <a:latin typeface="Poppins"/>
              <a:ea typeface="Poppins"/>
              <a:cs typeface="Poppins"/>
              <a:sym typeface="Poppins"/>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1424</Words>
  <Application>Microsoft Macintosh PowerPoint</Application>
  <PresentationFormat>Custom</PresentationFormat>
  <Paragraphs>94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Helvetica Neue</vt:lpstr>
      <vt:lpstr>Calibri</vt:lpstr>
      <vt:lpstr>Arial</vt:lpstr>
      <vt:lpstr>Poppins</vt:lpstr>
      <vt:lpstr>Times New Roman</vt:lpstr>
      <vt:lpstr>Office Theme</vt:lpstr>
      <vt:lpstr>Tech for History (Full Tech) To explain  how technology is used to study  history and broaden my knowledge of  careers available in this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 for History (Full Tech) To explain  how technology is used to study  history and broaden my knowledge of  careers available in this field.</dc:title>
  <dc:creator>Rebecca Patel</dc:creator>
  <cp:lastModifiedBy>Patel, Hitz</cp:lastModifiedBy>
  <cp:revision>3</cp:revision>
  <dcterms:created xsi:type="dcterms:W3CDTF">2020-08-18T11:56:12Z</dcterms:created>
  <dcterms:modified xsi:type="dcterms:W3CDTF">2022-06-15T12:57:54Z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2020-08-18T00:00:00Z</vt:filetime>
  </property>
  <property fmtid="{D5CDD505-2E9C-101B-9397-08002B2CF9AE}" pid="3" name="Creator">
    <vt:lpwstr>Adobe InDesign 15.1 (Macintosh)</vt:lpwstr>
  </property>
  <property fmtid="{D5CDD505-2E9C-101B-9397-08002B2CF9AE}" pid="4" name="LastSaved">
    <vt:filetime>2020-08-18T00:00:00Z</vt:filetime>
  </property>
</Properties>
</file>