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5"/>
  </p:notesMasterIdLst>
  <p:handoutMasterIdLst>
    <p:handoutMasterId r:id="rId16"/>
  </p:handoutMasterIdLst>
  <p:sldIdLst>
    <p:sldId id="259" r:id="rId2"/>
    <p:sldId id="260" r:id="rId3"/>
    <p:sldId id="332" r:id="rId4"/>
    <p:sldId id="400" r:id="rId5"/>
    <p:sldId id="389" r:id="rId6"/>
    <p:sldId id="390" r:id="rId7"/>
    <p:sldId id="391" r:id="rId8"/>
    <p:sldId id="401" r:id="rId9"/>
    <p:sldId id="381" r:id="rId10"/>
    <p:sldId id="396" r:id="rId11"/>
    <p:sldId id="393" r:id="rId12"/>
    <p:sldId id="394" r:id="rId13"/>
    <p:sldId id="398" r:id="rId14"/>
  </p:sldIdLst>
  <p:sldSz cx="10691813" cy="7559675"/>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 id="2" name="Lynne M Ryan-Andrews" initials="LMR" lastIdx="1" clrIdx="1">
    <p:extLst>
      <p:ext uri="{19B8F6BF-5375-455C-9EA6-DF929625EA0E}">
        <p15:presenceInfo xmlns:p15="http://schemas.microsoft.com/office/powerpoint/2012/main" userId="Lynne M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90AD"/>
    <a:srgbClr val="30326C"/>
    <a:srgbClr val="68323E"/>
    <a:srgbClr val="178403"/>
    <a:srgbClr val="AD30B8"/>
    <a:srgbClr val="ACC32A"/>
    <a:srgbClr val="DD7758"/>
    <a:srgbClr val="FFFFFF"/>
    <a:srgbClr val="0B8C98"/>
    <a:srgbClr val="1F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92" autoAdjust="0"/>
    <p:restoredTop sz="94795"/>
  </p:normalViewPr>
  <p:slideViewPr>
    <p:cSldViewPr snapToGrid="0" snapToObjects="1" showGuides="1">
      <p:cViewPr varScale="1">
        <p:scale>
          <a:sx n="103" d="100"/>
          <a:sy n="103" d="100"/>
        </p:scale>
        <p:origin x="1296"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5/25/22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25/05/2022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55738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98832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rgbClr val="2490A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rgbClr val="2490AD"/>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94905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Education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800" r:id="rId9"/>
    <p:sldLayoutId id="2147483796" r:id="rId10"/>
    <p:sldLayoutId id="2147483794" r:id="rId11"/>
    <p:sldLayoutId id="2147483744" r:id="rId12"/>
    <p:sldLayoutId id="2147483746" r:id="rId13"/>
    <p:sldLayoutId id="2147483747" r:id="rId14"/>
    <p:sldLayoutId id="2147483786" r:id="rId15"/>
    <p:sldLayoutId id="2147483787" r:id="rId16"/>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www.youtube.com/watch?v=DkOKrVV3SS0"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G_9AjuVVzJ0" TargetMode="External"/><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hyperlink" Target="https://jig.space/case-studies"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www.youtube.com/watch?v=CL0em5laXw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jig.space/case-studie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512605"/>
            <a:ext cx="6505578" cy="3934038"/>
          </a:xfrm>
        </p:spPr>
        <p:txBody>
          <a:bodyPr/>
          <a:lstStyle/>
          <a:p>
            <a:pPr lvl="1">
              <a:spcAft>
                <a:spcPts val="600"/>
              </a:spcAft>
            </a:pPr>
            <a:r>
              <a:rPr lang="en-GB" dirty="0"/>
              <a:t>Before delivering Tech for Education, please make sure you have: </a:t>
            </a:r>
          </a:p>
          <a:p>
            <a:pPr lvl="2">
              <a:spcAft>
                <a:spcPts val="600"/>
              </a:spcAft>
            </a:pPr>
            <a:r>
              <a:rPr lang="en-GB" dirty="0"/>
              <a:t>Watched the short video tutorial found on the Tech We </a:t>
            </a:r>
            <a:r>
              <a:rPr lang="en-GB"/>
              <a:t>Can site</a:t>
            </a:r>
            <a:endParaRPr lang="en-GB" dirty="0"/>
          </a:p>
          <a:p>
            <a:pPr lvl="2">
              <a:spcAft>
                <a:spcPts val="600"/>
              </a:spcAft>
            </a:pPr>
            <a:r>
              <a:rPr lang="en-GB" dirty="0"/>
              <a:t>Downloaded and read the Tech for Education plan</a:t>
            </a:r>
          </a:p>
          <a:p>
            <a:pPr lvl="2">
              <a:spcAft>
                <a:spcPts val="600"/>
              </a:spcAft>
            </a:pPr>
            <a:r>
              <a:rPr lang="en-GB" dirty="0"/>
              <a:t>Created a list of tech workers for the students to research or use the examples on the slide</a:t>
            </a:r>
          </a:p>
          <a:p>
            <a:pPr lvl="2">
              <a:spcAft>
                <a:spcPts val="600"/>
              </a:spcAft>
            </a:pPr>
            <a:r>
              <a:rPr lang="en-GB" dirty="0"/>
              <a:t>Decided how you would like the children to present their research and have appropriate resources available (i.e. paper posters, PowerPoint, video etc) </a:t>
            </a:r>
            <a:endParaRPr lang="en-GB"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p:txBody>
          <a:bodyPr/>
          <a:lstStyle/>
          <a:p>
            <a:pPr lvl="1">
              <a:spcAft>
                <a:spcPts val="600"/>
              </a:spcAft>
            </a:pPr>
            <a:r>
              <a:rPr lang="en-GB" dirty="0"/>
              <a:t>Resources needed for Tech for Education: </a:t>
            </a:r>
          </a:p>
          <a:p>
            <a:pPr lvl="2">
              <a:spcAft>
                <a:spcPts val="600"/>
              </a:spcAft>
            </a:pPr>
            <a:r>
              <a:rPr lang="en-GB" dirty="0"/>
              <a:t>Access to the internet either through laptops or desktops – individually or in small groups</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Education: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nual Input 4">
            <a:extLst>
              <a:ext uri="{FF2B5EF4-FFF2-40B4-BE49-F238E27FC236}">
                <a16:creationId xmlns:a16="http://schemas.microsoft.com/office/drawing/2014/main" id="{AB2756FD-25DF-4AA1-AA32-3E80720CAED2}"/>
              </a:ext>
            </a:extLst>
          </p:cNvPr>
          <p:cNvSpPr/>
          <p:nvPr/>
        </p:nvSpPr>
        <p:spPr>
          <a:xfrm>
            <a:off x="0" y="3087329"/>
            <a:ext cx="10691813" cy="4472346"/>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7" name="Group 6">
            <a:extLst>
              <a:ext uri="{FF2B5EF4-FFF2-40B4-BE49-F238E27FC236}">
                <a16:creationId xmlns:a16="http://schemas.microsoft.com/office/drawing/2014/main" id="{54088984-0086-4124-A6D5-1C9E3C90986A}"/>
              </a:ext>
            </a:extLst>
          </p:cNvPr>
          <p:cNvGrpSpPr/>
          <p:nvPr/>
        </p:nvGrpSpPr>
        <p:grpSpPr>
          <a:xfrm>
            <a:off x="388414" y="6238752"/>
            <a:ext cx="1558374" cy="509518"/>
            <a:chOff x="388414" y="6238752"/>
            <a:chExt cx="1558374" cy="509518"/>
          </a:xfrm>
        </p:grpSpPr>
        <p:sp>
          <p:nvSpPr>
            <p:cNvPr id="8" name="Rectangle: Rounded Corners 7">
              <a:extLst>
                <a:ext uri="{FF2B5EF4-FFF2-40B4-BE49-F238E27FC236}">
                  <a16:creationId xmlns:a16="http://schemas.microsoft.com/office/drawing/2014/main" id="{185F7F67-29CD-4B06-8C74-49BD4B5D23C1}"/>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9" name="Isosceles Triangle 8">
              <a:extLst>
                <a:ext uri="{FF2B5EF4-FFF2-40B4-BE49-F238E27FC236}">
                  <a16:creationId xmlns:a16="http://schemas.microsoft.com/office/drawing/2014/main" id="{455D5478-57B3-4149-9231-70109D6A9ADE}"/>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0" name="Rectangle 9">
            <a:hlinkClick r:id="rId2"/>
            <a:extLst>
              <a:ext uri="{FF2B5EF4-FFF2-40B4-BE49-F238E27FC236}">
                <a16:creationId xmlns:a16="http://schemas.microsoft.com/office/drawing/2014/main" id="{F395CCAB-1570-4EC0-B547-F0D0CB276260}"/>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Could you imagine if your teacher was a hologram?</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a:xfrm>
            <a:off x="388413" y="1512604"/>
            <a:ext cx="3013547" cy="2267233"/>
          </a:xfrm>
        </p:spPr>
        <p:txBody>
          <a:bodyPr/>
          <a:lstStyle/>
          <a:p>
            <a:r>
              <a:rPr lang="en-GB" sz="2400" dirty="0">
                <a:solidFill>
                  <a:schemeClr val="accent1"/>
                </a:solidFill>
              </a:rPr>
              <a:t>Debate time</a:t>
            </a:r>
          </a:p>
          <a:p>
            <a:r>
              <a:rPr lang="en-GB" sz="2400" b="0" dirty="0">
                <a:solidFill>
                  <a:schemeClr val="tx1"/>
                </a:solidFill>
              </a:rPr>
              <a:t>What do you think the </a:t>
            </a:r>
            <a:r>
              <a:rPr lang="en-GB" sz="2400" dirty="0">
                <a:solidFill>
                  <a:schemeClr val="tx1"/>
                </a:solidFill>
              </a:rPr>
              <a:t>pros and cons </a:t>
            </a:r>
            <a:r>
              <a:rPr lang="en-GB" sz="2400" b="0" dirty="0">
                <a:solidFill>
                  <a:schemeClr val="tx1"/>
                </a:solidFill>
              </a:rPr>
              <a:t>of having a holographic teacher would be? </a:t>
            </a:r>
          </a:p>
          <a:p>
            <a:endParaRPr lang="en-GB" sz="2400" b="0" dirty="0"/>
          </a:p>
        </p:txBody>
      </p:sp>
      <p:pic>
        <p:nvPicPr>
          <p:cNvPr id="11" name="Google Shape;2027;p343" descr="New hologram technology, unveiled at a university for the first time at Imperial College Business School with an evening of inspiring stories from pioneering women in the world of technology, as they gave accounts of the challenges and opportunities they’ve experienced in their careers so far. &#10;&#10;#ImperialMeansBusiness" title="World's first holographic university lecture at Imperial College Business School">
            <a:hlinkClick r:id="rId2"/>
            <a:extLst>
              <a:ext uri="{FF2B5EF4-FFF2-40B4-BE49-F238E27FC236}">
                <a16:creationId xmlns:a16="http://schemas.microsoft.com/office/drawing/2014/main" id="{3118C604-EBDA-48D4-8439-0D5EF2FDC862}"/>
              </a:ext>
            </a:extLst>
          </p:cNvPr>
          <p:cNvPicPr preferRelativeResize="0"/>
          <p:nvPr/>
        </p:nvPicPr>
        <p:blipFill rotWithShape="1">
          <a:blip r:embed="rId3">
            <a:alphaModFix/>
          </a:blip>
          <a:srcRect l="7775" t="13066" r="7659" b="12276"/>
          <a:stretch/>
        </p:blipFill>
        <p:spPr>
          <a:xfrm>
            <a:off x="3737642" y="1512604"/>
            <a:ext cx="6565758" cy="4347422"/>
          </a:xfrm>
          <a:prstGeom prst="rect">
            <a:avLst/>
          </a:prstGeom>
          <a:noFill/>
          <a:ln>
            <a:noFill/>
          </a:ln>
        </p:spPr>
      </p:pic>
      <p:sp>
        <p:nvSpPr>
          <p:cNvPr id="13" name="TextBox 12">
            <a:extLst>
              <a:ext uri="{FF2B5EF4-FFF2-40B4-BE49-F238E27FC236}">
                <a16:creationId xmlns:a16="http://schemas.microsoft.com/office/drawing/2014/main" id="{33DC1366-37AF-4AD9-BBD7-33962E3C286B}"/>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53644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06732-808D-4DC7-B6CA-629BD8D9983D}"/>
              </a:ext>
            </a:extLst>
          </p:cNvPr>
          <p:cNvSpPr/>
          <p:nvPr/>
        </p:nvSpPr>
        <p:spPr>
          <a:xfrm>
            <a:off x="5822829" y="0"/>
            <a:ext cx="4868983" cy="7559675"/>
          </a:xfrm>
          <a:prstGeom prst="rect">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sp>
        <p:nvSpPr>
          <p:cNvPr id="3" name="Content Placeholder 2">
            <a:extLst>
              <a:ext uri="{FF2B5EF4-FFF2-40B4-BE49-F238E27FC236}">
                <a16:creationId xmlns:a16="http://schemas.microsoft.com/office/drawing/2014/main" id="{3FA39CA8-B8E1-4797-A232-C24667BD450F}"/>
              </a:ext>
            </a:extLst>
          </p:cNvPr>
          <p:cNvSpPr>
            <a:spLocks noGrp="1"/>
          </p:cNvSpPr>
          <p:nvPr>
            <p:ph sz="half" idx="1"/>
          </p:nvPr>
        </p:nvSpPr>
        <p:spPr>
          <a:xfrm>
            <a:off x="388415" y="1512606"/>
            <a:ext cx="5115238" cy="2858224"/>
          </a:xfrm>
        </p:spPr>
        <p:txBody>
          <a:bodyPr/>
          <a:lstStyle/>
          <a:p>
            <a:pPr lvl="1">
              <a:lnSpc>
                <a:spcPts val="2800"/>
              </a:lnSpc>
              <a:spcAft>
                <a:spcPts val="1200"/>
              </a:spcAft>
            </a:pPr>
            <a:r>
              <a:rPr lang="en-GB" sz="2400" dirty="0"/>
              <a:t>What do you think the future of learning and technology will look like?</a:t>
            </a:r>
          </a:p>
          <a:p>
            <a:pPr lvl="1">
              <a:lnSpc>
                <a:spcPts val="2800"/>
              </a:lnSpc>
              <a:spcAft>
                <a:spcPts val="1200"/>
              </a:spcAft>
            </a:pPr>
            <a:r>
              <a:rPr lang="en-GB" sz="2400" dirty="0"/>
              <a:t>What kinds of technology do you think teachers and students will be using in the classroom?</a:t>
            </a:r>
          </a:p>
          <a:p>
            <a:pPr>
              <a:lnSpc>
                <a:spcPts val="2800"/>
              </a:lnSpc>
              <a:spcAft>
                <a:spcPts val="1200"/>
              </a:spcAft>
            </a:pPr>
            <a:endParaRPr lang="en-GB" dirty="0"/>
          </a:p>
        </p:txBody>
      </p:sp>
      <p:sp>
        <p:nvSpPr>
          <p:cNvPr id="22" name="Content Placeholder 21">
            <a:extLst>
              <a:ext uri="{FF2B5EF4-FFF2-40B4-BE49-F238E27FC236}">
                <a16:creationId xmlns:a16="http://schemas.microsoft.com/office/drawing/2014/main" id="{6E1AFD9D-099A-4C34-A795-F14722A047D8}"/>
              </a:ext>
            </a:extLst>
          </p:cNvPr>
          <p:cNvSpPr>
            <a:spLocks noGrp="1"/>
          </p:cNvSpPr>
          <p:nvPr>
            <p:ph sz="half" idx="2"/>
          </p:nvPr>
        </p:nvSpPr>
        <p:spPr>
          <a:xfrm>
            <a:off x="6271404" y="1512606"/>
            <a:ext cx="3786996" cy="2966383"/>
          </a:xfrm>
        </p:spPr>
        <p:txBody>
          <a:bodyPr/>
          <a:lstStyle/>
          <a:p>
            <a:pPr lvl="1">
              <a:lnSpc>
                <a:spcPts val="2800"/>
              </a:lnSpc>
              <a:spcAft>
                <a:spcPts val="600"/>
              </a:spcAft>
            </a:pPr>
            <a:r>
              <a:rPr lang="en-GB" sz="2400" b="1" dirty="0">
                <a:solidFill>
                  <a:schemeClr val="bg1"/>
                </a:solidFill>
              </a:rPr>
              <a:t>Your challenge</a:t>
            </a:r>
          </a:p>
          <a:p>
            <a:pPr marL="342900" lvl="1" indent="-342900">
              <a:lnSpc>
                <a:spcPts val="2800"/>
              </a:lnSpc>
              <a:spcAft>
                <a:spcPts val="300"/>
              </a:spcAft>
              <a:buFont typeface="Arial" panose="020B0604020202020204" pitchFamily="34" charset="0"/>
              <a:buChar char="•"/>
            </a:pPr>
            <a:r>
              <a:rPr lang="en-GB" sz="2400" dirty="0">
                <a:solidFill>
                  <a:schemeClr val="bg1"/>
                </a:solidFill>
              </a:rPr>
              <a:t>Create a labelled design of a piece of technology which would help the learners of the future.</a:t>
            </a:r>
          </a:p>
          <a:p>
            <a:pPr marL="342900" lvl="1" indent="-342900">
              <a:lnSpc>
                <a:spcPts val="2800"/>
              </a:lnSpc>
              <a:spcAft>
                <a:spcPts val="300"/>
              </a:spcAft>
              <a:buFont typeface="Arial" panose="020B0604020202020204" pitchFamily="34" charset="0"/>
              <a:buChar char="•"/>
            </a:pPr>
            <a:r>
              <a:rPr lang="en-GB" sz="2400" dirty="0">
                <a:solidFill>
                  <a:schemeClr val="bg1"/>
                </a:solidFill>
              </a:rPr>
              <a:t>If any tech was possible, what would you create?</a:t>
            </a:r>
          </a:p>
          <a:p>
            <a:pPr marL="342900" lvl="1" indent="-342900">
              <a:lnSpc>
                <a:spcPts val="2800"/>
              </a:lnSpc>
              <a:spcAft>
                <a:spcPts val="1200"/>
              </a:spcAft>
              <a:buFont typeface="Arial" panose="020B0604020202020204" pitchFamily="34" charset="0"/>
              <a:buChar char="•"/>
            </a:pPr>
            <a:r>
              <a:rPr lang="en-GB" sz="2400" dirty="0">
                <a:solidFill>
                  <a:schemeClr val="bg1"/>
                </a:solidFill>
              </a:rPr>
              <a:t>How would it help teachers and students? </a:t>
            </a:r>
          </a:p>
          <a:p>
            <a:pPr lvl="1">
              <a:lnSpc>
                <a:spcPts val="2800"/>
              </a:lnSpc>
              <a:spcAft>
                <a:spcPts val="1200"/>
              </a:spcAft>
            </a:pPr>
            <a:r>
              <a:rPr lang="en-GB" sz="2400" dirty="0">
                <a:solidFill>
                  <a:schemeClr val="bg1"/>
                </a:solidFill>
              </a:rPr>
              <a:t>You will be presenting your designs to another group / the rest of the class. </a:t>
            </a:r>
          </a:p>
          <a:p>
            <a:pPr>
              <a:lnSpc>
                <a:spcPts val="2800"/>
              </a:lnSpc>
            </a:pPr>
            <a:endParaRPr lang="en-GB" dirty="0">
              <a:solidFill>
                <a:schemeClr val="bg1"/>
              </a:solidFill>
            </a:endParaRPr>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a:xfrm>
            <a:off x="388414" y="365104"/>
            <a:ext cx="4571775" cy="900000"/>
          </a:xfrm>
        </p:spPr>
        <p:txBody>
          <a:bodyPr/>
          <a:lstStyle/>
          <a:p>
            <a:r>
              <a:rPr lang="en-GB" dirty="0"/>
              <a:t>The Future of Learning and Technology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bg1"/>
                </a:solidFill>
              </a:rPr>
              <a:pPr/>
              <a:t>11</a:t>
            </a:fld>
            <a:endParaRPr lang="en-GB" dirty="0">
              <a:solidFill>
                <a:schemeClr val="bg1"/>
              </a:solidFill>
            </a:endParaRPr>
          </a:p>
        </p:txBody>
      </p:sp>
      <p:grpSp>
        <p:nvGrpSpPr>
          <p:cNvPr id="13" name="Group 12">
            <a:extLst>
              <a:ext uri="{FF2B5EF4-FFF2-40B4-BE49-F238E27FC236}">
                <a16:creationId xmlns:a16="http://schemas.microsoft.com/office/drawing/2014/main" id="{A1E28123-2358-454B-82CB-04B07EA0B996}"/>
              </a:ext>
            </a:extLst>
          </p:cNvPr>
          <p:cNvGrpSpPr/>
          <p:nvPr/>
        </p:nvGrpSpPr>
        <p:grpSpPr>
          <a:xfrm>
            <a:off x="6270698" y="6378645"/>
            <a:ext cx="1558374" cy="509518"/>
            <a:chOff x="388414" y="6238752"/>
            <a:chExt cx="1558374" cy="509518"/>
          </a:xfrm>
        </p:grpSpPr>
        <p:sp>
          <p:nvSpPr>
            <p:cNvPr id="14" name="Rectangle: Rounded Corners 13">
              <a:extLst>
                <a:ext uri="{FF2B5EF4-FFF2-40B4-BE49-F238E27FC236}">
                  <a16:creationId xmlns:a16="http://schemas.microsoft.com/office/drawing/2014/main" id="{1D54F3E3-AA83-4CBB-BF73-08000CA809CA}"/>
                </a:ext>
              </a:extLst>
            </p:cNvPr>
            <p:cNvSpPr/>
            <p:nvPr/>
          </p:nvSpPr>
          <p:spPr>
            <a:xfrm>
              <a:off x="388414" y="6238752"/>
              <a:ext cx="1558374" cy="509518"/>
            </a:xfrm>
            <a:prstGeom prst="round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5" name="Isosceles Triangle 14">
              <a:extLst>
                <a:ext uri="{FF2B5EF4-FFF2-40B4-BE49-F238E27FC236}">
                  <a16:creationId xmlns:a16="http://schemas.microsoft.com/office/drawing/2014/main" id="{89F25E04-BDE0-4FB4-B00B-BD6FD26CF808}"/>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35" name="Picture 34">
            <a:extLst>
              <a:ext uri="{FF2B5EF4-FFF2-40B4-BE49-F238E27FC236}">
                <a16:creationId xmlns:a16="http://schemas.microsoft.com/office/drawing/2014/main" id="{568E55D8-0D24-4838-84AB-3E660C9706CA}"/>
              </a:ext>
            </a:extLst>
          </p:cNvPr>
          <p:cNvPicPr>
            <a:picLocks noChangeAspect="1"/>
          </p:cNvPicPr>
          <p:nvPr/>
        </p:nvPicPr>
        <p:blipFill>
          <a:blip r:embed="rId2"/>
          <a:stretch>
            <a:fillRect/>
          </a:stretch>
        </p:blipFill>
        <p:spPr>
          <a:xfrm>
            <a:off x="406359" y="3998204"/>
            <a:ext cx="5075180" cy="2858224"/>
          </a:xfrm>
          <a:prstGeom prst="rect">
            <a:avLst/>
          </a:prstGeom>
        </p:spPr>
      </p:pic>
      <p:sp>
        <p:nvSpPr>
          <p:cNvPr id="36" name="Rectangle 35">
            <a:hlinkClick r:id="rId3"/>
            <a:extLst>
              <a:ext uri="{FF2B5EF4-FFF2-40B4-BE49-F238E27FC236}">
                <a16:creationId xmlns:a16="http://schemas.microsoft.com/office/drawing/2014/main" id="{74E2F909-455D-43A6-B2FB-415237338931}"/>
              </a:ext>
            </a:extLst>
          </p:cNvPr>
          <p:cNvSpPr/>
          <p:nvPr/>
        </p:nvSpPr>
        <p:spPr>
          <a:xfrm>
            <a:off x="6185872" y="6301019"/>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3493658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28E1B4-8215-4917-A9C9-C393B582973A}"/>
              </a:ext>
            </a:extLst>
          </p:cNvPr>
          <p:cNvPicPr>
            <a:picLocks noChangeAspect="1"/>
          </p:cNvPicPr>
          <p:nvPr/>
        </p:nvPicPr>
        <p:blipFill>
          <a:blip r:embed="rId2"/>
          <a:stretch>
            <a:fillRect/>
          </a:stretch>
        </p:blipFill>
        <p:spPr>
          <a:xfrm>
            <a:off x="4776539" y="-1"/>
            <a:ext cx="5915274" cy="7559675"/>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Class discussion </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3666001" cy="5400000"/>
          </a:xfrm>
        </p:spPr>
        <p:txBody>
          <a:bodyPr/>
          <a:lstStyle/>
          <a:p>
            <a:pPr>
              <a:spcAft>
                <a:spcPts val="1200"/>
              </a:spcAft>
            </a:pPr>
            <a:r>
              <a:rPr lang="en-GB" sz="2400" b="0" dirty="0"/>
              <a:t>Can you see yourself working in any tech for education careers?</a:t>
            </a:r>
          </a:p>
          <a:p>
            <a:pPr>
              <a:spcAft>
                <a:spcPts val="1200"/>
              </a:spcAft>
            </a:pPr>
            <a:r>
              <a:rPr lang="en-GB" sz="2400" b="0" dirty="0"/>
              <a:t>Would you like to design and create the education technology of the future?</a:t>
            </a:r>
          </a:p>
          <a:p>
            <a:pPr>
              <a:spcAft>
                <a:spcPts val="1200"/>
              </a:spcAft>
            </a:pPr>
            <a:r>
              <a:rPr lang="en-GB" sz="2400" b="0" dirty="0"/>
              <a:t>Did anything particularly interest you today?</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12</a:t>
            </a:fld>
            <a:endParaRPr lang="en-GB" dirty="0"/>
          </a:p>
        </p:txBody>
      </p:sp>
    </p:spTree>
    <p:extLst>
      <p:ext uri="{BB962C8B-B14F-4D97-AF65-F5344CB8AC3E}">
        <p14:creationId xmlns:p14="http://schemas.microsoft.com/office/powerpoint/2010/main" val="3928706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71A2D8E-E206-4016-A762-51C9E02247FC}"/>
              </a:ext>
            </a:extLst>
          </p:cNvPr>
          <p:cNvPicPr>
            <a:picLocks noChangeAspect="1"/>
          </p:cNvPicPr>
          <p:nvPr/>
        </p:nvPicPr>
        <p:blipFill>
          <a:blip r:embed="rId2"/>
          <a:stretch>
            <a:fillRect/>
          </a:stretch>
        </p:blipFill>
        <p:spPr>
          <a:xfrm>
            <a:off x="3833813" y="317"/>
            <a:ext cx="685800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3131164" cy="5400000"/>
          </a:xfrm>
        </p:spPr>
        <p:txBody>
          <a:bodyPr/>
          <a:lstStyle/>
          <a:p>
            <a:pPr>
              <a:spcAft>
                <a:spcPts val="1200"/>
              </a:spcAft>
            </a:pPr>
            <a:r>
              <a:rPr lang="en-GB" sz="2400" b="0" dirty="0"/>
              <a:t>Research an educational app, website or programme which a teacher in your school could use.</a:t>
            </a:r>
          </a:p>
          <a:p>
            <a:pPr>
              <a:spcAft>
                <a:spcPts val="1200"/>
              </a:spcAft>
            </a:pPr>
            <a:r>
              <a:rPr lang="en-GB" sz="2400" b="0" dirty="0"/>
              <a:t>Find out about it and tell them why you think they should </a:t>
            </a:r>
            <a:r>
              <a:rPr lang="en-GB" sz="2400" b="0"/>
              <a:t>use it.</a:t>
            </a:r>
            <a:endParaRPr lang="en-GB" sz="2400" b="0" dirty="0"/>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13</a:t>
            </a:fld>
            <a:endParaRPr lang="en-GB" dirty="0"/>
          </a:p>
        </p:txBody>
      </p:sp>
    </p:spTree>
    <p:extLst>
      <p:ext uri="{BB962C8B-B14F-4D97-AF65-F5344CB8AC3E}">
        <p14:creationId xmlns:p14="http://schemas.microsoft.com/office/powerpoint/2010/main" val="1759041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441C74-E61E-4DC8-ADD4-0E2549A80EDC}"/>
              </a:ext>
            </a:extLst>
          </p:cNvPr>
          <p:cNvPicPr>
            <a:picLocks noChangeAspect="1"/>
          </p:cNvPicPr>
          <p:nvPr/>
        </p:nvPicPr>
        <p:blipFill>
          <a:blip r:embed="rId2"/>
          <a:stretch>
            <a:fillRect/>
          </a:stretch>
        </p:blipFill>
        <p:spPr>
          <a:xfrm>
            <a:off x="476" y="-1151"/>
            <a:ext cx="10690860" cy="6819900"/>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Education</a:t>
            </a:r>
          </a:p>
        </p:txBody>
      </p:sp>
      <p:sp>
        <p:nvSpPr>
          <p:cNvPr id="4" name="Rectangle 3"/>
          <p:cNvSpPr/>
          <p:nvPr/>
        </p:nvSpPr>
        <p:spPr>
          <a:xfrm>
            <a:off x="388413" y="5808072"/>
            <a:ext cx="5891617"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education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6530F5EB-51E0-4D58-AEDD-8014EC277F51}"/>
              </a:ext>
            </a:extLst>
          </p:cNvPr>
          <p:cNvSpPr>
            <a:spLocks noChangeAspect="1" noEditPoints="1"/>
          </p:cNvSpPr>
          <p:nvPr/>
        </p:nvSpPr>
        <p:spPr bwMode="auto">
          <a:xfrm>
            <a:off x="9961227" y="7002959"/>
            <a:ext cx="526860" cy="360000"/>
          </a:xfrm>
          <a:custGeom>
            <a:avLst/>
            <a:gdLst>
              <a:gd name="T0" fmla="*/ 2341 w 4651"/>
              <a:gd name="T1" fmla="*/ 2 h 3178"/>
              <a:gd name="T2" fmla="*/ 44 w 4651"/>
              <a:gd name="T3" fmla="*/ 1033 h 3178"/>
              <a:gd name="T4" fmla="*/ 18 w 4651"/>
              <a:gd name="T5" fmla="*/ 1051 h 3178"/>
              <a:gd name="T6" fmla="*/ 0 w 4651"/>
              <a:gd name="T7" fmla="*/ 1091 h 3178"/>
              <a:gd name="T8" fmla="*/ 2 w 4651"/>
              <a:gd name="T9" fmla="*/ 1123 h 3178"/>
              <a:gd name="T10" fmla="*/ 26 w 4651"/>
              <a:gd name="T11" fmla="*/ 1159 h 3178"/>
              <a:gd name="T12" fmla="*/ 1022 w 4651"/>
              <a:gd name="T13" fmla="*/ 1617 h 3178"/>
              <a:gd name="T14" fmla="*/ 1020 w 4651"/>
              <a:gd name="T15" fmla="*/ 2640 h 3178"/>
              <a:gd name="T16" fmla="*/ 1036 w 4651"/>
              <a:gd name="T17" fmla="*/ 2728 h 3178"/>
              <a:gd name="T18" fmla="*/ 1080 w 4651"/>
              <a:gd name="T19" fmla="*/ 2812 h 3178"/>
              <a:gd name="T20" fmla="*/ 1166 w 4651"/>
              <a:gd name="T21" fmla="*/ 2906 h 3178"/>
              <a:gd name="T22" fmla="*/ 1308 w 4651"/>
              <a:gd name="T23" fmla="*/ 3000 h 3178"/>
              <a:gd name="T24" fmla="*/ 1520 w 4651"/>
              <a:gd name="T25" fmla="*/ 3084 h 3178"/>
              <a:gd name="T26" fmla="*/ 1816 w 4651"/>
              <a:gd name="T27" fmla="*/ 3146 h 3178"/>
              <a:gd name="T28" fmla="*/ 2210 w 4651"/>
              <a:gd name="T29" fmla="*/ 3178 h 3178"/>
              <a:gd name="T30" fmla="*/ 2549 w 4651"/>
              <a:gd name="T31" fmla="*/ 3174 h 3178"/>
              <a:gd name="T32" fmla="*/ 2917 w 4651"/>
              <a:gd name="T33" fmla="*/ 3134 h 3178"/>
              <a:gd name="T34" fmla="*/ 3191 w 4651"/>
              <a:gd name="T35" fmla="*/ 3064 h 3178"/>
              <a:gd name="T36" fmla="*/ 3383 w 4651"/>
              <a:gd name="T37" fmla="*/ 2978 h 3178"/>
              <a:gd name="T38" fmla="*/ 3511 w 4651"/>
              <a:gd name="T39" fmla="*/ 2882 h 3178"/>
              <a:gd name="T40" fmla="*/ 3585 w 4651"/>
              <a:gd name="T41" fmla="*/ 2790 h 3178"/>
              <a:gd name="T42" fmla="*/ 3619 w 4651"/>
              <a:gd name="T43" fmla="*/ 2710 h 3178"/>
              <a:gd name="T44" fmla="*/ 3631 w 4651"/>
              <a:gd name="T45" fmla="*/ 1641 h 3178"/>
              <a:gd name="T46" fmla="*/ 4093 w 4651"/>
              <a:gd name="T47" fmla="*/ 1405 h 3178"/>
              <a:gd name="T48" fmla="*/ 4063 w 4651"/>
              <a:gd name="T49" fmla="*/ 2518 h 3178"/>
              <a:gd name="T50" fmla="*/ 4023 w 4651"/>
              <a:gd name="T51" fmla="*/ 2560 h 3178"/>
              <a:gd name="T52" fmla="*/ 4017 w 4651"/>
              <a:gd name="T53" fmla="*/ 2604 h 3178"/>
              <a:gd name="T54" fmla="*/ 4051 w 4651"/>
              <a:gd name="T55" fmla="*/ 2652 h 3178"/>
              <a:gd name="T56" fmla="*/ 4247 w 4651"/>
              <a:gd name="T57" fmla="*/ 2666 h 3178"/>
              <a:gd name="T58" fmla="*/ 4289 w 4651"/>
              <a:gd name="T59" fmla="*/ 2652 h 3178"/>
              <a:gd name="T60" fmla="*/ 4323 w 4651"/>
              <a:gd name="T61" fmla="*/ 2604 h 3178"/>
              <a:gd name="T62" fmla="*/ 4317 w 4651"/>
              <a:gd name="T63" fmla="*/ 2560 h 3178"/>
              <a:gd name="T64" fmla="*/ 4277 w 4651"/>
              <a:gd name="T65" fmla="*/ 2518 h 3178"/>
              <a:gd name="T66" fmla="*/ 4607 w 4651"/>
              <a:gd name="T67" fmla="*/ 1171 h 3178"/>
              <a:gd name="T68" fmla="*/ 4633 w 4651"/>
              <a:gd name="T69" fmla="*/ 1153 h 3178"/>
              <a:gd name="T70" fmla="*/ 4651 w 4651"/>
              <a:gd name="T71" fmla="*/ 1113 h 3178"/>
              <a:gd name="T72" fmla="*/ 4649 w 4651"/>
              <a:gd name="T73" fmla="*/ 1081 h 3178"/>
              <a:gd name="T74" fmla="*/ 4625 w 4651"/>
              <a:gd name="T75" fmla="*/ 1045 h 3178"/>
              <a:gd name="T76" fmla="*/ 3477 w 4651"/>
              <a:gd name="T77" fmla="*/ 2638 h 3178"/>
              <a:gd name="T78" fmla="*/ 3467 w 4651"/>
              <a:gd name="T79" fmla="*/ 2676 h 3178"/>
              <a:gd name="T80" fmla="*/ 3407 w 4651"/>
              <a:gd name="T81" fmla="*/ 2762 h 3178"/>
              <a:gd name="T82" fmla="*/ 3321 w 4651"/>
              <a:gd name="T83" fmla="*/ 2834 h 3178"/>
              <a:gd name="T84" fmla="*/ 3181 w 4651"/>
              <a:gd name="T85" fmla="*/ 2904 h 3178"/>
              <a:gd name="T86" fmla="*/ 2977 w 4651"/>
              <a:gd name="T87" fmla="*/ 2966 h 3178"/>
              <a:gd name="T88" fmla="*/ 2695 w 4651"/>
              <a:gd name="T89" fmla="*/ 3008 h 3178"/>
              <a:gd name="T90" fmla="*/ 2326 w 4651"/>
              <a:gd name="T91" fmla="*/ 3024 h 3178"/>
              <a:gd name="T92" fmla="*/ 2040 w 4651"/>
              <a:gd name="T93" fmla="*/ 3016 h 3178"/>
              <a:gd name="T94" fmla="*/ 1736 w 4651"/>
              <a:gd name="T95" fmla="*/ 2978 h 3178"/>
              <a:gd name="T96" fmla="*/ 1514 w 4651"/>
              <a:gd name="T97" fmla="*/ 2920 h 3178"/>
              <a:gd name="T98" fmla="*/ 1360 w 4651"/>
              <a:gd name="T99" fmla="*/ 2852 h 3178"/>
              <a:gd name="T100" fmla="*/ 1260 w 4651"/>
              <a:gd name="T101" fmla="*/ 2780 h 3178"/>
              <a:gd name="T102" fmla="*/ 1196 w 4651"/>
              <a:gd name="T103" fmla="*/ 2702 h 3178"/>
              <a:gd name="T104" fmla="*/ 1172 w 4651"/>
              <a:gd name="T105" fmla="*/ 1687 h 3178"/>
              <a:gd name="T106" fmla="*/ 2326 w 4651"/>
              <a:gd name="T107" fmla="*/ 2203 h 3178"/>
              <a:gd name="T108" fmla="*/ 3477 w 4651"/>
              <a:gd name="T109" fmla="*/ 1687 h 3178"/>
              <a:gd name="T110" fmla="*/ 2326 w 4651"/>
              <a:gd name="T111" fmla="*/ 16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51" h="3178">
                <a:moveTo>
                  <a:pt x="4607" y="1033"/>
                </a:moveTo>
                <a:lnTo>
                  <a:pt x="2357" y="6"/>
                </a:lnTo>
                <a:lnTo>
                  <a:pt x="2357" y="6"/>
                </a:lnTo>
                <a:lnTo>
                  <a:pt x="2341" y="2"/>
                </a:lnTo>
                <a:lnTo>
                  <a:pt x="2326" y="0"/>
                </a:lnTo>
                <a:lnTo>
                  <a:pt x="2310" y="2"/>
                </a:lnTo>
                <a:lnTo>
                  <a:pt x="2294" y="6"/>
                </a:lnTo>
                <a:lnTo>
                  <a:pt x="44" y="1033"/>
                </a:lnTo>
                <a:lnTo>
                  <a:pt x="44" y="1033"/>
                </a:lnTo>
                <a:lnTo>
                  <a:pt x="34" y="1037"/>
                </a:lnTo>
                <a:lnTo>
                  <a:pt x="26" y="1045"/>
                </a:lnTo>
                <a:lnTo>
                  <a:pt x="18" y="1051"/>
                </a:lnTo>
                <a:lnTo>
                  <a:pt x="12" y="1061"/>
                </a:lnTo>
                <a:lnTo>
                  <a:pt x="6" y="1069"/>
                </a:lnTo>
                <a:lnTo>
                  <a:pt x="2" y="1081"/>
                </a:lnTo>
                <a:lnTo>
                  <a:pt x="0" y="1091"/>
                </a:lnTo>
                <a:lnTo>
                  <a:pt x="0" y="1101"/>
                </a:lnTo>
                <a:lnTo>
                  <a:pt x="0" y="1101"/>
                </a:lnTo>
                <a:lnTo>
                  <a:pt x="0" y="1113"/>
                </a:lnTo>
                <a:lnTo>
                  <a:pt x="2" y="1123"/>
                </a:lnTo>
                <a:lnTo>
                  <a:pt x="6" y="1135"/>
                </a:lnTo>
                <a:lnTo>
                  <a:pt x="12" y="1143"/>
                </a:lnTo>
                <a:lnTo>
                  <a:pt x="18" y="1153"/>
                </a:lnTo>
                <a:lnTo>
                  <a:pt x="26" y="1159"/>
                </a:lnTo>
                <a:lnTo>
                  <a:pt x="34" y="1167"/>
                </a:lnTo>
                <a:lnTo>
                  <a:pt x="44" y="1171"/>
                </a:lnTo>
                <a:lnTo>
                  <a:pt x="1022" y="1617"/>
                </a:lnTo>
                <a:lnTo>
                  <a:pt x="1022" y="1617"/>
                </a:lnTo>
                <a:lnTo>
                  <a:pt x="1020" y="1629"/>
                </a:lnTo>
                <a:lnTo>
                  <a:pt x="1020" y="1641"/>
                </a:lnTo>
                <a:lnTo>
                  <a:pt x="1020" y="2640"/>
                </a:lnTo>
                <a:lnTo>
                  <a:pt x="1020" y="2640"/>
                </a:lnTo>
                <a:lnTo>
                  <a:pt x="1020" y="2656"/>
                </a:lnTo>
                <a:lnTo>
                  <a:pt x="1024" y="2680"/>
                </a:lnTo>
                <a:lnTo>
                  <a:pt x="1030" y="2710"/>
                </a:lnTo>
                <a:lnTo>
                  <a:pt x="1036" y="2728"/>
                </a:lnTo>
                <a:lnTo>
                  <a:pt x="1044" y="2748"/>
                </a:lnTo>
                <a:lnTo>
                  <a:pt x="1054" y="2768"/>
                </a:lnTo>
                <a:lnTo>
                  <a:pt x="1066" y="2790"/>
                </a:lnTo>
                <a:lnTo>
                  <a:pt x="1080" y="2812"/>
                </a:lnTo>
                <a:lnTo>
                  <a:pt x="1098" y="2834"/>
                </a:lnTo>
                <a:lnTo>
                  <a:pt x="1118" y="2858"/>
                </a:lnTo>
                <a:lnTo>
                  <a:pt x="1140" y="2882"/>
                </a:lnTo>
                <a:lnTo>
                  <a:pt x="1166" y="2906"/>
                </a:lnTo>
                <a:lnTo>
                  <a:pt x="1196" y="2930"/>
                </a:lnTo>
                <a:lnTo>
                  <a:pt x="1230" y="2954"/>
                </a:lnTo>
                <a:lnTo>
                  <a:pt x="1266" y="2978"/>
                </a:lnTo>
                <a:lnTo>
                  <a:pt x="1308" y="3000"/>
                </a:lnTo>
                <a:lnTo>
                  <a:pt x="1354" y="3022"/>
                </a:lnTo>
                <a:lnTo>
                  <a:pt x="1404" y="3044"/>
                </a:lnTo>
                <a:lnTo>
                  <a:pt x="1460" y="3064"/>
                </a:lnTo>
                <a:lnTo>
                  <a:pt x="1520" y="3084"/>
                </a:lnTo>
                <a:lnTo>
                  <a:pt x="1586" y="3102"/>
                </a:lnTo>
                <a:lnTo>
                  <a:pt x="1656" y="3118"/>
                </a:lnTo>
                <a:lnTo>
                  <a:pt x="1734" y="3134"/>
                </a:lnTo>
                <a:lnTo>
                  <a:pt x="1816" y="3146"/>
                </a:lnTo>
                <a:lnTo>
                  <a:pt x="1906" y="3158"/>
                </a:lnTo>
                <a:lnTo>
                  <a:pt x="2000" y="3166"/>
                </a:lnTo>
                <a:lnTo>
                  <a:pt x="2102" y="3174"/>
                </a:lnTo>
                <a:lnTo>
                  <a:pt x="2210" y="3178"/>
                </a:lnTo>
                <a:lnTo>
                  <a:pt x="2326" y="3178"/>
                </a:lnTo>
                <a:lnTo>
                  <a:pt x="2326" y="3178"/>
                </a:lnTo>
                <a:lnTo>
                  <a:pt x="2441" y="3178"/>
                </a:lnTo>
                <a:lnTo>
                  <a:pt x="2549" y="3174"/>
                </a:lnTo>
                <a:lnTo>
                  <a:pt x="2651" y="3166"/>
                </a:lnTo>
                <a:lnTo>
                  <a:pt x="2745" y="3158"/>
                </a:lnTo>
                <a:lnTo>
                  <a:pt x="2835" y="3146"/>
                </a:lnTo>
                <a:lnTo>
                  <a:pt x="2917" y="3134"/>
                </a:lnTo>
                <a:lnTo>
                  <a:pt x="2993" y="3118"/>
                </a:lnTo>
                <a:lnTo>
                  <a:pt x="3065" y="3102"/>
                </a:lnTo>
                <a:lnTo>
                  <a:pt x="3131" y="3084"/>
                </a:lnTo>
                <a:lnTo>
                  <a:pt x="3191" y="3064"/>
                </a:lnTo>
                <a:lnTo>
                  <a:pt x="3247" y="3044"/>
                </a:lnTo>
                <a:lnTo>
                  <a:pt x="3297" y="3022"/>
                </a:lnTo>
                <a:lnTo>
                  <a:pt x="3343" y="3000"/>
                </a:lnTo>
                <a:lnTo>
                  <a:pt x="3383" y="2978"/>
                </a:lnTo>
                <a:lnTo>
                  <a:pt x="3421" y="2954"/>
                </a:lnTo>
                <a:lnTo>
                  <a:pt x="3455" y="2930"/>
                </a:lnTo>
                <a:lnTo>
                  <a:pt x="3485" y="2906"/>
                </a:lnTo>
                <a:lnTo>
                  <a:pt x="3511" y="2882"/>
                </a:lnTo>
                <a:lnTo>
                  <a:pt x="3533" y="2858"/>
                </a:lnTo>
                <a:lnTo>
                  <a:pt x="3553" y="2834"/>
                </a:lnTo>
                <a:lnTo>
                  <a:pt x="3571" y="2812"/>
                </a:lnTo>
                <a:lnTo>
                  <a:pt x="3585" y="2790"/>
                </a:lnTo>
                <a:lnTo>
                  <a:pt x="3597" y="2768"/>
                </a:lnTo>
                <a:lnTo>
                  <a:pt x="3607" y="2748"/>
                </a:lnTo>
                <a:lnTo>
                  <a:pt x="3613" y="2728"/>
                </a:lnTo>
                <a:lnTo>
                  <a:pt x="3619" y="2710"/>
                </a:lnTo>
                <a:lnTo>
                  <a:pt x="3627" y="2680"/>
                </a:lnTo>
                <a:lnTo>
                  <a:pt x="3631" y="2656"/>
                </a:lnTo>
                <a:lnTo>
                  <a:pt x="3631" y="2640"/>
                </a:lnTo>
                <a:lnTo>
                  <a:pt x="3631" y="1641"/>
                </a:lnTo>
                <a:lnTo>
                  <a:pt x="3631" y="1641"/>
                </a:lnTo>
                <a:lnTo>
                  <a:pt x="3631" y="1629"/>
                </a:lnTo>
                <a:lnTo>
                  <a:pt x="3629" y="1617"/>
                </a:lnTo>
                <a:lnTo>
                  <a:pt x="4093" y="1405"/>
                </a:lnTo>
                <a:lnTo>
                  <a:pt x="4093" y="2512"/>
                </a:lnTo>
                <a:lnTo>
                  <a:pt x="4093" y="2512"/>
                </a:lnTo>
                <a:lnTo>
                  <a:pt x="4077" y="2514"/>
                </a:lnTo>
                <a:lnTo>
                  <a:pt x="4063" y="2518"/>
                </a:lnTo>
                <a:lnTo>
                  <a:pt x="4051" y="2526"/>
                </a:lnTo>
                <a:lnTo>
                  <a:pt x="4039" y="2534"/>
                </a:lnTo>
                <a:lnTo>
                  <a:pt x="4029" y="2546"/>
                </a:lnTo>
                <a:lnTo>
                  <a:pt x="4023" y="2560"/>
                </a:lnTo>
                <a:lnTo>
                  <a:pt x="4017" y="2574"/>
                </a:lnTo>
                <a:lnTo>
                  <a:pt x="4017" y="2590"/>
                </a:lnTo>
                <a:lnTo>
                  <a:pt x="4017" y="2590"/>
                </a:lnTo>
                <a:lnTo>
                  <a:pt x="4017" y="2604"/>
                </a:lnTo>
                <a:lnTo>
                  <a:pt x="4023" y="2620"/>
                </a:lnTo>
                <a:lnTo>
                  <a:pt x="4029" y="2632"/>
                </a:lnTo>
                <a:lnTo>
                  <a:pt x="4039" y="2644"/>
                </a:lnTo>
                <a:lnTo>
                  <a:pt x="4051" y="2652"/>
                </a:lnTo>
                <a:lnTo>
                  <a:pt x="4063" y="2660"/>
                </a:lnTo>
                <a:lnTo>
                  <a:pt x="4077" y="2664"/>
                </a:lnTo>
                <a:lnTo>
                  <a:pt x="4093" y="2666"/>
                </a:lnTo>
                <a:lnTo>
                  <a:pt x="4247" y="2666"/>
                </a:lnTo>
                <a:lnTo>
                  <a:pt x="4247" y="2666"/>
                </a:lnTo>
                <a:lnTo>
                  <a:pt x="4263" y="2664"/>
                </a:lnTo>
                <a:lnTo>
                  <a:pt x="4277" y="2660"/>
                </a:lnTo>
                <a:lnTo>
                  <a:pt x="4289" y="2652"/>
                </a:lnTo>
                <a:lnTo>
                  <a:pt x="4301" y="2644"/>
                </a:lnTo>
                <a:lnTo>
                  <a:pt x="4311" y="2632"/>
                </a:lnTo>
                <a:lnTo>
                  <a:pt x="4317" y="2620"/>
                </a:lnTo>
                <a:lnTo>
                  <a:pt x="4323" y="2604"/>
                </a:lnTo>
                <a:lnTo>
                  <a:pt x="4323" y="2590"/>
                </a:lnTo>
                <a:lnTo>
                  <a:pt x="4323" y="2590"/>
                </a:lnTo>
                <a:lnTo>
                  <a:pt x="4323" y="2574"/>
                </a:lnTo>
                <a:lnTo>
                  <a:pt x="4317" y="2560"/>
                </a:lnTo>
                <a:lnTo>
                  <a:pt x="4311" y="2546"/>
                </a:lnTo>
                <a:lnTo>
                  <a:pt x="4301" y="2534"/>
                </a:lnTo>
                <a:lnTo>
                  <a:pt x="4289" y="2526"/>
                </a:lnTo>
                <a:lnTo>
                  <a:pt x="4277" y="2518"/>
                </a:lnTo>
                <a:lnTo>
                  <a:pt x="4263" y="2514"/>
                </a:lnTo>
                <a:lnTo>
                  <a:pt x="4247" y="2512"/>
                </a:lnTo>
                <a:lnTo>
                  <a:pt x="4247" y="1335"/>
                </a:lnTo>
                <a:lnTo>
                  <a:pt x="4607" y="1171"/>
                </a:lnTo>
                <a:lnTo>
                  <a:pt x="4607" y="1171"/>
                </a:lnTo>
                <a:lnTo>
                  <a:pt x="4617" y="1167"/>
                </a:lnTo>
                <a:lnTo>
                  <a:pt x="4625" y="1159"/>
                </a:lnTo>
                <a:lnTo>
                  <a:pt x="4633" y="1153"/>
                </a:lnTo>
                <a:lnTo>
                  <a:pt x="4639" y="1143"/>
                </a:lnTo>
                <a:lnTo>
                  <a:pt x="4645" y="1135"/>
                </a:lnTo>
                <a:lnTo>
                  <a:pt x="4649" y="1123"/>
                </a:lnTo>
                <a:lnTo>
                  <a:pt x="4651" y="1113"/>
                </a:lnTo>
                <a:lnTo>
                  <a:pt x="4651" y="1101"/>
                </a:lnTo>
                <a:lnTo>
                  <a:pt x="4651" y="1101"/>
                </a:lnTo>
                <a:lnTo>
                  <a:pt x="4651" y="1091"/>
                </a:lnTo>
                <a:lnTo>
                  <a:pt x="4649" y="1081"/>
                </a:lnTo>
                <a:lnTo>
                  <a:pt x="4645" y="1069"/>
                </a:lnTo>
                <a:lnTo>
                  <a:pt x="4639" y="1061"/>
                </a:lnTo>
                <a:lnTo>
                  <a:pt x="4633" y="1051"/>
                </a:lnTo>
                <a:lnTo>
                  <a:pt x="4625" y="1045"/>
                </a:lnTo>
                <a:lnTo>
                  <a:pt x="4617" y="1037"/>
                </a:lnTo>
                <a:lnTo>
                  <a:pt x="4607" y="1033"/>
                </a:lnTo>
                <a:lnTo>
                  <a:pt x="4607" y="1033"/>
                </a:lnTo>
                <a:close/>
                <a:moveTo>
                  <a:pt x="3477" y="2638"/>
                </a:moveTo>
                <a:lnTo>
                  <a:pt x="3477" y="2638"/>
                </a:lnTo>
                <a:lnTo>
                  <a:pt x="3477" y="2644"/>
                </a:lnTo>
                <a:lnTo>
                  <a:pt x="3475" y="2656"/>
                </a:lnTo>
                <a:lnTo>
                  <a:pt x="3467" y="2676"/>
                </a:lnTo>
                <a:lnTo>
                  <a:pt x="3455" y="2700"/>
                </a:lnTo>
                <a:lnTo>
                  <a:pt x="3435" y="2730"/>
                </a:lnTo>
                <a:lnTo>
                  <a:pt x="3423" y="2746"/>
                </a:lnTo>
                <a:lnTo>
                  <a:pt x="3407" y="2762"/>
                </a:lnTo>
                <a:lnTo>
                  <a:pt x="3391" y="2780"/>
                </a:lnTo>
                <a:lnTo>
                  <a:pt x="3369" y="2798"/>
                </a:lnTo>
                <a:lnTo>
                  <a:pt x="3347" y="2816"/>
                </a:lnTo>
                <a:lnTo>
                  <a:pt x="3321" y="2834"/>
                </a:lnTo>
                <a:lnTo>
                  <a:pt x="3291" y="2852"/>
                </a:lnTo>
                <a:lnTo>
                  <a:pt x="3259" y="2868"/>
                </a:lnTo>
                <a:lnTo>
                  <a:pt x="3221" y="2886"/>
                </a:lnTo>
                <a:lnTo>
                  <a:pt x="3181" y="2904"/>
                </a:lnTo>
                <a:lnTo>
                  <a:pt x="3137" y="2920"/>
                </a:lnTo>
                <a:lnTo>
                  <a:pt x="3087" y="2936"/>
                </a:lnTo>
                <a:lnTo>
                  <a:pt x="3035" y="2952"/>
                </a:lnTo>
                <a:lnTo>
                  <a:pt x="2977" y="2966"/>
                </a:lnTo>
                <a:lnTo>
                  <a:pt x="2913" y="2978"/>
                </a:lnTo>
                <a:lnTo>
                  <a:pt x="2847" y="2990"/>
                </a:lnTo>
                <a:lnTo>
                  <a:pt x="2773" y="3000"/>
                </a:lnTo>
                <a:lnTo>
                  <a:pt x="2695" y="3008"/>
                </a:lnTo>
                <a:lnTo>
                  <a:pt x="2611" y="3016"/>
                </a:lnTo>
                <a:lnTo>
                  <a:pt x="2523" y="3020"/>
                </a:lnTo>
                <a:lnTo>
                  <a:pt x="2427" y="3024"/>
                </a:lnTo>
                <a:lnTo>
                  <a:pt x="2326" y="3024"/>
                </a:lnTo>
                <a:lnTo>
                  <a:pt x="2326" y="3024"/>
                </a:lnTo>
                <a:lnTo>
                  <a:pt x="2224" y="3024"/>
                </a:lnTo>
                <a:lnTo>
                  <a:pt x="2128" y="3020"/>
                </a:lnTo>
                <a:lnTo>
                  <a:pt x="2040" y="3016"/>
                </a:lnTo>
                <a:lnTo>
                  <a:pt x="1956" y="3008"/>
                </a:lnTo>
                <a:lnTo>
                  <a:pt x="1878" y="3000"/>
                </a:lnTo>
                <a:lnTo>
                  <a:pt x="1804" y="2990"/>
                </a:lnTo>
                <a:lnTo>
                  <a:pt x="1736" y="2978"/>
                </a:lnTo>
                <a:lnTo>
                  <a:pt x="1674" y="2966"/>
                </a:lnTo>
                <a:lnTo>
                  <a:pt x="1616" y="2952"/>
                </a:lnTo>
                <a:lnTo>
                  <a:pt x="1564" y="2936"/>
                </a:lnTo>
                <a:lnTo>
                  <a:pt x="1514" y="2920"/>
                </a:lnTo>
                <a:lnTo>
                  <a:pt x="1470" y="2904"/>
                </a:lnTo>
                <a:lnTo>
                  <a:pt x="1430" y="2886"/>
                </a:lnTo>
                <a:lnTo>
                  <a:pt x="1392" y="2870"/>
                </a:lnTo>
                <a:lnTo>
                  <a:pt x="1360" y="2852"/>
                </a:lnTo>
                <a:lnTo>
                  <a:pt x="1330" y="2834"/>
                </a:lnTo>
                <a:lnTo>
                  <a:pt x="1304" y="2816"/>
                </a:lnTo>
                <a:lnTo>
                  <a:pt x="1280" y="2798"/>
                </a:lnTo>
                <a:lnTo>
                  <a:pt x="1260" y="2780"/>
                </a:lnTo>
                <a:lnTo>
                  <a:pt x="1244" y="2762"/>
                </a:lnTo>
                <a:lnTo>
                  <a:pt x="1228" y="2746"/>
                </a:lnTo>
                <a:lnTo>
                  <a:pt x="1216" y="2730"/>
                </a:lnTo>
                <a:lnTo>
                  <a:pt x="1196" y="2702"/>
                </a:lnTo>
                <a:lnTo>
                  <a:pt x="1184" y="2676"/>
                </a:lnTo>
                <a:lnTo>
                  <a:pt x="1176" y="2658"/>
                </a:lnTo>
                <a:lnTo>
                  <a:pt x="1172" y="2640"/>
                </a:lnTo>
                <a:lnTo>
                  <a:pt x="1172" y="1687"/>
                </a:lnTo>
                <a:lnTo>
                  <a:pt x="2294" y="2197"/>
                </a:lnTo>
                <a:lnTo>
                  <a:pt x="2294" y="2197"/>
                </a:lnTo>
                <a:lnTo>
                  <a:pt x="2310" y="2203"/>
                </a:lnTo>
                <a:lnTo>
                  <a:pt x="2326" y="2203"/>
                </a:lnTo>
                <a:lnTo>
                  <a:pt x="2326" y="2203"/>
                </a:lnTo>
                <a:lnTo>
                  <a:pt x="2341" y="2203"/>
                </a:lnTo>
                <a:lnTo>
                  <a:pt x="2357" y="2197"/>
                </a:lnTo>
                <a:lnTo>
                  <a:pt x="3477" y="1687"/>
                </a:lnTo>
                <a:lnTo>
                  <a:pt x="3477" y="2638"/>
                </a:lnTo>
                <a:close/>
                <a:moveTo>
                  <a:pt x="2326" y="2043"/>
                </a:moveTo>
                <a:lnTo>
                  <a:pt x="262" y="1101"/>
                </a:lnTo>
                <a:lnTo>
                  <a:pt x="2326" y="160"/>
                </a:lnTo>
                <a:lnTo>
                  <a:pt x="4389" y="1101"/>
                </a:lnTo>
                <a:lnTo>
                  <a:pt x="2326" y="20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solidFill>
                  <a:schemeClr val="tx1"/>
                </a:solidFill>
              </a:rPr>
              <a:t>Examples that show how technology is used for education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3" name="Google Shape;1681;p279">
            <a:extLst>
              <a:ext uri="{FF2B5EF4-FFF2-40B4-BE49-F238E27FC236}">
                <a16:creationId xmlns:a16="http://schemas.microsoft.com/office/drawing/2014/main" id="{94AF22FA-1900-4B96-86A7-C0DE290EDBDB}"/>
              </a:ext>
            </a:extLst>
          </p:cNvPr>
          <p:cNvSpPr/>
          <p:nvPr/>
        </p:nvSpPr>
        <p:spPr>
          <a:xfrm>
            <a:off x="388414" y="1506565"/>
            <a:ext cx="2088000" cy="2088000"/>
          </a:xfrm>
          <a:prstGeom prst="rect">
            <a:avLst/>
          </a:prstGeom>
          <a:solidFill>
            <a:schemeClr val="accent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bg1"/>
                </a:solidFill>
                <a:ea typeface="Arial"/>
                <a:cs typeface="Arial"/>
                <a:sym typeface="Arial"/>
              </a:rPr>
              <a:t>How is technology shaping the way teachers teach and children learn? </a:t>
            </a:r>
          </a:p>
        </p:txBody>
      </p:sp>
      <p:sp>
        <p:nvSpPr>
          <p:cNvPr id="24" name="Google Shape;1682;p279">
            <a:extLst>
              <a:ext uri="{FF2B5EF4-FFF2-40B4-BE49-F238E27FC236}">
                <a16:creationId xmlns:a16="http://schemas.microsoft.com/office/drawing/2014/main" id="{17BF9262-6582-4327-9894-91D1C6DEA3C5}"/>
              </a:ext>
            </a:extLst>
          </p:cNvPr>
          <p:cNvSpPr/>
          <p:nvPr/>
        </p:nvSpPr>
        <p:spPr>
          <a:xfrm>
            <a:off x="2071745" y="285211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bg1"/>
                  </a:solidFill>
                </a:ln>
                <a:solidFill>
                  <a:schemeClr val="accent1"/>
                </a:solidFill>
                <a:latin typeface="Arial"/>
                <a:ea typeface="Arial"/>
                <a:cs typeface="Arial"/>
                <a:sym typeface="Arial"/>
              </a:rPr>
              <a:t>1</a:t>
            </a:r>
            <a:endParaRPr sz="4800" dirty="0">
              <a:ln>
                <a:solidFill>
                  <a:schemeClr val="bg1"/>
                </a:solidFill>
              </a:ln>
              <a:solidFill>
                <a:schemeClr val="accent1"/>
              </a:solidFill>
              <a:latin typeface="Arial"/>
              <a:ea typeface="Arial"/>
              <a:cs typeface="Arial"/>
              <a:sym typeface="Arial"/>
            </a:endParaRPr>
          </a:p>
        </p:txBody>
      </p:sp>
      <p:pic>
        <p:nvPicPr>
          <p:cNvPr id="25" name="Google Shape;1966;p338" descr="Image result for pars register">
            <a:extLst>
              <a:ext uri="{FF2B5EF4-FFF2-40B4-BE49-F238E27FC236}">
                <a16:creationId xmlns:a16="http://schemas.microsoft.com/office/drawing/2014/main" id="{F1F2299C-C32E-47B5-A7D3-68790FA5CBE1}"/>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682815" y="1506566"/>
            <a:ext cx="4658072" cy="2075019"/>
          </a:xfrm>
          <a:prstGeom prst="rect">
            <a:avLst/>
          </a:prstGeom>
          <a:noFill/>
          <a:ln>
            <a:noFill/>
          </a:ln>
        </p:spPr>
      </p:pic>
      <p:sp>
        <p:nvSpPr>
          <p:cNvPr id="27" name="Google Shape;1681;p279">
            <a:extLst>
              <a:ext uri="{FF2B5EF4-FFF2-40B4-BE49-F238E27FC236}">
                <a16:creationId xmlns:a16="http://schemas.microsoft.com/office/drawing/2014/main" id="{18675946-9B33-4039-A909-D478576EAC5F}"/>
              </a:ext>
            </a:extLst>
          </p:cNvPr>
          <p:cNvSpPr/>
          <p:nvPr/>
        </p:nvSpPr>
        <p:spPr>
          <a:xfrm>
            <a:off x="388414" y="4332893"/>
            <a:ext cx="2088000" cy="2088000"/>
          </a:xfrm>
          <a:prstGeom prst="rect">
            <a:avLst/>
          </a:prstGeom>
          <a:solidFill>
            <a:schemeClr val="bg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accent1"/>
                </a:solidFill>
                <a:ea typeface="Arial"/>
                <a:cs typeface="Arial"/>
                <a:sym typeface="Arial"/>
              </a:rPr>
              <a:t>How has technology changed whilst you have been at school? </a:t>
            </a:r>
          </a:p>
        </p:txBody>
      </p:sp>
      <p:sp>
        <p:nvSpPr>
          <p:cNvPr id="28" name="Google Shape;1682;p279">
            <a:extLst>
              <a:ext uri="{FF2B5EF4-FFF2-40B4-BE49-F238E27FC236}">
                <a16:creationId xmlns:a16="http://schemas.microsoft.com/office/drawing/2014/main" id="{11E6082E-28FB-4893-BE94-53F01BC102C0}"/>
              </a:ext>
            </a:extLst>
          </p:cNvPr>
          <p:cNvSpPr/>
          <p:nvPr/>
        </p:nvSpPr>
        <p:spPr>
          <a:xfrm>
            <a:off x="1978227" y="5678439"/>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accent1"/>
                  </a:solidFill>
                </a:ln>
                <a:solidFill>
                  <a:schemeClr val="bg1"/>
                </a:solidFill>
                <a:latin typeface="Arial"/>
                <a:ea typeface="Arial"/>
                <a:cs typeface="Arial"/>
                <a:sym typeface="Arial"/>
              </a:rPr>
              <a:t>2</a:t>
            </a:r>
            <a:endParaRPr sz="4800" dirty="0">
              <a:ln>
                <a:solidFill>
                  <a:schemeClr val="accent1"/>
                </a:solidFill>
              </a:ln>
              <a:solidFill>
                <a:schemeClr val="bg1"/>
              </a:solidFill>
              <a:latin typeface="Arial"/>
              <a:ea typeface="Arial"/>
              <a:cs typeface="Arial"/>
              <a:sym typeface="Arial"/>
            </a:endParaRPr>
          </a:p>
        </p:txBody>
      </p:sp>
      <p:pic>
        <p:nvPicPr>
          <p:cNvPr id="29" name="Picture 28">
            <a:extLst>
              <a:ext uri="{FF2B5EF4-FFF2-40B4-BE49-F238E27FC236}">
                <a16:creationId xmlns:a16="http://schemas.microsoft.com/office/drawing/2014/main" id="{B0089BB3-3FB8-426C-B652-B8AB44F87058}"/>
              </a:ext>
            </a:extLst>
          </p:cNvPr>
          <p:cNvPicPr>
            <a:picLocks noChangeAspect="1"/>
          </p:cNvPicPr>
          <p:nvPr/>
        </p:nvPicPr>
        <p:blipFill>
          <a:blip r:embed="rId3"/>
          <a:stretch>
            <a:fillRect/>
          </a:stretch>
        </p:blipFill>
        <p:spPr>
          <a:xfrm>
            <a:off x="7544758" y="4332894"/>
            <a:ext cx="2758440" cy="2087880"/>
          </a:xfrm>
          <a:prstGeom prst="rect">
            <a:avLst/>
          </a:prstGeom>
        </p:spPr>
      </p:pic>
      <p:pic>
        <p:nvPicPr>
          <p:cNvPr id="48" name="Picture 47">
            <a:extLst>
              <a:ext uri="{FF2B5EF4-FFF2-40B4-BE49-F238E27FC236}">
                <a16:creationId xmlns:a16="http://schemas.microsoft.com/office/drawing/2014/main" id="{F75C3913-EB69-46EE-BC16-10685369ED25}"/>
              </a:ext>
            </a:extLst>
          </p:cNvPr>
          <p:cNvPicPr>
            <a:picLocks noChangeAspect="1"/>
          </p:cNvPicPr>
          <p:nvPr/>
        </p:nvPicPr>
        <p:blipFill>
          <a:blip r:embed="rId4"/>
          <a:stretch>
            <a:fillRect/>
          </a:stretch>
        </p:blipFill>
        <p:spPr>
          <a:xfrm>
            <a:off x="7544758" y="1506566"/>
            <a:ext cx="2758440" cy="2087880"/>
          </a:xfrm>
          <a:prstGeom prst="rect">
            <a:avLst/>
          </a:prstGeom>
        </p:spPr>
      </p:pic>
      <p:pic>
        <p:nvPicPr>
          <p:cNvPr id="49" name="Picture 48">
            <a:extLst>
              <a:ext uri="{FF2B5EF4-FFF2-40B4-BE49-F238E27FC236}">
                <a16:creationId xmlns:a16="http://schemas.microsoft.com/office/drawing/2014/main" id="{F0B77183-855C-4F9C-A8E2-888796C25898}"/>
              </a:ext>
            </a:extLst>
          </p:cNvPr>
          <p:cNvPicPr>
            <a:picLocks noChangeAspect="1"/>
          </p:cNvPicPr>
          <p:nvPr/>
        </p:nvPicPr>
        <p:blipFill>
          <a:blip r:embed="rId5"/>
          <a:stretch>
            <a:fillRect/>
          </a:stretch>
        </p:blipFill>
        <p:spPr>
          <a:xfrm>
            <a:off x="2682815" y="4332894"/>
            <a:ext cx="4655820" cy="2087880"/>
          </a:xfrm>
          <a:prstGeom prst="rect">
            <a:avLst/>
          </a:prstGeom>
        </p:spPr>
      </p:pic>
    </p:spTree>
    <p:extLst>
      <p:ext uri="{BB962C8B-B14F-4D97-AF65-F5344CB8AC3E}">
        <p14:creationId xmlns:p14="http://schemas.microsoft.com/office/powerpoint/2010/main" val="1237615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Education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4763286" cy="495555"/>
          </a:xfrm>
        </p:spPr>
        <p:txBody>
          <a:bodyPr/>
          <a:lstStyle/>
          <a:p>
            <a:r>
              <a:rPr lang="en-GB" sz="2000" b="0" dirty="0">
                <a:solidFill>
                  <a:schemeClr val="accent3"/>
                </a:solidFill>
              </a:rPr>
              <a:t>Computing/Design &amp; Technology Teacher </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388415" y="5983395"/>
            <a:ext cx="8782628" cy="430887"/>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 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£20,000 - £30,000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5540114" y="1512604"/>
            <a:ext cx="3464090" cy="307777"/>
          </a:xfrm>
          <a:prstGeom prst="rect">
            <a:avLst/>
          </a:prstGeom>
        </p:spPr>
        <p:txBody>
          <a:bodyPr wrap="none" lIns="0" tIns="0" rIns="0" bIns="0">
            <a:spAutoFit/>
          </a:bodyPr>
          <a:lstStyle/>
          <a:p>
            <a:pPr defTabSz="801934">
              <a:spcAft>
                <a:spcPts val="1052"/>
              </a:spcAft>
            </a:pPr>
            <a:r>
              <a:rPr lang="en-GB" sz="2000" dirty="0">
                <a:solidFill>
                  <a:schemeClr val="accent3"/>
                </a:solidFill>
              </a:rPr>
              <a:t>Education Software Developer</a:t>
            </a:r>
          </a:p>
        </p:txBody>
      </p:sp>
      <p:pic>
        <p:nvPicPr>
          <p:cNvPr id="22" name="Picture 21">
            <a:extLst>
              <a:ext uri="{FF2B5EF4-FFF2-40B4-BE49-F238E27FC236}">
                <a16:creationId xmlns:a16="http://schemas.microsoft.com/office/drawing/2014/main" id="{2FB36A1F-0C84-4287-B0CC-9CE70BFE0BF8}"/>
              </a:ext>
            </a:extLst>
          </p:cNvPr>
          <p:cNvPicPr>
            <a:picLocks noChangeAspect="1"/>
          </p:cNvPicPr>
          <p:nvPr/>
        </p:nvPicPr>
        <p:blipFill>
          <a:blip r:embed="rId2"/>
          <a:stretch>
            <a:fillRect/>
          </a:stretch>
        </p:blipFill>
        <p:spPr>
          <a:xfrm>
            <a:off x="389578" y="2008159"/>
            <a:ext cx="4762500" cy="3375660"/>
          </a:xfrm>
          <a:prstGeom prst="rect">
            <a:avLst/>
          </a:prstGeom>
        </p:spPr>
      </p:pic>
      <p:pic>
        <p:nvPicPr>
          <p:cNvPr id="23" name="Picture 22">
            <a:extLst>
              <a:ext uri="{FF2B5EF4-FFF2-40B4-BE49-F238E27FC236}">
                <a16:creationId xmlns:a16="http://schemas.microsoft.com/office/drawing/2014/main" id="{A2E74E90-A26C-4920-9F18-21B81F5E6DE1}"/>
              </a:ext>
            </a:extLst>
          </p:cNvPr>
          <p:cNvPicPr>
            <a:picLocks noChangeAspect="1"/>
          </p:cNvPicPr>
          <p:nvPr/>
        </p:nvPicPr>
        <p:blipFill>
          <a:blip r:embed="rId3"/>
          <a:stretch>
            <a:fillRect/>
          </a:stretch>
        </p:blipFill>
        <p:spPr>
          <a:xfrm>
            <a:off x="5539735" y="2008159"/>
            <a:ext cx="4762500" cy="3375660"/>
          </a:xfrm>
          <a:prstGeom prst="rect">
            <a:avLst/>
          </a:prstGeom>
        </p:spPr>
      </p:pic>
    </p:spTree>
    <p:extLst>
      <p:ext uri="{BB962C8B-B14F-4D97-AF65-F5344CB8AC3E}">
        <p14:creationId xmlns:p14="http://schemas.microsoft.com/office/powerpoint/2010/main" val="440775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grpSp>
        <p:nvGrpSpPr>
          <p:cNvPr id="13" name="Group 12">
            <a:extLst>
              <a:ext uri="{FF2B5EF4-FFF2-40B4-BE49-F238E27FC236}">
                <a16:creationId xmlns:a16="http://schemas.microsoft.com/office/drawing/2014/main" id="{9687E5F1-0741-44A3-893A-FE6F3FAB17F3}"/>
              </a:ext>
            </a:extLst>
          </p:cNvPr>
          <p:cNvGrpSpPr/>
          <p:nvPr/>
        </p:nvGrpSpPr>
        <p:grpSpPr>
          <a:xfrm>
            <a:off x="388414" y="6238752"/>
            <a:ext cx="1558374" cy="509518"/>
            <a:chOff x="388414" y="6238752"/>
            <a:chExt cx="1558374" cy="509518"/>
          </a:xfrm>
        </p:grpSpPr>
        <p:sp>
          <p:nvSpPr>
            <p:cNvPr id="14" name="Rectangle: Rounded Corners 13">
              <a:extLst>
                <a:ext uri="{FF2B5EF4-FFF2-40B4-BE49-F238E27FC236}">
                  <a16:creationId xmlns:a16="http://schemas.microsoft.com/office/drawing/2014/main" id="{149B08BF-BA8B-4C8C-8792-5CFE90244598}"/>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5" name="Isosceles Triangle 14">
              <a:extLst>
                <a:ext uri="{FF2B5EF4-FFF2-40B4-BE49-F238E27FC236}">
                  <a16:creationId xmlns:a16="http://schemas.microsoft.com/office/drawing/2014/main" id="{27A95B1B-5D18-43BB-BB16-EFD547035A3C}"/>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6" name="DAMASK_TECHFOREDU540">
            <a:hlinkClick r:id="" action="ppaction://media"/>
            <a:extLst>
              <a:ext uri="{FF2B5EF4-FFF2-40B4-BE49-F238E27FC236}">
                <a16:creationId xmlns:a16="http://schemas.microsoft.com/office/drawing/2014/main" id="{ED2D50CB-CE11-46DB-8209-35C6B243829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1" y="1512604"/>
            <a:ext cx="7488000" cy="4212000"/>
          </a:xfrm>
          <a:prstGeom prst="rect">
            <a:avLst/>
          </a:prstGeom>
        </p:spPr>
      </p:pic>
      <p:sp>
        <p:nvSpPr>
          <p:cNvPr id="16" name="TextBox 15">
            <a:extLst>
              <a:ext uri="{FF2B5EF4-FFF2-40B4-BE49-F238E27FC236}">
                <a16:creationId xmlns:a16="http://schemas.microsoft.com/office/drawing/2014/main" id="{7D15310A-58E7-49B0-8010-1A03007DD17C}"/>
              </a:ext>
            </a:extLst>
          </p:cNvPr>
          <p:cNvSpPr txBox="1"/>
          <p:nvPr/>
        </p:nvSpPr>
        <p:spPr>
          <a:xfrm>
            <a:off x="388412" y="1512604"/>
            <a:ext cx="2304000"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Damask</a:t>
            </a:r>
          </a:p>
          <a:p>
            <a:pPr>
              <a:lnSpc>
                <a:spcPct val="100000"/>
              </a:lnSpc>
              <a:spcAft>
                <a:spcPts val="600"/>
              </a:spcAft>
              <a:buSzPct val="100000"/>
            </a:pPr>
            <a:r>
              <a:rPr lang="en-GB" sz="2400" dirty="0"/>
              <a:t>Technology Associate</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augmented reality to learn</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US" sz="2400" b="0" dirty="0" err="1">
                <a:solidFill>
                  <a:srgbClr val="EC5750"/>
                </a:solidFill>
                <a:ea typeface="Arial" panose="020B0604020202020204" pitchFamily="34" charset="0"/>
                <a:cs typeface="Arial" panose="020B0604020202020204" pitchFamily="34" charset="0"/>
              </a:rPr>
              <a:t>JigSpace</a:t>
            </a:r>
            <a:endParaRPr lang="en-IN" sz="2400" b="0" dirty="0">
              <a:solidFill>
                <a:srgbClr val="EC5750"/>
              </a:solidFill>
            </a:endParaRPr>
          </a:p>
        </p:txBody>
      </p:sp>
      <p:sp>
        <p:nvSpPr>
          <p:cNvPr id="12" name="Rectangle 11">
            <a:extLst>
              <a:ext uri="{FF2B5EF4-FFF2-40B4-BE49-F238E27FC236}">
                <a16:creationId xmlns:a16="http://schemas.microsoft.com/office/drawing/2014/main" id="{593B77A7-E1A1-4EE5-A6D0-9A9433A0FE03}"/>
              </a:ext>
            </a:extLst>
          </p:cNvPr>
          <p:cNvSpPr/>
          <p:nvPr/>
        </p:nvSpPr>
        <p:spPr>
          <a:xfrm>
            <a:off x="5117123" y="1652954"/>
            <a:ext cx="5174014" cy="5233529"/>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0" name="Picture 2" descr="Image result for jig space">
            <a:extLst>
              <a:ext uri="{FF2B5EF4-FFF2-40B4-BE49-F238E27FC236}">
                <a16:creationId xmlns:a16="http://schemas.microsoft.com/office/drawing/2014/main" id="{018C83BA-F9A1-43DC-BD3F-A6A5560A18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0" r="14345"/>
          <a:stretch/>
        </p:blipFill>
        <p:spPr bwMode="auto">
          <a:xfrm>
            <a:off x="388413" y="2058258"/>
            <a:ext cx="5088030" cy="435186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A2AC4A-9900-4B14-BD62-5892FBE5828C}"/>
              </a:ext>
            </a:extLst>
          </p:cNvPr>
          <p:cNvSpPr txBox="1"/>
          <p:nvPr/>
        </p:nvSpPr>
        <p:spPr>
          <a:xfrm>
            <a:off x="5785336" y="2005896"/>
            <a:ext cx="4281853" cy="3631763"/>
          </a:xfrm>
          <a:prstGeom prst="rect">
            <a:avLst/>
          </a:prstGeom>
          <a:noFill/>
        </p:spPr>
        <p:txBody>
          <a:bodyPr wrap="square" lIns="0" tIns="0" rIns="0" bIns="0" rtlCol="0">
            <a:spAutoFit/>
          </a:bodyPr>
          <a:lstStyle/>
          <a:p>
            <a:pPr>
              <a:spcAft>
                <a:spcPts val="1200"/>
              </a:spcAft>
              <a:buSzPct val="100000"/>
            </a:pPr>
            <a:r>
              <a:rPr lang="en-GB" sz="2400" dirty="0" err="1">
                <a:solidFill>
                  <a:schemeClr val="bg1"/>
                </a:solidFill>
              </a:rPr>
              <a:t>JigSpace</a:t>
            </a:r>
            <a:r>
              <a:rPr lang="en-GB" sz="2400" dirty="0">
                <a:solidFill>
                  <a:schemeClr val="bg1"/>
                </a:solidFill>
              </a:rPr>
              <a:t> is an app that uses augmented reality to help students learn in an interactive way.</a:t>
            </a:r>
          </a:p>
          <a:p>
            <a:pPr>
              <a:spcAft>
                <a:spcPts val="1200"/>
              </a:spcAft>
              <a:buSzPct val="100000"/>
            </a:pPr>
            <a:r>
              <a:rPr lang="en-GB" sz="2400" dirty="0">
                <a:solidFill>
                  <a:schemeClr val="bg1"/>
                </a:solidFill>
              </a:rPr>
              <a:t>Watch the advert which shows some of the ways that jigs are helping people to learn.</a:t>
            </a:r>
          </a:p>
          <a:p>
            <a:pPr>
              <a:spcAft>
                <a:spcPts val="1200"/>
              </a:spcAft>
              <a:buSzPct val="100000"/>
            </a:pPr>
            <a:r>
              <a:rPr lang="en-GB" sz="2400" dirty="0">
                <a:solidFill>
                  <a:schemeClr val="bg1"/>
                </a:solidFill>
              </a:rPr>
              <a:t>What else could be displayed as a jig?</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3"/>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13" name="Rectangle: Rounded Corners 13">
            <a:hlinkClick r:id="rId4"/>
            <a:extLst>
              <a:ext uri="{FF2B5EF4-FFF2-40B4-BE49-F238E27FC236}">
                <a16:creationId xmlns:a16="http://schemas.microsoft.com/office/drawing/2014/main" id="{61AF6DA3-7C90-DE42-9349-D56472EA49C7}"/>
              </a:ext>
            </a:extLst>
          </p:cNvPr>
          <p:cNvSpPr/>
          <p:nvPr/>
        </p:nvSpPr>
        <p:spPr>
          <a:xfrm>
            <a:off x="8508815" y="6051688"/>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4" name="Isosceles Triangle 14">
            <a:extLst>
              <a:ext uri="{FF2B5EF4-FFF2-40B4-BE49-F238E27FC236}">
                <a16:creationId xmlns:a16="http://schemas.microsoft.com/office/drawing/2014/main" id="{C2512CCB-F9A8-544C-AED8-7C0B764FAD8D}"/>
              </a:ext>
            </a:extLst>
          </p:cNvPr>
          <p:cNvSpPr/>
          <p:nvPr/>
        </p:nvSpPr>
        <p:spPr>
          <a:xfrm rot="5400000">
            <a:off x="8691275" y="6235725"/>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3082549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err="1"/>
              <a:t>JigSpace</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IN" sz="2400" b="0" dirty="0">
                <a:solidFill>
                  <a:schemeClr val="bg1"/>
                </a:solidFill>
              </a:rPr>
              <a:t>c</a:t>
            </a:r>
          </a:p>
        </p:txBody>
      </p:sp>
      <p:sp>
        <p:nvSpPr>
          <p:cNvPr id="12" name="Rectangle 11">
            <a:extLst>
              <a:ext uri="{FF2B5EF4-FFF2-40B4-BE49-F238E27FC236}">
                <a16:creationId xmlns:a16="http://schemas.microsoft.com/office/drawing/2014/main" id="{593B77A7-E1A1-4EE5-A6D0-9A9433A0FE03}"/>
              </a:ext>
            </a:extLst>
          </p:cNvPr>
          <p:cNvSpPr/>
          <p:nvPr/>
        </p:nvSpPr>
        <p:spPr>
          <a:xfrm>
            <a:off x="6356297" y="803190"/>
            <a:ext cx="3934839" cy="608329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1" name="TextBox 20">
            <a:extLst>
              <a:ext uri="{FF2B5EF4-FFF2-40B4-BE49-F238E27FC236}">
                <a16:creationId xmlns:a16="http://schemas.microsoft.com/office/drawing/2014/main" id="{60A2AC4A-9900-4B14-BD62-5892FBE5828C}"/>
              </a:ext>
            </a:extLst>
          </p:cNvPr>
          <p:cNvSpPr txBox="1"/>
          <p:nvPr/>
        </p:nvSpPr>
        <p:spPr>
          <a:xfrm>
            <a:off x="6884720" y="2125362"/>
            <a:ext cx="3048644" cy="3046988"/>
          </a:xfrm>
          <a:prstGeom prst="rect">
            <a:avLst/>
          </a:prstGeom>
          <a:noFill/>
        </p:spPr>
        <p:txBody>
          <a:bodyPr wrap="square" lIns="0" tIns="0" rIns="0" bIns="0" rtlCol="0">
            <a:spAutoFit/>
          </a:bodyPr>
          <a:lstStyle/>
          <a:p>
            <a:pPr>
              <a:spcAft>
                <a:spcPts val="1200"/>
              </a:spcAft>
              <a:buSzPct val="100000"/>
            </a:pPr>
            <a:r>
              <a:rPr lang="en-GB" sz="2400" b="1" dirty="0">
                <a:solidFill>
                  <a:schemeClr val="bg1"/>
                </a:solidFill>
              </a:rPr>
              <a:t>Your task</a:t>
            </a:r>
          </a:p>
          <a:p>
            <a:pPr>
              <a:spcAft>
                <a:spcPts val="1200"/>
              </a:spcAft>
              <a:buSzPct val="100000"/>
            </a:pPr>
            <a:endParaRPr lang="en-GB" sz="2400" b="1" dirty="0">
              <a:solidFill>
                <a:schemeClr val="bg1"/>
              </a:solidFill>
            </a:endParaRPr>
          </a:p>
          <a:p>
            <a:pPr>
              <a:spcAft>
                <a:spcPts val="1200"/>
              </a:spcAft>
              <a:buSzPct val="100000"/>
            </a:pPr>
            <a:r>
              <a:rPr lang="en-GB" sz="2400" dirty="0">
                <a:solidFill>
                  <a:schemeClr val="bg1"/>
                </a:solidFill>
              </a:rPr>
              <a:t>Draw something that you would really like to be displayed as a jig.</a:t>
            </a:r>
          </a:p>
          <a:p>
            <a:pPr>
              <a:spcAft>
                <a:spcPts val="1200"/>
              </a:spcAft>
              <a:buSzPct val="100000"/>
            </a:pPr>
            <a:r>
              <a:rPr lang="en-GB" sz="2400" dirty="0">
                <a:solidFill>
                  <a:schemeClr val="bg1"/>
                </a:solidFill>
              </a:rPr>
              <a:t> </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2"/>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pic>
        <p:nvPicPr>
          <p:cNvPr id="5" name="Picture 4" descr="Graphical user interface&#10;&#10;Description automatically generated">
            <a:extLst>
              <a:ext uri="{FF2B5EF4-FFF2-40B4-BE49-F238E27FC236}">
                <a16:creationId xmlns:a16="http://schemas.microsoft.com/office/drawing/2014/main" id="{B846E02A-81A2-5444-A657-FC9B04506242}"/>
              </a:ext>
            </a:extLst>
          </p:cNvPr>
          <p:cNvPicPr>
            <a:picLocks noChangeAspect="1"/>
          </p:cNvPicPr>
          <p:nvPr/>
        </p:nvPicPr>
        <p:blipFill>
          <a:blip r:embed="rId3"/>
          <a:stretch>
            <a:fillRect/>
          </a:stretch>
        </p:blipFill>
        <p:spPr>
          <a:xfrm>
            <a:off x="290389" y="2125362"/>
            <a:ext cx="5973319" cy="2860599"/>
          </a:xfrm>
          <a:prstGeom prst="rect">
            <a:avLst/>
          </a:prstGeom>
        </p:spPr>
      </p:pic>
    </p:spTree>
    <p:extLst>
      <p:ext uri="{BB962C8B-B14F-4D97-AF65-F5344CB8AC3E}">
        <p14:creationId xmlns:p14="http://schemas.microsoft.com/office/powerpoint/2010/main" val="746543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DA43C08B-B6D4-4D8A-95AC-B1698703766B}"/>
              </a:ext>
            </a:extLst>
          </p:cNvPr>
          <p:cNvSpPr/>
          <p:nvPr/>
        </p:nvSpPr>
        <p:spPr>
          <a:xfrm>
            <a:off x="5619707" y="0"/>
            <a:ext cx="5072107" cy="7559675"/>
          </a:xfrm>
          <a:prstGeom prst="rect">
            <a:avLst/>
          </a:prstGeom>
          <a:solidFill>
            <a:srgbClr val="2490AD"/>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pic>
        <p:nvPicPr>
          <p:cNvPr id="22" name="Picture 6" descr="Image result for women in tech">
            <a:extLst>
              <a:ext uri="{FF2B5EF4-FFF2-40B4-BE49-F238E27FC236}">
                <a16:creationId xmlns:a16="http://schemas.microsoft.com/office/drawing/2014/main" id="{F27C4FE5-E9FC-4F13-BB8E-1FB3A2DE7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 t="27225" b="25915"/>
          <a:stretch/>
        </p:blipFill>
        <p:spPr bwMode="auto">
          <a:xfrm>
            <a:off x="388415" y="5144122"/>
            <a:ext cx="4770182" cy="150483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388414" y="365104"/>
            <a:ext cx="5166997" cy="900000"/>
          </a:xfrm>
        </p:spPr>
        <p:txBody>
          <a:bodyPr>
            <a:noAutofit/>
          </a:bodyPr>
          <a:lstStyle/>
          <a:p>
            <a:r>
              <a:rPr lang="en-GB" dirty="0"/>
              <a:t>Inspirational Women in Tech</a:t>
            </a:r>
            <a:br>
              <a:rPr lang="en-GB" dirty="0"/>
            </a:br>
            <a:r>
              <a:rPr lang="en-GB" dirty="0"/>
              <a:t>								</a:t>
            </a:r>
          </a:p>
        </p:txBody>
      </p:sp>
      <p:sp>
        <p:nvSpPr>
          <p:cNvPr id="6" name="Content Placeholder 5">
            <a:extLst>
              <a:ext uri="{FF2B5EF4-FFF2-40B4-BE49-F238E27FC236}">
                <a16:creationId xmlns:a16="http://schemas.microsoft.com/office/drawing/2014/main" id="{49948617-41B8-4EB2-BFBD-B74E51D31134}"/>
              </a:ext>
            </a:extLst>
          </p:cNvPr>
          <p:cNvSpPr>
            <a:spLocks noGrp="1"/>
          </p:cNvSpPr>
          <p:nvPr>
            <p:ph idx="1"/>
          </p:nvPr>
        </p:nvSpPr>
        <p:spPr>
          <a:xfrm>
            <a:off x="388414" y="1265104"/>
            <a:ext cx="4873700" cy="3378573"/>
          </a:xfrm>
        </p:spPr>
        <p:txBody>
          <a:bodyPr/>
          <a:lstStyle/>
          <a:p>
            <a:r>
              <a:rPr lang="en-GB" sz="2400" dirty="0">
                <a:solidFill>
                  <a:srgbClr val="2490AD"/>
                </a:solidFill>
              </a:rPr>
              <a:t>Your task</a:t>
            </a:r>
          </a:p>
          <a:p>
            <a:r>
              <a:rPr lang="en-GB" sz="2400" b="0" dirty="0">
                <a:solidFill>
                  <a:schemeClr val="tx1"/>
                </a:solidFill>
              </a:rPr>
              <a:t>Work in pairs/small groups. </a:t>
            </a:r>
          </a:p>
          <a:p>
            <a:r>
              <a:rPr lang="en-GB" sz="2400" b="0" dirty="0">
                <a:solidFill>
                  <a:schemeClr val="tx1"/>
                </a:solidFill>
              </a:rPr>
              <a:t>You are going to be given the name of a famous woman who either is working, or has worked in technology.</a:t>
            </a:r>
          </a:p>
          <a:p>
            <a:r>
              <a:rPr lang="en-GB" sz="2400" b="0" dirty="0">
                <a:solidFill>
                  <a:schemeClr val="tx1"/>
                </a:solidFill>
              </a:rPr>
              <a:t>In your groups, you are going to research them and create a presentation all about them. </a:t>
            </a:r>
          </a:p>
          <a:p>
            <a:endParaRPr lang="en-GB" sz="2400" b="0" dirty="0">
              <a:solidFill>
                <a:schemeClr val="tx1"/>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bg1"/>
                </a:solidFill>
              </a:rPr>
              <a:pPr/>
              <a:t>9</a:t>
            </a:fld>
            <a:endParaRPr lang="en-GB" dirty="0">
              <a:solidFill>
                <a:schemeClr val="bg1"/>
              </a:solidFill>
            </a:endParaRPr>
          </a:p>
        </p:txBody>
      </p:sp>
      <p:sp>
        <p:nvSpPr>
          <p:cNvPr id="20" name="TextBox 19">
            <a:extLst>
              <a:ext uri="{FF2B5EF4-FFF2-40B4-BE49-F238E27FC236}">
                <a16:creationId xmlns:a16="http://schemas.microsoft.com/office/drawing/2014/main" id="{CEBBFF9A-8BEB-456B-ACA9-7EA139C90A0A}"/>
              </a:ext>
            </a:extLst>
          </p:cNvPr>
          <p:cNvSpPr txBox="1"/>
          <p:nvPr/>
        </p:nvSpPr>
        <p:spPr>
          <a:xfrm>
            <a:off x="5986732" y="1265104"/>
            <a:ext cx="4316666" cy="5078313"/>
          </a:xfrm>
          <a:prstGeom prst="rect">
            <a:avLst/>
          </a:prstGeom>
          <a:noFill/>
        </p:spPr>
        <p:txBody>
          <a:bodyPr wrap="square" lIns="0" tIns="0" rIns="0" bIns="0" rtlCol="0">
            <a:spAutoFit/>
          </a:bodyPr>
          <a:lstStyle/>
          <a:p>
            <a:pPr marL="71755" marR="140970">
              <a:spcAft>
                <a:spcPts val="600"/>
              </a:spcAft>
            </a:pPr>
            <a:r>
              <a:rPr lang="en-GB" sz="2400" spc="-40" dirty="0">
                <a:solidFill>
                  <a:schemeClr val="bg1"/>
                </a:solidFill>
                <a:cs typeface="HelveticaNeueLT W1G 55 Roman"/>
              </a:rPr>
              <a:t>Include information such as:</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Personal information: </a:t>
            </a:r>
            <a:br>
              <a:rPr lang="en-GB" sz="2400" spc="-40" dirty="0">
                <a:solidFill>
                  <a:schemeClr val="bg1"/>
                </a:solidFill>
                <a:cs typeface="HelveticaNeueLT W1G 55 Roman"/>
              </a:rPr>
            </a:br>
            <a:r>
              <a:rPr lang="en-GB" sz="2400" spc="-40" dirty="0">
                <a:solidFill>
                  <a:schemeClr val="bg1"/>
                </a:solidFill>
                <a:cs typeface="HelveticaNeueLT W1G 55 Roman"/>
              </a:rPr>
              <a:t>Where were / are they from? Are they still alive?</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Why are they famous?</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What technology did they use in their role?</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What made their job / discovery important?</a:t>
            </a:r>
          </a:p>
          <a:p>
            <a:pPr marL="71755" marR="140970">
              <a:spcAft>
                <a:spcPts val="600"/>
              </a:spcAft>
            </a:pPr>
            <a:endParaRPr lang="en-GB" sz="3600" spc="-40" dirty="0">
              <a:solidFill>
                <a:schemeClr val="bg1"/>
              </a:solidFill>
              <a:cs typeface="HelveticaNeueLT W1G 55 Roman"/>
            </a:endParaRPr>
          </a:p>
          <a:p>
            <a:pPr marL="71755" marR="140970">
              <a:spcAft>
                <a:spcPts val="600"/>
              </a:spcAft>
            </a:pPr>
            <a:r>
              <a:rPr lang="en-GB" sz="2400" spc="-40" dirty="0">
                <a:solidFill>
                  <a:schemeClr val="bg1"/>
                </a:solidFill>
                <a:cs typeface="HelveticaNeueLT W1G 55 Roman"/>
              </a:rPr>
              <a:t>We will be presenting our findings to the rest of the class</a:t>
            </a:r>
          </a:p>
        </p:txBody>
      </p:sp>
    </p:spTree>
    <p:extLst>
      <p:ext uri="{BB962C8B-B14F-4D97-AF65-F5344CB8AC3E}">
        <p14:creationId xmlns:p14="http://schemas.microsoft.com/office/powerpoint/2010/main" val="682731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32,3,Educat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1081</TotalTime>
  <Words>612</Words>
  <Application>Microsoft Macintosh PowerPoint</Application>
  <PresentationFormat>Custom</PresentationFormat>
  <Paragraphs>84</Paragraphs>
  <Slides>13</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Arial</vt:lpstr>
      <vt:lpstr>PwC</vt:lpstr>
      <vt:lpstr>Tech for Education: Teacher notes</vt:lpstr>
      <vt:lpstr>Share homework</vt:lpstr>
      <vt:lpstr>Education</vt:lpstr>
      <vt:lpstr>Examples that show how technology is used for education</vt:lpstr>
      <vt:lpstr>Careers in tech for Education</vt:lpstr>
      <vt:lpstr>Meet today’s role model</vt:lpstr>
      <vt:lpstr>Using augmented reality to learn</vt:lpstr>
      <vt:lpstr>JigSpace</vt:lpstr>
      <vt:lpstr>Inspirational Women in Tech         </vt:lpstr>
      <vt:lpstr>Could you imagine if your teacher was a hologram?</vt:lpstr>
      <vt:lpstr>The Future of Learning and Technology </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150</cp:revision>
  <dcterms:created xsi:type="dcterms:W3CDTF">2018-10-18T09:26:04Z</dcterms:created>
  <dcterms:modified xsi:type="dcterms:W3CDTF">2022-05-25T19:40:10Z</dcterms:modified>
  <cp:category/>
</cp:coreProperties>
</file>