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3" r:id="rId1"/>
  </p:sldMasterIdLst>
  <p:notesMasterIdLst>
    <p:notesMasterId r:id="rId18"/>
  </p:notesMasterIdLst>
  <p:handoutMasterIdLst>
    <p:handoutMasterId r:id="rId19"/>
  </p:handoutMasterIdLst>
  <p:sldIdLst>
    <p:sldId id="259" r:id="rId2"/>
    <p:sldId id="260" r:id="rId3"/>
    <p:sldId id="332" r:id="rId4"/>
    <p:sldId id="382" r:id="rId5"/>
    <p:sldId id="389" r:id="rId6"/>
    <p:sldId id="395" r:id="rId7"/>
    <p:sldId id="401" r:id="rId8"/>
    <p:sldId id="390" r:id="rId9"/>
    <p:sldId id="392" r:id="rId10"/>
    <p:sldId id="393" r:id="rId11"/>
    <p:sldId id="400" r:id="rId12"/>
    <p:sldId id="396" r:id="rId13"/>
    <p:sldId id="381" r:id="rId14"/>
    <p:sldId id="383" r:id="rId15"/>
    <p:sldId id="398" r:id="rId16"/>
    <p:sldId id="394" r:id="rId17"/>
  </p:sldIdLst>
  <p:sldSz cx="10691813" cy="7559675"/>
  <p:notesSz cx="6858000" cy="9144000"/>
  <p:custDataLst>
    <p:tags r:id="rId2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ynne Ryan-Andrews" initials="LR" lastIdx="1" clrIdx="0">
    <p:extLst>
      <p:ext uri="{19B8F6BF-5375-455C-9EA6-DF929625EA0E}">
        <p15:presenceInfo xmlns:p15="http://schemas.microsoft.com/office/powerpoint/2012/main" userId="Lynne Ryan-Andrew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2E79"/>
    <a:srgbClr val="2D70B7"/>
    <a:srgbClr val="FFFFFF"/>
    <a:srgbClr val="ACC32A"/>
    <a:srgbClr val="0B8C98"/>
    <a:srgbClr val="BA9CFF"/>
    <a:srgbClr val="A6DD8C"/>
    <a:srgbClr val="2D2C31"/>
    <a:srgbClr val="FACE78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23" autoAdjust="0"/>
    <p:restoredTop sz="94795"/>
  </p:normalViewPr>
  <p:slideViewPr>
    <p:cSldViewPr snapToGrid="0" snapToObjects="1" showGuides="1">
      <p:cViewPr varScale="1">
        <p:scale>
          <a:sx n="103" d="100"/>
          <a:sy n="103" d="100"/>
        </p:scale>
        <p:origin x="1936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171" d="100"/>
          <a:sy n="171" d="100"/>
        </p:scale>
        <p:origin x="6552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4A09DDA-0787-4B42-881F-6B3C2393185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31845B-8C18-C246-A0D1-61FFD196315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0301B5-88AD-1849-891D-EA2905EB5A88}" type="datetimeFigureOut">
              <a:rPr lang="en-US" smtClean="0"/>
              <a:t>5/26/22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75FE6D-CCE1-E44E-89A4-77460EF6CCB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D6315B-F8F9-5649-8DCB-C363E729D5E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A602F4-4C0C-5F4F-8771-7E15167AE55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4555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50AB23-24A6-494C-BA00-B87242B78CB4}" type="datetimeFigureOut">
              <a:rPr lang="en-GB" smtClean="0"/>
              <a:t>26/05/2022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CA530D-631F-4981-98F0-E6C07C67E1A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9541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Lines">
    <p:bg>
      <p:bgPr>
        <a:solidFill>
          <a:srgbClr val="DEDE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4"/>
          <p:cNvSpPr>
            <a:spLocks noGrp="1"/>
          </p:cNvSpPr>
          <p:nvPr>
            <p:ph type="pic" sz="quarter" idx="10"/>
          </p:nvPr>
        </p:nvSpPr>
        <p:spPr bwMode="hidden">
          <a:xfrm>
            <a:off x="1" y="0"/>
            <a:ext cx="10691813" cy="6806241"/>
          </a:xfrm>
          <a:solidFill>
            <a:srgbClr val="DEDEDE"/>
          </a:solidFill>
        </p:spPr>
        <p:txBody>
          <a:bodyPr tIns="91440"/>
          <a:lstStyle>
            <a:lvl1pPr algn="ctr">
              <a:defRPr sz="1052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88416" y="472479"/>
            <a:ext cx="6505577" cy="2077192"/>
          </a:xfrm>
        </p:spPr>
        <p:txBody>
          <a:bodyPr anchor="b" anchorCtr="0">
            <a:normAutofit/>
          </a:bodyPr>
          <a:lstStyle>
            <a:lvl1pPr algn="l">
              <a:lnSpc>
                <a:spcPct val="85000"/>
              </a:lnSpc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[Presentation title]</a:t>
            </a:r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E7AF81B-6742-4AE1-A07D-FDFD73009073}"/>
              </a:ext>
            </a:extLst>
          </p:cNvPr>
          <p:cNvSpPr/>
          <p:nvPr userDrawn="1"/>
        </p:nvSpPr>
        <p:spPr>
          <a:xfrm>
            <a:off x="0" y="6806242"/>
            <a:ext cx="10691813" cy="75343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F49F56-1E3E-4629-933C-F6363529AF5D}"/>
              </a:ext>
            </a:extLst>
          </p:cNvPr>
          <p:cNvSpPr txBox="1"/>
          <p:nvPr userDrawn="1"/>
        </p:nvSpPr>
        <p:spPr>
          <a:xfrm>
            <a:off x="388413" y="7133330"/>
            <a:ext cx="2052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>
                <a:solidFill>
                  <a:schemeClr val="bg1"/>
                </a:solidFill>
              </a:rPr>
              <a:t>Tech We Can</a:t>
            </a:r>
          </a:p>
        </p:txBody>
      </p:sp>
    </p:spTree>
    <p:extLst>
      <p:ext uri="{BB962C8B-B14F-4D97-AF65-F5344CB8AC3E}">
        <p14:creationId xmlns:p14="http://schemas.microsoft.com/office/powerpoint/2010/main" val="1291893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84CDA2-0E87-40AA-8FF7-126782782774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3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Entertainment and Art</a:t>
            </a:r>
          </a:p>
        </p:txBody>
      </p:sp>
    </p:spTree>
    <p:extLst>
      <p:ext uri="{BB962C8B-B14F-4D97-AF65-F5344CB8AC3E}">
        <p14:creationId xmlns:p14="http://schemas.microsoft.com/office/powerpoint/2010/main" val="3988329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5" y="1512606"/>
            <a:ext cx="4800179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5503222" y="1512605"/>
            <a:ext cx="4800179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456CA5-A388-1D41-B4AF-6658D4C957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5727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4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799214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12" name="Content Placeholder 3"/>
          <p:cNvSpPr>
            <a:spLocks noGrp="1"/>
          </p:cNvSpPr>
          <p:nvPr>
            <p:ph sz="half" idx="13" hasCustomPrompt="1"/>
          </p:nvPr>
        </p:nvSpPr>
        <p:spPr>
          <a:xfrm>
            <a:off x="7208622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E0F926-F4BA-044E-B97A-AA8668B032A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30190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4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2947100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13" hasCustomPrompt="1"/>
          </p:nvPr>
        </p:nvSpPr>
        <p:spPr>
          <a:xfrm>
            <a:off x="5503222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14" hasCustomPrompt="1"/>
          </p:nvPr>
        </p:nvSpPr>
        <p:spPr>
          <a:xfrm>
            <a:off x="8059343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D6E0CB0-5FCA-9E41-ACFD-7D08A524DF4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96647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E750E3-3DF6-B94E-959B-C6E962A30C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15883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E9B7AB-8379-3341-BEF5-2E85A7299A7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9579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7113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_Title and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0847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8_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378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23F83F-DD88-4864-B3FE-90AABC58B5B6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5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Entertainment and Art</a:t>
            </a:r>
          </a:p>
        </p:txBody>
      </p:sp>
    </p:spTree>
    <p:extLst>
      <p:ext uri="{BB962C8B-B14F-4D97-AF65-F5344CB8AC3E}">
        <p14:creationId xmlns:p14="http://schemas.microsoft.com/office/powerpoint/2010/main" val="340970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94D828-E515-4FE0-B2AF-581C78F77DA8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tx2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Entertainment and Art</a:t>
            </a:r>
          </a:p>
        </p:txBody>
      </p:sp>
    </p:spTree>
    <p:extLst>
      <p:ext uri="{BB962C8B-B14F-4D97-AF65-F5344CB8AC3E}">
        <p14:creationId xmlns:p14="http://schemas.microsoft.com/office/powerpoint/2010/main" val="2450690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9_Title and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F5A9D5-F477-4B37-AA3B-40EAE5F016C0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Entertainment and Art</a:t>
            </a:r>
          </a:p>
        </p:txBody>
      </p:sp>
    </p:spTree>
    <p:extLst>
      <p:ext uri="{BB962C8B-B14F-4D97-AF65-F5344CB8AC3E}">
        <p14:creationId xmlns:p14="http://schemas.microsoft.com/office/powerpoint/2010/main" val="1433096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68D499-1647-48CB-BCCE-D12D17664ADA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2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Entertainment and Art</a:t>
            </a:r>
          </a:p>
        </p:txBody>
      </p:sp>
    </p:spTree>
    <p:extLst>
      <p:ext uri="{BB962C8B-B14F-4D97-AF65-F5344CB8AC3E}">
        <p14:creationId xmlns:p14="http://schemas.microsoft.com/office/powerpoint/2010/main" val="4031944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A6EF94-9322-4247-B294-91C0E5C27761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6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Entertainment and Art</a:t>
            </a:r>
          </a:p>
        </p:txBody>
      </p:sp>
    </p:spTree>
    <p:extLst>
      <p:ext uri="{BB962C8B-B14F-4D97-AF65-F5344CB8AC3E}">
        <p14:creationId xmlns:p14="http://schemas.microsoft.com/office/powerpoint/2010/main" val="1557385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414" y="365104"/>
            <a:ext cx="9914986" cy="90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414" y="1512606"/>
            <a:ext cx="9914986" cy="540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33364" y="7055696"/>
            <a:ext cx="370037" cy="15119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388413" y="7055696"/>
            <a:ext cx="2700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tx1"/>
                </a:solidFill>
              </a:rPr>
              <a:t>Tech We Can  </a:t>
            </a:r>
            <a:r>
              <a:rPr lang="en-GB" sz="800" dirty="0">
                <a:solidFill>
                  <a:schemeClr val="tx1"/>
                </a:solidFill>
              </a:rPr>
              <a:t>|  Tech for Entertainment and Art</a:t>
            </a:r>
          </a:p>
        </p:txBody>
      </p:sp>
    </p:spTree>
    <p:extLst>
      <p:ext uri="{BB962C8B-B14F-4D97-AF65-F5344CB8AC3E}">
        <p14:creationId xmlns:p14="http://schemas.microsoft.com/office/powerpoint/2010/main" val="3011101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41" r:id="rId2"/>
    <p:sldLayoutId id="2147483797" r:id="rId3"/>
    <p:sldLayoutId id="2147483798" r:id="rId4"/>
    <p:sldLayoutId id="2147483791" r:id="rId5"/>
    <p:sldLayoutId id="2147483792" r:id="rId6"/>
    <p:sldLayoutId id="2147483799" r:id="rId7"/>
    <p:sldLayoutId id="2147483793" r:id="rId8"/>
    <p:sldLayoutId id="2147483796" r:id="rId9"/>
    <p:sldLayoutId id="2147483794" r:id="rId10"/>
    <p:sldLayoutId id="2147483744" r:id="rId11"/>
    <p:sldLayoutId id="2147483746" r:id="rId12"/>
    <p:sldLayoutId id="2147483747" r:id="rId13"/>
    <p:sldLayoutId id="2147483786" r:id="rId14"/>
    <p:sldLayoutId id="2147483787" r:id="rId15"/>
  </p:sldLayoutIdLst>
  <p:hf hdr="0" ftr="0" dt="0"/>
  <p:txStyles>
    <p:titleStyle>
      <a:lvl1pPr algn="l" defTabSz="801934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801934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Font typeface="Arial" panose="020B0604020202020204" pitchFamily="34" charset="0"/>
        <a:buNone/>
        <a:defRPr sz="16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265113" indent="-265113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38163" indent="-273050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03275" indent="-265113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641547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403" kern="1200">
          <a:solidFill>
            <a:schemeClr val="tx1"/>
          </a:solidFill>
          <a:latin typeface="+mn-lt"/>
          <a:ea typeface="+mn-ea"/>
          <a:cs typeface="+mn-cs"/>
        </a:defRPr>
      </a:lvl6pPr>
      <a:lvl7pPr marL="801934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403" kern="1200">
          <a:solidFill>
            <a:schemeClr val="tx1"/>
          </a:solidFill>
          <a:latin typeface="+mn-lt"/>
          <a:ea typeface="+mn-ea"/>
          <a:cs typeface="+mn-cs"/>
        </a:defRPr>
      </a:lvl7pPr>
      <a:lvl8pPr marL="962321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403" kern="1200">
          <a:solidFill>
            <a:schemeClr val="tx1"/>
          </a:solidFill>
          <a:latin typeface="+mn-lt"/>
          <a:ea typeface="+mn-ea"/>
          <a:cs typeface="+mn-cs"/>
        </a:defRPr>
      </a:lvl8pPr>
      <a:lvl9pPr marL="1122707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40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1pPr>
      <a:lvl2pPr marL="400967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2pPr>
      <a:lvl3pPr marL="801934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3pPr>
      <a:lvl4pPr marL="1202901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4pPr>
      <a:lvl5pPr marL="1603868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5pPr>
      <a:lvl6pPr marL="2004835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6pPr>
      <a:lvl7pPr marL="2405802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7pPr>
      <a:lvl8pPr marL="2806769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8pPr>
      <a:lvl9pPr marL="3207736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pos="3368" userDrawn="1">
          <p15:clr>
            <a:srgbClr val="F26B43"/>
          </p15:clr>
        </p15:guide>
        <p15:guide id="1" pos="245" userDrawn="1">
          <p15:clr>
            <a:srgbClr val="F26B43"/>
          </p15:clr>
        </p15:guide>
        <p15:guide id="2" pos="6490" userDrawn="1">
          <p15:clr>
            <a:srgbClr val="F26B43"/>
          </p15:clr>
        </p15:guide>
        <p15:guide id="3" pos="3467" userDrawn="1">
          <p15:clr>
            <a:srgbClr val="F26B43"/>
          </p15:clr>
        </p15:guide>
        <p15:guide id="4" pos="3268" userDrawn="1">
          <p15:clr>
            <a:srgbClr val="F26B43"/>
          </p15:clr>
        </p15:guide>
        <p15:guide id="5" orient="horz" pos="4286" userDrawn="1">
          <p15:clr>
            <a:srgbClr val="F26B43"/>
          </p15:clr>
        </p15:guide>
        <p15:guide id="6" pos="2391" userDrawn="1">
          <p15:clr>
            <a:srgbClr val="F26B43"/>
          </p15:clr>
        </p15:guide>
        <p15:guide id="7" pos="2194" userDrawn="1">
          <p15:clr>
            <a:srgbClr val="F26B43"/>
          </p15:clr>
        </p15:guide>
        <p15:guide id="8" pos="4343" userDrawn="1">
          <p15:clr>
            <a:srgbClr val="F26B43"/>
          </p15:clr>
        </p15:guide>
        <p15:guide id="9" pos="4540" userDrawn="1">
          <p15:clr>
            <a:srgbClr val="F26B43"/>
          </p15:clr>
        </p15:guide>
        <p15:guide id="10" orient="horz" pos="2381" userDrawn="1">
          <p15:clr>
            <a:srgbClr val="F26B43"/>
          </p15:clr>
        </p15:guide>
        <p15:guide id="11" orient="horz" pos="1461" userDrawn="1">
          <p15:clr>
            <a:srgbClr val="F26B43"/>
          </p15:clr>
        </p15:guide>
        <p15:guide id="12" orient="horz" pos="1263" userDrawn="1">
          <p15:clr>
            <a:srgbClr val="F26B43"/>
          </p15:clr>
        </p15:guide>
        <p15:guide id="13" orient="horz" pos="29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s://www.youtube.com/watch?v=IuNj_rqx04o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yworldofwork.co.uk/my-career-options/job-profiles/studio-sound-engineer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tate.org.uk/kids/games-quizzes/tate-paint" TargetMode="External"/><Relationship Id="rId4" Type="http://schemas.openxmlformats.org/officeDocument/2006/relationships/hyperlink" Target="https://www.tate.org.uk/kids/games-quizzes/street-art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irstcareers.co.uk/careers/what-is-it-like-to-be-a-followspot-operator/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S7VBVoDW9bs" TargetMode="External"/><Relationship Id="rId2" Type="http://schemas.openxmlformats.org/officeDocument/2006/relationships/hyperlink" Target="https://www.youtube.com/watch?v=T2XKcJOd8Oc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s://www.youtube.com/watch?v=JVzf9rtgf9Y" TargetMode="Externa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s://flipanim.com/beta" TargetMode="Externa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486DD47-E29D-479C-AA99-707C7E4827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8414" y="1512605"/>
            <a:ext cx="5977880" cy="2774723"/>
          </a:xfrm>
        </p:spPr>
        <p:txBody>
          <a:bodyPr/>
          <a:lstStyle/>
          <a:p>
            <a:pPr lvl="1">
              <a:spcAft>
                <a:spcPts val="600"/>
              </a:spcAft>
            </a:pPr>
            <a:r>
              <a:rPr lang="en-GB" b="0" dirty="0"/>
              <a:t>Before delivering Tech for Entertainment and Art, please make sure you have: </a:t>
            </a:r>
            <a:endParaRPr lang="en-GB" dirty="0"/>
          </a:p>
          <a:p>
            <a:pPr lvl="2">
              <a:spcAft>
                <a:spcPts val="600"/>
              </a:spcAft>
            </a:pPr>
            <a:r>
              <a:rPr lang="en-GB" dirty="0"/>
              <a:t>Watched the short video tutorial found on the Tech We can site.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Downloaded and read the Tech for Entertainment and Art plan.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Decided if you would like the students to use Tate Street Art, Tate Paint or allow them to choose.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7760B4-4E69-4C88-82C6-9DB70C1688FC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952891" y="1512605"/>
            <a:ext cx="3350509" cy="2343403"/>
          </a:xfrm>
        </p:spPr>
        <p:txBody>
          <a:bodyPr/>
          <a:lstStyle/>
          <a:p>
            <a:pPr lvl="1">
              <a:spcAft>
                <a:spcPts val="600"/>
              </a:spcAft>
            </a:pPr>
            <a:r>
              <a:rPr lang="en-GB" dirty="0"/>
              <a:t>Resources needed for Tech for Entertainment and Art: </a:t>
            </a:r>
          </a:p>
          <a:p>
            <a:pPr lvl="2">
              <a:spcAft>
                <a:spcPts val="544"/>
              </a:spcAft>
            </a:pPr>
            <a:r>
              <a:rPr lang="en-GB" dirty="0"/>
              <a:t>Access to the internet either through the tablets or laptops / desktops – individually or in small groups for research</a:t>
            </a:r>
          </a:p>
          <a:p>
            <a:pPr lvl="2">
              <a:spcAft>
                <a:spcPts val="544"/>
              </a:spcAft>
            </a:pPr>
            <a:r>
              <a:rPr lang="en-GB" dirty="0"/>
              <a:t>Printouts of homework sheets</a:t>
            </a:r>
          </a:p>
        </p:txBody>
      </p:sp>
      <p:sp>
        <p:nvSpPr>
          <p:cNvPr id="438" name="Google Shape;438;p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>
              <a:spcBef>
                <a:spcPts val="0"/>
              </a:spcBef>
              <a:buClr>
                <a:schemeClr val="lt1"/>
              </a:buClr>
              <a:buSzPts val="3200"/>
            </a:pPr>
            <a:r>
              <a:rPr lang="en-GB" dirty="0"/>
              <a:t>Tech for Entertainment and Art: Teacher notes</a:t>
            </a:r>
            <a:endParaRPr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342A22-343D-4009-A2DF-F343FCEE8A6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</a:t>
            </a:fld>
            <a:endParaRPr lang="en-GB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Image result for animator at work">
            <a:extLst>
              <a:ext uri="{FF2B5EF4-FFF2-40B4-BE49-F238E27FC236}">
                <a16:creationId xmlns:a16="http://schemas.microsoft.com/office/drawing/2014/main" id="{FCE69CE9-DE61-40C9-8443-EA64E671898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54858" y="2130245"/>
            <a:ext cx="6737849" cy="4618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Class discussion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10</a:t>
            </a:fld>
            <a:endParaRPr lang="en-GB" dirty="0"/>
          </a:p>
        </p:txBody>
      </p:sp>
      <p:sp>
        <p:nvSpPr>
          <p:cNvPr id="5" name="Google Shape;1611;p273">
            <a:extLst>
              <a:ext uri="{FF2B5EF4-FFF2-40B4-BE49-F238E27FC236}">
                <a16:creationId xmlns:a16="http://schemas.microsoft.com/office/drawing/2014/main" id="{B2C86278-99AB-47E0-96A4-6B0122F0069D}"/>
              </a:ext>
            </a:extLst>
          </p:cNvPr>
          <p:cNvSpPr/>
          <p:nvPr/>
        </p:nvSpPr>
        <p:spPr>
          <a:xfrm>
            <a:off x="399106" y="1512604"/>
            <a:ext cx="3935502" cy="39355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4711" tIns="94711" rIns="94711" bIns="94711" anchor="t" anchorCtr="0">
            <a:noAutofit/>
          </a:bodyPr>
          <a:lstStyle/>
          <a:p>
            <a:pPr marL="66827" marR="188789">
              <a:spcAft>
                <a:spcPts val="1200"/>
              </a:spcAft>
            </a:pPr>
            <a:r>
              <a:rPr lang="en-GB" sz="2400" spc="-4" dirty="0">
                <a:solidFill>
                  <a:schemeClr val="bg1"/>
                </a:solidFill>
                <a:cs typeface="Arial"/>
              </a:rPr>
              <a:t>Would any of you like to work in movie special effects or animation? </a:t>
            </a:r>
          </a:p>
          <a:p>
            <a:pPr marL="66827" marR="188789">
              <a:spcAft>
                <a:spcPts val="1200"/>
              </a:spcAft>
            </a:pPr>
            <a:r>
              <a:rPr lang="en-GB" sz="2400" spc="-4" dirty="0">
                <a:solidFill>
                  <a:schemeClr val="bg1"/>
                </a:solidFill>
                <a:cs typeface="Arial"/>
              </a:rPr>
              <a:t>Would any of you like to create the movies / cartoons of the future? </a:t>
            </a:r>
          </a:p>
        </p:txBody>
      </p:sp>
    </p:spTree>
    <p:extLst>
      <p:ext uri="{BB962C8B-B14F-4D97-AF65-F5344CB8AC3E}">
        <p14:creationId xmlns:p14="http://schemas.microsoft.com/office/powerpoint/2010/main" val="34936584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lowchart: Manual Input 25">
            <a:extLst>
              <a:ext uri="{FF2B5EF4-FFF2-40B4-BE49-F238E27FC236}">
                <a16:creationId xmlns:a16="http://schemas.microsoft.com/office/drawing/2014/main" id="{95EC9AD6-36E6-4ABF-AEB7-8D37290ECC34}"/>
              </a:ext>
            </a:extLst>
          </p:cNvPr>
          <p:cNvSpPr/>
          <p:nvPr/>
        </p:nvSpPr>
        <p:spPr>
          <a:xfrm>
            <a:off x="0" y="2537717"/>
            <a:ext cx="10691813" cy="5021958"/>
          </a:xfrm>
          <a:prstGeom prst="flowChartManualInpu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dirty="0"/>
              <a:t>Holograms in concerts 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2457529" cy="3788861"/>
          </a:xfrm>
        </p:spPr>
        <p:txBody>
          <a:bodyPr/>
          <a:lstStyle/>
          <a:p>
            <a:pPr lvl="0">
              <a:buClr>
                <a:srgbClr val="000000"/>
              </a:buClr>
              <a:buSzPts val="1800"/>
            </a:pPr>
            <a:r>
              <a:rPr lang="en-GB" sz="2400" b="0" dirty="0"/>
              <a:t>What do you think about holographic technology used in concerts? </a:t>
            </a:r>
          </a:p>
          <a:p>
            <a:pPr lvl="0">
              <a:buClr>
                <a:srgbClr val="000000"/>
              </a:buClr>
              <a:buSzPts val="1800"/>
            </a:pPr>
            <a:endParaRPr lang="en-GB" sz="2400" b="0" dirty="0"/>
          </a:p>
          <a:p>
            <a:pPr lvl="0">
              <a:buClr>
                <a:srgbClr val="000000"/>
              </a:buClr>
              <a:buSzPts val="1800"/>
            </a:pPr>
            <a:endParaRPr lang="en-GB" sz="2400" b="0" dirty="0">
              <a:solidFill>
                <a:schemeClr val="bg1"/>
              </a:solidFill>
            </a:endParaRPr>
          </a:p>
          <a:p>
            <a:pPr lvl="0"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chemeClr val="bg1"/>
                </a:solidFill>
              </a:rPr>
              <a:t>Would you like to see a holographic concert?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11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B4EA22-4BD4-40F5-B746-BA2A2C47963C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Entertainment and Art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662AD64-B239-4A04-A126-6065EBC9EB29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72DAE448-D234-4D2B-A588-C7CCD8222304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1"/>
                  </a:solidFill>
                </a:rPr>
                <a:t>Watch video</a:t>
              </a:r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351F7B00-D3AE-45C3-BE32-975F568F3AB1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5" name="Rectangle 4">
            <a:hlinkClick r:id="rId2"/>
            <a:extLst>
              <a:ext uri="{FF2B5EF4-FFF2-40B4-BE49-F238E27FC236}">
                <a16:creationId xmlns:a16="http://schemas.microsoft.com/office/drawing/2014/main" id="{D5207176-E20E-4CD4-B997-F0415385F331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pic>
        <p:nvPicPr>
          <p:cNvPr id="8" name="Picture 7">
            <a:hlinkClick r:id="rId2"/>
            <a:extLst>
              <a:ext uri="{FF2B5EF4-FFF2-40B4-BE49-F238E27FC236}">
                <a16:creationId xmlns:a16="http://schemas.microsoft.com/office/drawing/2014/main" id="{B9531D90-DE0B-4C9A-956F-C793E58CEF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827" y="1581616"/>
            <a:ext cx="6974574" cy="387604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5CE2193-42D4-473E-9F27-1D67CA39CAE5}"/>
              </a:ext>
            </a:extLst>
          </p:cNvPr>
          <p:cNvSpPr/>
          <p:nvPr/>
        </p:nvSpPr>
        <p:spPr>
          <a:xfrm>
            <a:off x="3302398" y="6024301"/>
            <a:ext cx="6980289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buClr>
                <a:srgbClr val="000000"/>
              </a:buClr>
              <a:buSzPts val="1800"/>
            </a:pPr>
            <a:r>
              <a:rPr lang="en-GB" sz="2400" dirty="0">
                <a:solidFill>
                  <a:schemeClr val="bg1"/>
                </a:solidFill>
              </a:rPr>
              <a:t>Would you like to work creating the future of this type of technology?</a:t>
            </a:r>
          </a:p>
        </p:txBody>
      </p:sp>
    </p:spTree>
    <p:extLst>
      <p:ext uri="{BB962C8B-B14F-4D97-AF65-F5344CB8AC3E}">
        <p14:creationId xmlns:p14="http://schemas.microsoft.com/office/powerpoint/2010/main" val="14003878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8DBFF5B9-01CA-4FDC-A475-D916C70A88F0}"/>
              </a:ext>
            </a:extLst>
          </p:cNvPr>
          <p:cNvSpPr/>
          <p:nvPr/>
        </p:nvSpPr>
        <p:spPr>
          <a:xfrm>
            <a:off x="3588588" y="0"/>
            <a:ext cx="7103225" cy="7559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endParaRPr lang="en-GB" sz="16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89DF42D-9812-483E-B43A-7D39C0B75E5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77000" y="373729"/>
            <a:ext cx="6315707" cy="297319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414" y="365104"/>
            <a:ext cx="2993141" cy="900000"/>
          </a:xfrm>
        </p:spPr>
        <p:txBody>
          <a:bodyPr/>
          <a:lstStyle/>
          <a:p>
            <a:r>
              <a:rPr lang="en-IN" dirty="0"/>
              <a:t>Technology and Music / Sound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B477BB-A45F-43B6-807B-EE3DADC272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2897738" cy="3076649"/>
          </a:xfrm>
        </p:spPr>
        <p:txBody>
          <a:bodyPr/>
          <a:lstStyle/>
          <a:p>
            <a:r>
              <a:rPr lang="en-GB" sz="2000" b="0" dirty="0"/>
              <a:t>Do any of you have a passion for music?</a:t>
            </a:r>
          </a:p>
          <a:p>
            <a:r>
              <a:rPr lang="en-GB" sz="2000" b="0"/>
              <a:t>Would </a:t>
            </a:r>
            <a:r>
              <a:rPr lang="en-GB" sz="2000" b="0" dirty="0"/>
              <a:t>any of you </a:t>
            </a:r>
            <a:br>
              <a:rPr lang="en-GB" sz="2000" b="0" dirty="0"/>
            </a:br>
            <a:r>
              <a:rPr lang="en-GB" sz="2000" b="0" dirty="0"/>
              <a:t>like a career which involves music?  </a:t>
            </a:r>
          </a:p>
          <a:p>
            <a:r>
              <a:rPr lang="en-GB" sz="2000" b="0" dirty="0"/>
              <a:t>Can you think of ways in which technology and music are used together?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12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1" name="Google Shape;1611;p273">
            <a:extLst>
              <a:ext uri="{FF2B5EF4-FFF2-40B4-BE49-F238E27FC236}">
                <a16:creationId xmlns:a16="http://schemas.microsoft.com/office/drawing/2014/main" id="{7A2E96FE-A105-42B2-B370-CE0D39D66ABC}"/>
              </a:ext>
            </a:extLst>
          </p:cNvPr>
          <p:cNvSpPr/>
          <p:nvPr/>
        </p:nvSpPr>
        <p:spPr>
          <a:xfrm>
            <a:off x="3977000" y="2932981"/>
            <a:ext cx="6315707" cy="3815289"/>
          </a:xfrm>
          <a:prstGeom prst="rect">
            <a:avLst/>
          </a:prstGeom>
          <a:solidFill>
            <a:srgbClr val="ACC32A"/>
          </a:solidFill>
          <a:ln>
            <a:noFill/>
          </a:ln>
        </p:spPr>
        <p:txBody>
          <a:bodyPr spcFirstLastPara="1" wrap="square" lIns="94711" tIns="94711" rIns="94711" bIns="94711" anchor="t" anchorCtr="0">
            <a:noAutofit/>
          </a:bodyPr>
          <a:lstStyle/>
          <a:p>
            <a:pPr marL="66827" marR="188789">
              <a:spcAft>
                <a:spcPts val="900"/>
              </a:spcAft>
            </a:pPr>
            <a:r>
              <a:rPr lang="en-GB" sz="1600" b="1" spc="-4" dirty="0">
                <a:solidFill>
                  <a:schemeClr val="bg1"/>
                </a:solidFill>
                <a:cs typeface="Arial"/>
              </a:rPr>
              <a:t>Examples of Music Tech Jobs</a:t>
            </a:r>
          </a:p>
          <a:p>
            <a:pPr marL="66827" marR="188789">
              <a:spcAft>
                <a:spcPts val="600"/>
              </a:spcAft>
            </a:pPr>
            <a:r>
              <a:rPr lang="en-GB" sz="1600" spc="-4" dirty="0">
                <a:solidFill>
                  <a:schemeClr val="bg1"/>
                </a:solidFill>
                <a:cs typeface="Arial"/>
              </a:rPr>
              <a:t>Studio Sound Engineer: Make high quality recordings of music, speech and sound effects.</a:t>
            </a:r>
          </a:p>
          <a:p>
            <a:pPr marL="66827" marR="188789">
              <a:spcAft>
                <a:spcPts val="600"/>
              </a:spcAft>
            </a:pPr>
            <a:r>
              <a:rPr lang="en-GB" sz="1600" spc="-4" dirty="0">
                <a:solidFill>
                  <a:schemeClr val="bg1"/>
                </a:solidFill>
                <a:cs typeface="Arial"/>
              </a:rPr>
              <a:t>DJ: Entertain people and get them dancing by playing music in clubs, at events, or on the radio.</a:t>
            </a:r>
          </a:p>
          <a:p>
            <a:pPr marL="66827" marR="188789">
              <a:spcAft>
                <a:spcPts val="600"/>
              </a:spcAft>
            </a:pPr>
            <a:r>
              <a:rPr lang="en-GB" sz="1600" spc="-4" dirty="0">
                <a:solidFill>
                  <a:schemeClr val="bg1"/>
                </a:solidFill>
                <a:cs typeface="Arial"/>
              </a:rPr>
              <a:t>Stage Manager: Make sure live stage performances run smoothly by managing the crew, performers and technical needs of the show.</a:t>
            </a:r>
          </a:p>
          <a:p>
            <a:pPr marL="66827" marR="188789">
              <a:spcAft>
                <a:spcPts val="600"/>
              </a:spcAft>
            </a:pPr>
            <a:r>
              <a:rPr lang="en-GB" sz="1600" spc="-4" dirty="0">
                <a:solidFill>
                  <a:schemeClr val="bg1"/>
                </a:solidFill>
                <a:cs typeface="Arial"/>
              </a:rPr>
              <a:t>TV or Film Camera Operator: Use film or digital video cameras to shoot films, TV shows, adverts and music videos.</a:t>
            </a:r>
          </a:p>
          <a:p>
            <a:pPr marL="66827" marR="188789">
              <a:spcAft>
                <a:spcPts val="600"/>
              </a:spcAft>
            </a:pPr>
            <a:r>
              <a:rPr lang="en-GB" sz="1600" spc="-4" dirty="0">
                <a:solidFill>
                  <a:schemeClr val="bg1"/>
                </a:solidFill>
                <a:cs typeface="Arial"/>
              </a:rPr>
              <a:t>TV or Film Sound Technician: Record, mix and check the voices and background noise on a TV or film shoot in a studio or on location.</a:t>
            </a:r>
            <a:endParaRPr lang="en-GB" sz="1600" b="1" spc="-4" dirty="0">
              <a:solidFill>
                <a:schemeClr val="bg1"/>
              </a:solidFill>
              <a:cs typeface="Arial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A169DF4-DFFE-49D2-97CF-55B26F69A16E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CFC78E91-8157-4942-B1EB-CA3C5A6773CB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6"/>
                  </a:solidFill>
                </a:rPr>
                <a:t>Watch video</a:t>
              </a:r>
            </a:p>
          </p:txBody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D885C114-D761-4499-8AD3-CA2DBDE2F2F0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20" name="Rectangle 19">
            <a:hlinkClick r:id="rId3"/>
            <a:extLst>
              <a:ext uri="{FF2B5EF4-FFF2-40B4-BE49-F238E27FC236}">
                <a16:creationId xmlns:a16="http://schemas.microsoft.com/office/drawing/2014/main" id="{59D53709-02BD-4F42-968A-D3760DA3F5EE}"/>
              </a:ext>
            </a:extLst>
          </p:cNvPr>
          <p:cNvSpPr/>
          <p:nvPr/>
        </p:nvSpPr>
        <p:spPr>
          <a:xfrm>
            <a:off x="312214" y="6153815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9688297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CF0DD4F3-794F-4271-94F3-E779CA9DCA49}"/>
              </a:ext>
            </a:extLst>
          </p:cNvPr>
          <p:cNvSpPr/>
          <p:nvPr/>
        </p:nvSpPr>
        <p:spPr>
          <a:xfrm>
            <a:off x="6090249" y="1512604"/>
            <a:ext cx="4212000" cy="4284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Technology and Art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13</a:t>
            </a:fld>
            <a:endParaRPr lang="en-GB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EBBFF9A-8BEB-456B-ACA9-7EA139C90A0A}"/>
              </a:ext>
            </a:extLst>
          </p:cNvPr>
          <p:cNvSpPr txBox="1"/>
          <p:nvPr/>
        </p:nvSpPr>
        <p:spPr>
          <a:xfrm>
            <a:off x="6383547" y="1719534"/>
            <a:ext cx="3666389" cy="37343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789"/>
              </a:spcAft>
              <a:buSzPct val="100000"/>
            </a:pPr>
            <a:r>
              <a:rPr lang="en-GB" dirty="0">
                <a:solidFill>
                  <a:schemeClr val="bg1"/>
                </a:solidFill>
              </a:rPr>
              <a:t>Technology has been providing artists with new ways to express themselves for many years. </a:t>
            </a:r>
          </a:p>
          <a:p>
            <a:pPr>
              <a:spcAft>
                <a:spcPts val="789"/>
              </a:spcAft>
              <a:buSzPct val="100000"/>
            </a:pPr>
            <a:r>
              <a:rPr lang="en-GB" dirty="0">
                <a:solidFill>
                  <a:schemeClr val="bg1"/>
                </a:solidFill>
              </a:rPr>
              <a:t>You are now going to have a go at producing your own piece of art using technology.</a:t>
            </a:r>
          </a:p>
          <a:p>
            <a:pPr>
              <a:spcAft>
                <a:spcPts val="789"/>
              </a:spcAft>
              <a:buSzPct val="100000"/>
            </a:pPr>
            <a:r>
              <a:rPr lang="en-GB" dirty="0">
                <a:solidFill>
                  <a:schemeClr val="bg1"/>
                </a:solidFill>
              </a:rPr>
              <a:t>Would any of you like to be an artist when you are older? </a:t>
            </a:r>
          </a:p>
          <a:p>
            <a:pPr>
              <a:spcAft>
                <a:spcPts val="789"/>
              </a:spcAft>
              <a:buSzPct val="100000"/>
            </a:pPr>
            <a:r>
              <a:rPr lang="en-GB" dirty="0">
                <a:solidFill>
                  <a:schemeClr val="bg1"/>
                </a:solidFill>
              </a:rPr>
              <a:t>Would any of you consider making art with technology?</a:t>
            </a:r>
          </a:p>
          <a:p>
            <a:pPr>
              <a:spcAft>
                <a:spcPts val="789"/>
              </a:spcAft>
              <a:buSzPct val="100000"/>
            </a:pPr>
            <a:r>
              <a:rPr lang="en-GB" dirty="0">
                <a:solidFill>
                  <a:schemeClr val="bg1"/>
                </a:solidFill>
              </a:rPr>
              <a:t>Would any of you like to develop technology to create art?</a:t>
            </a:r>
          </a:p>
        </p:txBody>
      </p:sp>
      <p:pic>
        <p:nvPicPr>
          <p:cNvPr id="11" name="Picture 2" descr="Image result for tate street art">
            <a:extLst>
              <a:ext uri="{FF2B5EF4-FFF2-40B4-BE49-F238E27FC236}">
                <a16:creationId xmlns:a16="http://schemas.microsoft.com/office/drawing/2014/main" id="{BA7D016B-0351-4C13-AE61-A167C583A7B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833" r="10654" b="4"/>
          <a:stretch/>
        </p:blipFill>
        <p:spPr bwMode="auto">
          <a:xfrm>
            <a:off x="388413" y="1512604"/>
            <a:ext cx="2587263" cy="34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Image result for tate paint art">
            <a:extLst>
              <a:ext uri="{FF2B5EF4-FFF2-40B4-BE49-F238E27FC236}">
                <a16:creationId xmlns:a16="http://schemas.microsoft.com/office/drawing/2014/main" id="{0E1EA710-F96A-448F-9235-D878D20B9A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072" r="23150" b="2"/>
          <a:stretch/>
        </p:blipFill>
        <p:spPr bwMode="auto">
          <a:xfrm>
            <a:off x="3251723" y="1512604"/>
            <a:ext cx="2587825" cy="34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7A4E796-4FF3-405E-A6B1-1963B9626F8E}"/>
              </a:ext>
            </a:extLst>
          </p:cNvPr>
          <p:cNvSpPr/>
          <p:nvPr/>
        </p:nvSpPr>
        <p:spPr>
          <a:xfrm>
            <a:off x="388413" y="5092039"/>
            <a:ext cx="2587264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1600" u="sng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https://www.tate.org.uk/kids/games-quizzes/street-art</a:t>
            </a:r>
            <a:r>
              <a:rPr lang="en-GB" sz="1600" dirty="0"/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27B2623-178A-4A79-99D6-1ADABD04E5E9}"/>
              </a:ext>
            </a:extLst>
          </p:cNvPr>
          <p:cNvSpPr/>
          <p:nvPr/>
        </p:nvSpPr>
        <p:spPr>
          <a:xfrm>
            <a:off x="3251723" y="5092039"/>
            <a:ext cx="2580073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1600" u="sng" dirty="0"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https://www.tate.org.uk/kids/games-quizzes/tate-paint</a:t>
            </a:r>
            <a:endParaRPr lang="en-GB" sz="1600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D3B4555-86BE-49D2-9ADA-62EF9878CA50}"/>
              </a:ext>
            </a:extLst>
          </p:cNvPr>
          <p:cNvCxnSpPr>
            <a:stCxn id="12" idx="1"/>
            <a:endCxn id="12" idx="3"/>
          </p:cNvCxnSpPr>
          <p:nvPr/>
        </p:nvCxnSpPr>
        <p:spPr>
          <a:xfrm>
            <a:off x="3251723" y="3222604"/>
            <a:ext cx="2587825" cy="0"/>
          </a:xfrm>
          <a:prstGeom prst="line">
            <a:avLst/>
          </a:prstGeom>
          <a:ln w="12700" cap="sq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D3E699E-DCE3-4B4E-A02A-3FE0CF874046}"/>
              </a:ext>
            </a:extLst>
          </p:cNvPr>
          <p:cNvCxnSpPr/>
          <p:nvPr/>
        </p:nvCxnSpPr>
        <p:spPr>
          <a:xfrm>
            <a:off x="3251723" y="5776023"/>
            <a:ext cx="2587825" cy="0"/>
          </a:xfrm>
          <a:prstGeom prst="line">
            <a:avLst/>
          </a:prstGeom>
          <a:ln w="12700" cap="sq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869AFC2-6417-4727-8E1D-703B85481320}"/>
              </a:ext>
            </a:extLst>
          </p:cNvPr>
          <p:cNvCxnSpPr/>
          <p:nvPr/>
        </p:nvCxnSpPr>
        <p:spPr>
          <a:xfrm>
            <a:off x="388413" y="5776023"/>
            <a:ext cx="2587825" cy="0"/>
          </a:xfrm>
          <a:prstGeom prst="line">
            <a:avLst/>
          </a:prstGeom>
          <a:ln w="12700" cap="sq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6827315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lowchart: Manual Input 17">
            <a:extLst>
              <a:ext uri="{FF2B5EF4-FFF2-40B4-BE49-F238E27FC236}">
                <a16:creationId xmlns:a16="http://schemas.microsoft.com/office/drawing/2014/main" id="{C4953F51-D60A-48AF-9F10-D078858B9FC7}"/>
              </a:ext>
            </a:extLst>
          </p:cNvPr>
          <p:cNvSpPr/>
          <p:nvPr/>
        </p:nvSpPr>
        <p:spPr>
          <a:xfrm>
            <a:off x="0" y="3476445"/>
            <a:ext cx="10691813" cy="4083230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1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is technology changing the world of work?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6C13475-0FF9-4D22-8BB7-E99B4B7860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512604"/>
            <a:ext cx="3316274" cy="2153622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GB" sz="2000" b="0" dirty="0"/>
              <a:t>There are many different careers available using, developing and creating technology within theatres e.g. Lighting Technician or Special Effects Technician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14</a:t>
            </a:fld>
            <a:endParaRPr lang="en-GB" dirty="0"/>
          </a:p>
        </p:txBody>
      </p:sp>
      <p:pic>
        <p:nvPicPr>
          <p:cNvPr id="1032" name="Picture 8" descr="Image result for first caree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14" y="4483255"/>
            <a:ext cx="1558374" cy="1558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3C11E2F-6C06-4314-97FC-E879894717C7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Entertainment and Art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0863E48-F0D5-4FCC-A1CA-3A49981CB66B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92EA4EC9-4706-482D-B3FE-2BBBDB10770E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2D70B7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/>
                <a:t>Watch video</a:t>
              </a:r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03981405-A7A9-4895-B7CA-2B7DB4E180CB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7" name="Rectangle 16">
            <a:hlinkClick r:id="rId3"/>
            <a:extLst>
              <a:ext uri="{FF2B5EF4-FFF2-40B4-BE49-F238E27FC236}">
                <a16:creationId xmlns:a16="http://schemas.microsoft.com/office/drawing/2014/main" id="{72948524-CF26-400B-9A73-4D15C697C81A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pic>
        <p:nvPicPr>
          <p:cNvPr id="8" name="Picture 7">
            <a:hlinkClick r:id="rId3"/>
            <a:extLst>
              <a:ext uri="{FF2B5EF4-FFF2-40B4-BE49-F238E27FC236}">
                <a16:creationId xmlns:a16="http://schemas.microsoft.com/office/drawing/2014/main" id="{7A8D1C80-1588-42C6-9F5A-FFE4F50A8AA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53046" y="1543088"/>
            <a:ext cx="6650353" cy="5205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7147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59F811F-6245-460D-AF52-0A558F291F8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55841" y="2053976"/>
            <a:ext cx="7147560" cy="469392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Class discussion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15</a:t>
            </a:fld>
            <a:endParaRPr lang="en-GB" dirty="0"/>
          </a:p>
        </p:txBody>
      </p:sp>
      <p:sp>
        <p:nvSpPr>
          <p:cNvPr id="5" name="Google Shape;1611;p273">
            <a:extLst>
              <a:ext uri="{FF2B5EF4-FFF2-40B4-BE49-F238E27FC236}">
                <a16:creationId xmlns:a16="http://schemas.microsoft.com/office/drawing/2014/main" id="{B2C86278-99AB-47E0-96A4-6B0122F0069D}"/>
              </a:ext>
            </a:extLst>
          </p:cNvPr>
          <p:cNvSpPr/>
          <p:nvPr/>
        </p:nvSpPr>
        <p:spPr>
          <a:xfrm>
            <a:off x="399106" y="1512604"/>
            <a:ext cx="3935502" cy="39355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4711" tIns="94711" rIns="94711" bIns="94711" anchor="t" anchorCtr="0">
            <a:noAutofit/>
          </a:bodyPr>
          <a:lstStyle/>
          <a:p>
            <a:pPr marL="66827" marR="188789">
              <a:spcAft>
                <a:spcPts val="1200"/>
              </a:spcAft>
            </a:pPr>
            <a:r>
              <a:rPr lang="en-GB" sz="2400" spc="-4" dirty="0">
                <a:solidFill>
                  <a:schemeClr val="bg1"/>
                </a:solidFill>
                <a:cs typeface="Arial"/>
              </a:rPr>
              <a:t>Would any of you like a career using technology to create movies, entertainment or art? </a:t>
            </a:r>
          </a:p>
          <a:p>
            <a:pPr marL="66827" marR="188789">
              <a:spcAft>
                <a:spcPts val="1200"/>
              </a:spcAft>
            </a:pPr>
            <a:r>
              <a:rPr lang="en-GB" sz="2400" spc="-4" dirty="0">
                <a:solidFill>
                  <a:schemeClr val="bg1"/>
                </a:solidFill>
                <a:cs typeface="Arial"/>
              </a:rPr>
              <a:t>Would any of you like a career using technology in concerts or in the music industry? </a:t>
            </a:r>
          </a:p>
        </p:txBody>
      </p:sp>
    </p:spTree>
    <p:extLst>
      <p:ext uri="{BB962C8B-B14F-4D97-AF65-F5344CB8AC3E}">
        <p14:creationId xmlns:p14="http://schemas.microsoft.com/office/powerpoint/2010/main" val="5904637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8DBFF5B9-01CA-4FDC-A475-D916C70A88F0}"/>
              </a:ext>
            </a:extLst>
          </p:cNvPr>
          <p:cNvSpPr/>
          <p:nvPr/>
        </p:nvSpPr>
        <p:spPr>
          <a:xfrm>
            <a:off x="1" y="2153938"/>
            <a:ext cx="10691814" cy="4557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Homework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B477BB-A45F-43B6-807B-EE3DADC272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9914988" cy="393834"/>
          </a:xfrm>
        </p:spPr>
        <p:txBody>
          <a:bodyPr/>
          <a:lstStyle/>
          <a:p>
            <a:r>
              <a:rPr lang="en-GB" sz="2000" b="0" dirty="0"/>
              <a:t>Research and find your favourite piece of art created using technology.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16</a:t>
            </a:fld>
            <a:endParaRPr lang="en-GB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E9028D11-9A7C-495B-8478-30874EA0167E}"/>
              </a:ext>
            </a:extLst>
          </p:cNvPr>
          <p:cNvSpPr txBox="1">
            <a:spLocks/>
          </p:cNvSpPr>
          <p:nvPr/>
        </p:nvSpPr>
        <p:spPr>
          <a:xfrm>
            <a:off x="388413" y="2409751"/>
            <a:ext cx="3295066" cy="399967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0" dirty="0">
                <a:solidFill>
                  <a:schemeClr val="accent6"/>
                </a:solidFill>
              </a:rPr>
              <a:t>Bring in a picture of this art and some notes about the artist, purpose, theme etc. Explain how technology </a:t>
            </a:r>
            <a:br>
              <a:rPr lang="en-GB" sz="2000" b="0" dirty="0">
                <a:solidFill>
                  <a:schemeClr val="accent6"/>
                </a:solidFill>
              </a:rPr>
            </a:br>
            <a:r>
              <a:rPr lang="en-GB" sz="2000" b="0" dirty="0">
                <a:solidFill>
                  <a:schemeClr val="accent6"/>
                </a:solidFill>
              </a:rPr>
              <a:t>was used to create the art. </a:t>
            </a:r>
          </a:p>
          <a:p>
            <a:r>
              <a:rPr lang="en-GB" sz="2000" b="0" dirty="0">
                <a:solidFill>
                  <a:schemeClr val="accent6"/>
                </a:solidFill>
              </a:rPr>
              <a:t>If you are unable to print a picture of the art, then you could take a note of a website on which you found a picture of it so your teacher can display the art for the rest of the class / group to look at next lesson. </a:t>
            </a:r>
          </a:p>
        </p:txBody>
      </p:sp>
      <p:pic>
        <p:nvPicPr>
          <p:cNvPr id="18" name="Picture 17" descr="Image result for technology and art #">
            <a:extLst>
              <a:ext uri="{FF2B5EF4-FFF2-40B4-BE49-F238E27FC236}">
                <a16:creationId xmlns:a16="http://schemas.microsoft.com/office/drawing/2014/main" id="{D83EB0E6-228E-4CA9-8D4B-FDBB97E85748}"/>
              </a:ext>
            </a:extLst>
          </p:cNvPr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45789" y="2475781"/>
            <a:ext cx="6257612" cy="39100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28706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Manual Input 6">
            <a:extLst>
              <a:ext uri="{FF2B5EF4-FFF2-40B4-BE49-F238E27FC236}">
                <a16:creationId xmlns:a16="http://schemas.microsoft.com/office/drawing/2014/main" id="{F465FB07-4C97-4BDD-9DC9-651DAC37B5DC}"/>
              </a:ext>
            </a:extLst>
          </p:cNvPr>
          <p:cNvSpPr/>
          <p:nvPr/>
        </p:nvSpPr>
        <p:spPr>
          <a:xfrm>
            <a:off x="0" y="2159674"/>
            <a:ext cx="10691813" cy="5400001"/>
          </a:xfrm>
          <a:prstGeom prst="flowChartManualInpu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Share homework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726D22-EDDF-4ACD-A6F1-8133145335F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2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C3EAB4-C5D0-4F00-8276-E33EE24F56F8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Entertainment and Art</a:t>
            </a:r>
          </a:p>
        </p:txBody>
      </p:sp>
    </p:spTree>
    <p:extLst>
      <p:ext uri="{BB962C8B-B14F-4D97-AF65-F5344CB8AC3E}">
        <p14:creationId xmlns:p14="http://schemas.microsoft.com/office/powerpoint/2010/main" val="3125687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61">
            <a:extLst>
              <a:ext uri="{FF2B5EF4-FFF2-40B4-BE49-F238E27FC236}">
                <a16:creationId xmlns:a16="http://schemas.microsoft.com/office/drawing/2014/main" id="{3C1B28E0-E02A-48C3-8B39-DBE7A8F42FF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" b="16"/>
          <a:stretch/>
        </p:blipFill>
        <p:spPr>
          <a:xfrm>
            <a:off x="476" y="0"/>
            <a:ext cx="10690860" cy="681874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BCA37D7-410F-4E3F-A8B1-378173AAD288}"/>
              </a:ext>
            </a:extLst>
          </p:cNvPr>
          <p:cNvSpPr/>
          <p:nvPr/>
        </p:nvSpPr>
        <p:spPr>
          <a:xfrm>
            <a:off x="0" y="4176193"/>
            <a:ext cx="10691813" cy="2642556"/>
          </a:xfrm>
          <a:prstGeom prst="rect">
            <a:avLst/>
          </a:prstGeom>
          <a:solidFill>
            <a:schemeClr val="tx2">
              <a:alpha val="60000"/>
            </a:schemeClr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416" y="4870408"/>
            <a:ext cx="8677946" cy="663845"/>
          </a:xfrm>
        </p:spPr>
        <p:txBody>
          <a:bodyPr/>
          <a:lstStyle/>
          <a:p>
            <a:r>
              <a:rPr lang="en-GB" dirty="0"/>
              <a:t>Entertainment and Art</a:t>
            </a:r>
          </a:p>
        </p:txBody>
      </p:sp>
      <p:sp>
        <p:nvSpPr>
          <p:cNvPr id="4" name="Rectangle 3"/>
          <p:cNvSpPr/>
          <p:nvPr/>
        </p:nvSpPr>
        <p:spPr>
          <a:xfrm>
            <a:off x="388413" y="5808072"/>
            <a:ext cx="7332229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spc="-70" dirty="0">
                <a:solidFill>
                  <a:schemeClr val="bg1"/>
                </a:solidFill>
                <a:cs typeface="Arial"/>
              </a:rPr>
              <a:t>To </a:t>
            </a:r>
            <a:r>
              <a:rPr lang="en-GB" sz="2000" spc="-4" dirty="0">
                <a:solidFill>
                  <a:schemeClr val="bg1"/>
                </a:solidFill>
                <a:cs typeface="Arial"/>
              </a:rPr>
              <a:t>understand </a:t>
            </a:r>
            <a:r>
              <a:rPr lang="en-GB" sz="2000" dirty="0">
                <a:solidFill>
                  <a:schemeClr val="bg1"/>
                </a:solidFill>
                <a:cs typeface="Arial"/>
              </a:rPr>
              <a:t>how </a:t>
            </a:r>
            <a:r>
              <a:rPr lang="en-GB" sz="2000" spc="-9" dirty="0">
                <a:solidFill>
                  <a:schemeClr val="bg1"/>
                </a:solidFill>
                <a:cs typeface="Arial"/>
              </a:rPr>
              <a:t>technology </a:t>
            </a:r>
            <a:r>
              <a:rPr lang="en-GB" sz="2000" spc="-26" dirty="0">
                <a:solidFill>
                  <a:schemeClr val="bg1"/>
                </a:solidFill>
                <a:cs typeface="Arial"/>
              </a:rPr>
              <a:t>is </a:t>
            </a:r>
            <a:r>
              <a:rPr lang="en-GB" sz="2000" spc="-9" dirty="0">
                <a:solidFill>
                  <a:schemeClr val="bg1"/>
                </a:solidFill>
                <a:cs typeface="Arial"/>
              </a:rPr>
              <a:t>used </a:t>
            </a:r>
            <a:r>
              <a:rPr lang="en-GB" sz="2000" dirty="0">
                <a:solidFill>
                  <a:schemeClr val="bg1"/>
                </a:solidFill>
                <a:cs typeface="Arial"/>
              </a:rPr>
              <a:t>for Entertainment and Art and broaden </a:t>
            </a:r>
            <a:r>
              <a:rPr lang="en-GB" sz="2000" spc="-18" dirty="0">
                <a:solidFill>
                  <a:schemeClr val="bg1"/>
                </a:solidFill>
                <a:cs typeface="Arial"/>
              </a:rPr>
              <a:t>my </a:t>
            </a:r>
            <a:r>
              <a:rPr lang="en-GB" sz="2000" dirty="0">
                <a:solidFill>
                  <a:schemeClr val="bg1"/>
                </a:solidFill>
                <a:cs typeface="Arial"/>
              </a:rPr>
              <a:t>knowledge of careers </a:t>
            </a:r>
            <a:r>
              <a:rPr lang="en-GB" sz="2000" spc="-4" dirty="0">
                <a:solidFill>
                  <a:schemeClr val="bg1"/>
                </a:solidFill>
                <a:cs typeface="Arial"/>
              </a:rPr>
              <a:t>available </a:t>
            </a:r>
            <a:r>
              <a:rPr lang="en-GB" sz="2000" spc="-26" dirty="0">
                <a:solidFill>
                  <a:schemeClr val="bg1"/>
                </a:solidFill>
                <a:cs typeface="Arial"/>
              </a:rPr>
              <a:t>in </a:t>
            </a:r>
            <a:r>
              <a:rPr lang="en-GB" sz="2000" spc="-13" dirty="0">
                <a:solidFill>
                  <a:schemeClr val="bg1"/>
                </a:solidFill>
                <a:cs typeface="Arial"/>
              </a:rPr>
              <a:t>this</a:t>
            </a:r>
            <a:r>
              <a:rPr lang="en-GB" sz="2000" spc="35" dirty="0">
                <a:solidFill>
                  <a:schemeClr val="bg1"/>
                </a:solidFill>
                <a:cs typeface="Arial"/>
              </a:rPr>
              <a:t> </a:t>
            </a:r>
            <a:r>
              <a:rPr lang="en-GB" sz="2000" spc="-9" dirty="0">
                <a:solidFill>
                  <a:schemeClr val="bg1"/>
                </a:solidFill>
                <a:cs typeface="Arial"/>
              </a:rPr>
              <a:t>field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AFF9F6-91B6-4E76-84F7-AE74E0DA8B8C}"/>
              </a:ext>
            </a:extLst>
          </p:cNvPr>
          <p:cNvSpPr/>
          <p:nvPr/>
        </p:nvSpPr>
        <p:spPr>
          <a:xfrm>
            <a:off x="388414" y="4562632"/>
            <a:ext cx="1360874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spc="-70" dirty="0">
                <a:solidFill>
                  <a:schemeClr val="bg1"/>
                </a:solidFill>
                <a:cs typeface="Arial"/>
              </a:rPr>
              <a:t>TECH FOR</a:t>
            </a:r>
          </a:p>
        </p:txBody>
      </p:sp>
      <p:sp>
        <p:nvSpPr>
          <p:cNvPr id="59" name="Freeform 62">
            <a:extLst>
              <a:ext uri="{FF2B5EF4-FFF2-40B4-BE49-F238E27FC236}">
                <a16:creationId xmlns:a16="http://schemas.microsoft.com/office/drawing/2014/main" id="{56277C82-44CF-41C1-82F5-F577BF329FD9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0011338" y="7017603"/>
            <a:ext cx="410260" cy="324000"/>
          </a:xfrm>
          <a:custGeom>
            <a:avLst/>
            <a:gdLst>
              <a:gd name="T0" fmla="*/ 236 w 390"/>
              <a:gd name="T1" fmla="*/ 74 h 308"/>
              <a:gd name="T2" fmla="*/ 252 w 390"/>
              <a:gd name="T3" fmla="*/ 90 h 308"/>
              <a:gd name="T4" fmla="*/ 266 w 390"/>
              <a:gd name="T5" fmla="*/ 68 h 308"/>
              <a:gd name="T6" fmla="*/ 314 w 390"/>
              <a:gd name="T7" fmla="*/ 120 h 308"/>
              <a:gd name="T8" fmla="*/ 300 w 390"/>
              <a:gd name="T9" fmla="*/ 142 h 308"/>
              <a:gd name="T10" fmla="*/ 326 w 390"/>
              <a:gd name="T11" fmla="*/ 148 h 308"/>
              <a:gd name="T12" fmla="*/ 320 w 390"/>
              <a:gd name="T13" fmla="*/ 122 h 308"/>
              <a:gd name="T14" fmla="*/ 240 w 390"/>
              <a:gd name="T15" fmla="*/ 126 h 308"/>
              <a:gd name="T16" fmla="*/ 246 w 390"/>
              <a:gd name="T17" fmla="*/ 150 h 308"/>
              <a:gd name="T18" fmla="*/ 268 w 390"/>
              <a:gd name="T19" fmla="*/ 136 h 308"/>
              <a:gd name="T20" fmla="*/ 252 w 390"/>
              <a:gd name="T21" fmla="*/ 120 h 308"/>
              <a:gd name="T22" fmla="*/ 298 w 390"/>
              <a:gd name="T23" fmla="*/ 74 h 308"/>
              <a:gd name="T24" fmla="*/ 314 w 390"/>
              <a:gd name="T25" fmla="*/ 90 h 308"/>
              <a:gd name="T26" fmla="*/ 328 w 390"/>
              <a:gd name="T27" fmla="*/ 68 h 308"/>
              <a:gd name="T28" fmla="*/ 104 w 390"/>
              <a:gd name="T29" fmla="*/ 0 h 308"/>
              <a:gd name="T30" fmla="*/ 18 w 390"/>
              <a:gd name="T31" fmla="*/ 46 h 308"/>
              <a:gd name="T32" fmla="*/ 2 w 390"/>
              <a:gd name="T33" fmla="*/ 300 h 308"/>
              <a:gd name="T34" fmla="*/ 48 w 390"/>
              <a:gd name="T35" fmla="*/ 308 h 308"/>
              <a:gd name="T36" fmla="*/ 104 w 390"/>
              <a:gd name="T37" fmla="*/ 280 h 308"/>
              <a:gd name="T38" fmla="*/ 274 w 390"/>
              <a:gd name="T39" fmla="*/ 258 h 308"/>
              <a:gd name="T40" fmla="*/ 318 w 390"/>
              <a:gd name="T41" fmla="*/ 300 h 308"/>
              <a:gd name="T42" fmla="*/ 382 w 390"/>
              <a:gd name="T43" fmla="*/ 308 h 308"/>
              <a:gd name="T44" fmla="*/ 388 w 390"/>
              <a:gd name="T45" fmla="*/ 84 h 308"/>
              <a:gd name="T46" fmla="*/ 308 w 390"/>
              <a:gd name="T47" fmla="*/ 4 h 308"/>
              <a:gd name="T48" fmla="*/ 84 w 390"/>
              <a:gd name="T49" fmla="*/ 262 h 308"/>
              <a:gd name="T50" fmla="*/ 44 w 390"/>
              <a:gd name="T51" fmla="*/ 282 h 308"/>
              <a:gd name="T52" fmla="*/ 30 w 390"/>
              <a:gd name="T53" fmla="*/ 178 h 308"/>
              <a:gd name="T54" fmla="*/ 38 w 390"/>
              <a:gd name="T55" fmla="*/ 186 h 308"/>
              <a:gd name="T56" fmla="*/ 54 w 390"/>
              <a:gd name="T57" fmla="*/ 196 h 308"/>
              <a:gd name="T58" fmla="*/ 64 w 390"/>
              <a:gd name="T59" fmla="*/ 202 h 308"/>
              <a:gd name="T60" fmla="*/ 84 w 390"/>
              <a:gd name="T61" fmla="*/ 206 h 308"/>
              <a:gd name="T62" fmla="*/ 94 w 390"/>
              <a:gd name="T63" fmla="*/ 208 h 308"/>
              <a:gd name="T64" fmla="*/ 356 w 390"/>
              <a:gd name="T65" fmla="*/ 282 h 308"/>
              <a:gd name="T66" fmla="*/ 314 w 390"/>
              <a:gd name="T67" fmla="*/ 268 h 308"/>
              <a:gd name="T68" fmla="*/ 286 w 390"/>
              <a:gd name="T69" fmla="*/ 210 h 308"/>
              <a:gd name="T70" fmla="*/ 306 w 390"/>
              <a:gd name="T71" fmla="*/ 208 h 308"/>
              <a:gd name="T72" fmla="*/ 318 w 390"/>
              <a:gd name="T73" fmla="*/ 204 h 308"/>
              <a:gd name="T74" fmla="*/ 336 w 390"/>
              <a:gd name="T75" fmla="*/ 196 h 308"/>
              <a:gd name="T76" fmla="*/ 346 w 390"/>
              <a:gd name="T77" fmla="*/ 190 h 308"/>
              <a:gd name="T78" fmla="*/ 360 w 390"/>
              <a:gd name="T79" fmla="*/ 178 h 308"/>
              <a:gd name="T80" fmla="*/ 104 w 390"/>
              <a:gd name="T81" fmla="*/ 184 h 308"/>
              <a:gd name="T82" fmla="*/ 40 w 390"/>
              <a:gd name="T83" fmla="*/ 148 h 308"/>
              <a:gd name="T84" fmla="*/ 32 w 390"/>
              <a:gd name="T85" fmla="*/ 74 h 308"/>
              <a:gd name="T86" fmla="*/ 104 w 390"/>
              <a:gd name="T87" fmla="*/ 26 h 308"/>
              <a:gd name="T88" fmla="*/ 342 w 390"/>
              <a:gd name="T89" fmla="*/ 50 h 308"/>
              <a:gd name="T90" fmla="*/ 364 w 390"/>
              <a:gd name="T91" fmla="*/ 120 h 308"/>
              <a:gd name="T92" fmla="*/ 302 w 390"/>
              <a:gd name="T93" fmla="*/ 182 h 308"/>
              <a:gd name="T94" fmla="*/ 126 w 390"/>
              <a:gd name="T95" fmla="*/ 60 h 308"/>
              <a:gd name="T96" fmla="*/ 116 w 390"/>
              <a:gd name="T97" fmla="*/ 46 h 308"/>
              <a:gd name="T98" fmla="*/ 94 w 390"/>
              <a:gd name="T99" fmla="*/ 60 h 308"/>
              <a:gd name="T100" fmla="*/ 54 w 390"/>
              <a:gd name="T101" fmla="*/ 94 h 308"/>
              <a:gd name="T102" fmla="*/ 60 w 390"/>
              <a:gd name="T103" fmla="*/ 120 h 308"/>
              <a:gd name="T104" fmla="*/ 94 w 390"/>
              <a:gd name="T105" fmla="*/ 150 h 308"/>
              <a:gd name="T106" fmla="*/ 116 w 390"/>
              <a:gd name="T107" fmla="*/ 164 h 308"/>
              <a:gd name="T108" fmla="*/ 154 w 390"/>
              <a:gd name="T109" fmla="*/ 120 h 308"/>
              <a:gd name="T110" fmla="*/ 170 w 390"/>
              <a:gd name="T111" fmla="*/ 104 h 308"/>
              <a:gd name="T112" fmla="*/ 154 w 390"/>
              <a:gd name="T113" fmla="*/ 90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90" h="308">
                <a:moveTo>
                  <a:pt x="252" y="58"/>
                </a:moveTo>
                <a:lnTo>
                  <a:pt x="252" y="58"/>
                </a:lnTo>
                <a:lnTo>
                  <a:pt x="246" y="60"/>
                </a:lnTo>
                <a:lnTo>
                  <a:pt x="240" y="62"/>
                </a:lnTo>
                <a:lnTo>
                  <a:pt x="238" y="68"/>
                </a:lnTo>
                <a:lnTo>
                  <a:pt x="236" y="74"/>
                </a:lnTo>
                <a:lnTo>
                  <a:pt x="236" y="74"/>
                </a:lnTo>
                <a:lnTo>
                  <a:pt x="238" y="80"/>
                </a:lnTo>
                <a:lnTo>
                  <a:pt x="240" y="84"/>
                </a:lnTo>
                <a:lnTo>
                  <a:pt x="246" y="88"/>
                </a:lnTo>
                <a:lnTo>
                  <a:pt x="252" y="90"/>
                </a:lnTo>
                <a:lnTo>
                  <a:pt x="252" y="90"/>
                </a:lnTo>
                <a:lnTo>
                  <a:pt x="258" y="88"/>
                </a:lnTo>
                <a:lnTo>
                  <a:pt x="262" y="84"/>
                </a:lnTo>
                <a:lnTo>
                  <a:pt x="266" y="80"/>
                </a:lnTo>
                <a:lnTo>
                  <a:pt x="268" y="74"/>
                </a:lnTo>
                <a:lnTo>
                  <a:pt x="268" y="74"/>
                </a:lnTo>
                <a:lnTo>
                  <a:pt x="266" y="68"/>
                </a:lnTo>
                <a:lnTo>
                  <a:pt x="262" y="62"/>
                </a:lnTo>
                <a:lnTo>
                  <a:pt x="258" y="60"/>
                </a:lnTo>
                <a:lnTo>
                  <a:pt x="252" y="58"/>
                </a:lnTo>
                <a:lnTo>
                  <a:pt x="252" y="58"/>
                </a:lnTo>
                <a:close/>
                <a:moveTo>
                  <a:pt x="314" y="120"/>
                </a:moveTo>
                <a:lnTo>
                  <a:pt x="314" y="120"/>
                </a:lnTo>
                <a:lnTo>
                  <a:pt x="308" y="122"/>
                </a:lnTo>
                <a:lnTo>
                  <a:pt x="304" y="126"/>
                </a:lnTo>
                <a:lnTo>
                  <a:pt x="300" y="130"/>
                </a:lnTo>
                <a:lnTo>
                  <a:pt x="298" y="136"/>
                </a:lnTo>
                <a:lnTo>
                  <a:pt x="298" y="136"/>
                </a:lnTo>
                <a:lnTo>
                  <a:pt x="300" y="142"/>
                </a:lnTo>
                <a:lnTo>
                  <a:pt x="304" y="148"/>
                </a:lnTo>
                <a:lnTo>
                  <a:pt x="308" y="150"/>
                </a:lnTo>
                <a:lnTo>
                  <a:pt x="314" y="152"/>
                </a:lnTo>
                <a:lnTo>
                  <a:pt x="314" y="152"/>
                </a:lnTo>
                <a:lnTo>
                  <a:pt x="320" y="150"/>
                </a:lnTo>
                <a:lnTo>
                  <a:pt x="326" y="148"/>
                </a:lnTo>
                <a:lnTo>
                  <a:pt x="328" y="142"/>
                </a:lnTo>
                <a:lnTo>
                  <a:pt x="330" y="136"/>
                </a:lnTo>
                <a:lnTo>
                  <a:pt x="330" y="136"/>
                </a:lnTo>
                <a:lnTo>
                  <a:pt x="328" y="130"/>
                </a:lnTo>
                <a:lnTo>
                  <a:pt x="326" y="126"/>
                </a:lnTo>
                <a:lnTo>
                  <a:pt x="320" y="122"/>
                </a:lnTo>
                <a:lnTo>
                  <a:pt x="314" y="120"/>
                </a:lnTo>
                <a:lnTo>
                  <a:pt x="314" y="120"/>
                </a:lnTo>
                <a:close/>
                <a:moveTo>
                  <a:pt x="252" y="120"/>
                </a:moveTo>
                <a:lnTo>
                  <a:pt x="252" y="120"/>
                </a:lnTo>
                <a:lnTo>
                  <a:pt x="246" y="122"/>
                </a:lnTo>
                <a:lnTo>
                  <a:pt x="240" y="126"/>
                </a:lnTo>
                <a:lnTo>
                  <a:pt x="238" y="130"/>
                </a:lnTo>
                <a:lnTo>
                  <a:pt x="236" y="136"/>
                </a:lnTo>
                <a:lnTo>
                  <a:pt x="236" y="136"/>
                </a:lnTo>
                <a:lnTo>
                  <a:pt x="238" y="142"/>
                </a:lnTo>
                <a:lnTo>
                  <a:pt x="240" y="148"/>
                </a:lnTo>
                <a:lnTo>
                  <a:pt x="246" y="150"/>
                </a:lnTo>
                <a:lnTo>
                  <a:pt x="252" y="152"/>
                </a:lnTo>
                <a:lnTo>
                  <a:pt x="252" y="152"/>
                </a:lnTo>
                <a:lnTo>
                  <a:pt x="258" y="150"/>
                </a:lnTo>
                <a:lnTo>
                  <a:pt x="262" y="148"/>
                </a:lnTo>
                <a:lnTo>
                  <a:pt x="266" y="142"/>
                </a:lnTo>
                <a:lnTo>
                  <a:pt x="268" y="136"/>
                </a:lnTo>
                <a:lnTo>
                  <a:pt x="268" y="136"/>
                </a:lnTo>
                <a:lnTo>
                  <a:pt x="266" y="130"/>
                </a:lnTo>
                <a:lnTo>
                  <a:pt x="262" y="126"/>
                </a:lnTo>
                <a:lnTo>
                  <a:pt x="258" y="122"/>
                </a:lnTo>
                <a:lnTo>
                  <a:pt x="252" y="120"/>
                </a:lnTo>
                <a:lnTo>
                  <a:pt x="252" y="120"/>
                </a:lnTo>
                <a:close/>
                <a:moveTo>
                  <a:pt x="314" y="58"/>
                </a:moveTo>
                <a:lnTo>
                  <a:pt x="314" y="58"/>
                </a:lnTo>
                <a:lnTo>
                  <a:pt x="308" y="60"/>
                </a:lnTo>
                <a:lnTo>
                  <a:pt x="304" y="62"/>
                </a:lnTo>
                <a:lnTo>
                  <a:pt x="300" y="68"/>
                </a:lnTo>
                <a:lnTo>
                  <a:pt x="298" y="74"/>
                </a:lnTo>
                <a:lnTo>
                  <a:pt x="298" y="74"/>
                </a:lnTo>
                <a:lnTo>
                  <a:pt x="300" y="80"/>
                </a:lnTo>
                <a:lnTo>
                  <a:pt x="304" y="84"/>
                </a:lnTo>
                <a:lnTo>
                  <a:pt x="308" y="88"/>
                </a:lnTo>
                <a:lnTo>
                  <a:pt x="314" y="90"/>
                </a:lnTo>
                <a:lnTo>
                  <a:pt x="314" y="90"/>
                </a:lnTo>
                <a:lnTo>
                  <a:pt x="320" y="88"/>
                </a:lnTo>
                <a:lnTo>
                  <a:pt x="326" y="84"/>
                </a:lnTo>
                <a:lnTo>
                  <a:pt x="328" y="80"/>
                </a:lnTo>
                <a:lnTo>
                  <a:pt x="330" y="74"/>
                </a:lnTo>
                <a:lnTo>
                  <a:pt x="330" y="74"/>
                </a:lnTo>
                <a:lnTo>
                  <a:pt x="328" y="68"/>
                </a:lnTo>
                <a:lnTo>
                  <a:pt x="326" y="62"/>
                </a:lnTo>
                <a:lnTo>
                  <a:pt x="320" y="60"/>
                </a:lnTo>
                <a:lnTo>
                  <a:pt x="314" y="58"/>
                </a:lnTo>
                <a:lnTo>
                  <a:pt x="314" y="58"/>
                </a:lnTo>
                <a:close/>
                <a:moveTo>
                  <a:pt x="286" y="0"/>
                </a:moveTo>
                <a:lnTo>
                  <a:pt x="104" y="0"/>
                </a:lnTo>
                <a:lnTo>
                  <a:pt x="104" y="0"/>
                </a:lnTo>
                <a:lnTo>
                  <a:pt x="84" y="4"/>
                </a:lnTo>
                <a:lnTo>
                  <a:pt x="64" y="10"/>
                </a:lnTo>
                <a:lnTo>
                  <a:pt x="46" y="18"/>
                </a:lnTo>
                <a:lnTo>
                  <a:pt x="32" y="32"/>
                </a:lnTo>
                <a:lnTo>
                  <a:pt x="18" y="46"/>
                </a:lnTo>
                <a:lnTo>
                  <a:pt x="8" y="64"/>
                </a:lnTo>
                <a:lnTo>
                  <a:pt x="2" y="84"/>
                </a:lnTo>
                <a:lnTo>
                  <a:pt x="0" y="104"/>
                </a:lnTo>
                <a:lnTo>
                  <a:pt x="0" y="296"/>
                </a:lnTo>
                <a:lnTo>
                  <a:pt x="0" y="296"/>
                </a:lnTo>
                <a:lnTo>
                  <a:pt x="2" y="300"/>
                </a:lnTo>
                <a:lnTo>
                  <a:pt x="4" y="304"/>
                </a:lnTo>
                <a:lnTo>
                  <a:pt x="8" y="308"/>
                </a:lnTo>
                <a:lnTo>
                  <a:pt x="14" y="308"/>
                </a:lnTo>
                <a:lnTo>
                  <a:pt x="36" y="308"/>
                </a:lnTo>
                <a:lnTo>
                  <a:pt x="36" y="308"/>
                </a:lnTo>
                <a:lnTo>
                  <a:pt x="48" y="308"/>
                </a:lnTo>
                <a:lnTo>
                  <a:pt x="60" y="304"/>
                </a:lnTo>
                <a:lnTo>
                  <a:pt x="72" y="300"/>
                </a:lnTo>
                <a:lnTo>
                  <a:pt x="84" y="296"/>
                </a:lnTo>
                <a:lnTo>
                  <a:pt x="84" y="296"/>
                </a:lnTo>
                <a:lnTo>
                  <a:pt x="94" y="288"/>
                </a:lnTo>
                <a:lnTo>
                  <a:pt x="104" y="280"/>
                </a:lnTo>
                <a:lnTo>
                  <a:pt x="110" y="270"/>
                </a:lnTo>
                <a:lnTo>
                  <a:pt x="118" y="258"/>
                </a:lnTo>
                <a:lnTo>
                  <a:pt x="144" y="210"/>
                </a:lnTo>
                <a:lnTo>
                  <a:pt x="248" y="210"/>
                </a:lnTo>
                <a:lnTo>
                  <a:pt x="274" y="258"/>
                </a:lnTo>
                <a:lnTo>
                  <a:pt x="274" y="258"/>
                </a:lnTo>
                <a:lnTo>
                  <a:pt x="280" y="270"/>
                </a:lnTo>
                <a:lnTo>
                  <a:pt x="288" y="280"/>
                </a:lnTo>
                <a:lnTo>
                  <a:pt x="298" y="288"/>
                </a:lnTo>
                <a:lnTo>
                  <a:pt x="308" y="296"/>
                </a:lnTo>
                <a:lnTo>
                  <a:pt x="308" y="296"/>
                </a:lnTo>
                <a:lnTo>
                  <a:pt x="318" y="300"/>
                </a:lnTo>
                <a:lnTo>
                  <a:pt x="330" y="304"/>
                </a:lnTo>
                <a:lnTo>
                  <a:pt x="342" y="308"/>
                </a:lnTo>
                <a:lnTo>
                  <a:pt x="356" y="308"/>
                </a:lnTo>
                <a:lnTo>
                  <a:pt x="378" y="308"/>
                </a:lnTo>
                <a:lnTo>
                  <a:pt x="378" y="308"/>
                </a:lnTo>
                <a:lnTo>
                  <a:pt x="382" y="308"/>
                </a:lnTo>
                <a:lnTo>
                  <a:pt x="386" y="304"/>
                </a:lnTo>
                <a:lnTo>
                  <a:pt x="390" y="300"/>
                </a:lnTo>
                <a:lnTo>
                  <a:pt x="390" y="296"/>
                </a:lnTo>
                <a:lnTo>
                  <a:pt x="390" y="104"/>
                </a:lnTo>
                <a:lnTo>
                  <a:pt x="390" y="104"/>
                </a:lnTo>
                <a:lnTo>
                  <a:pt x="388" y="84"/>
                </a:lnTo>
                <a:lnTo>
                  <a:pt x="382" y="64"/>
                </a:lnTo>
                <a:lnTo>
                  <a:pt x="372" y="46"/>
                </a:lnTo>
                <a:lnTo>
                  <a:pt x="360" y="32"/>
                </a:lnTo>
                <a:lnTo>
                  <a:pt x="344" y="18"/>
                </a:lnTo>
                <a:lnTo>
                  <a:pt x="328" y="10"/>
                </a:lnTo>
                <a:lnTo>
                  <a:pt x="308" y="4"/>
                </a:lnTo>
                <a:lnTo>
                  <a:pt x="286" y="0"/>
                </a:lnTo>
                <a:lnTo>
                  <a:pt x="286" y="0"/>
                </a:lnTo>
                <a:close/>
                <a:moveTo>
                  <a:pt x="94" y="246"/>
                </a:moveTo>
                <a:lnTo>
                  <a:pt x="94" y="246"/>
                </a:lnTo>
                <a:lnTo>
                  <a:pt x="90" y="254"/>
                </a:lnTo>
                <a:lnTo>
                  <a:pt x="84" y="262"/>
                </a:lnTo>
                <a:lnTo>
                  <a:pt x="78" y="268"/>
                </a:lnTo>
                <a:lnTo>
                  <a:pt x="70" y="272"/>
                </a:lnTo>
                <a:lnTo>
                  <a:pt x="70" y="272"/>
                </a:lnTo>
                <a:lnTo>
                  <a:pt x="62" y="276"/>
                </a:lnTo>
                <a:lnTo>
                  <a:pt x="54" y="280"/>
                </a:lnTo>
                <a:lnTo>
                  <a:pt x="44" y="282"/>
                </a:lnTo>
                <a:lnTo>
                  <a:pt x="36" y="282"/>
                </a:lnTo>
                <a:lnTo>
                  <a:pt x="26" y="282"/>
                </a:lnTo>
                <a:lnTo>
                  <a:pt x="26" y="174"/>
                </a:lnTo>
                <a:lnTo>
                  <a:pt x="26" y="174"/>
                </a:lnTo>
                <a:lnTo>
                  <a:pt x="30" y="178"/>
                </a:lnTo>
                <a:lnTo>
                  <a:pt x="30" y="178"/>
                </a:lnTo>
                <a:lnTo>
                  <a:pt x="32" y="178"/>
                </a:lnTo>
                <a:lnTo>
                  <a:pt x="32" y="178"/>
                </a:lnTo>
                <a:lnTo>
                  <a:pt x="38" y="186"/>
                </a:lnTo>
                <a:lnTo>
                  <a:pt x="38" y="186"/>
                </a:lnTo>
                <a:lnTo>
                  <a:pt x="38" y="186"/>
                </a:lnTo>
                <a:lnTo>
                  <a:pt x="38" y="186"/>
                </a:lnTo>
                <a:lnTo>
                  <a:pt x="46" y="190"/>
                </a:lnTo>
                <a:lnTo>
                  <a:pt x="46" y="190"/>
                </a:lnTo>
                <a:lnTo>
                  <a:pt x="46" y="192"/>
                </a:lnTo>
                <a:lnTo>
                  <a:pt x="46" y="192"/>
                </a:lnTo>
                <a:lnTo>
                  <a:pt x="54" y="196"/>
                </a:lnTo>
                <a:lnTo>
                  <a:pt x="54" y="196"/>
                </a:lnTo>
                <a:lnTo>
                  <a:pt x="56" y="196"/>
                </a:lnTo>
                <a:lnTo>
                  <a:pt x="56" y="196"/>
                </a:lnTo>
                <a:lnTo>
                  <a:pt x="64" y="200"/>
                </a:lnTo>
                <a:lnTo>
                  <a:pt x="64" y="200"/>
                </a:lnTo>
                <a:lnTo>
                  <a:pt x="64" y="202"/>
                </a:lnTo>
                <a:lnTo>
                  <a:pt x="64" y="202"/>
                </a:lnTo>
                <a:lnTo>
                  <a:pt x="74" y="204"/>
                </a:lnTo>
                <a:lnTo>
                  <a:pt x="74" y="204"/>
                </a:lnTo>
                <a:lnTo>
                  <a:pt x="74" y="204"/>
                </a:lnTo>
                <a:lnTo>
                  <a:pt x="74" y="204"/>
                </a:lnTo>
                <a:lnTo>
                  <a:pt x="84" y="206"/>
                </a:lnTo>
                <a:lnTo>
                  <a:pt x="84" y="206"/>
                </a:lnTo>
                <a:lnTo>
                  <a:pt x="84" y="208"/>
                </a:lnTo>
                <a:lnTo>
                  <a:pt x="84" y="208"/>
                </a:lnTo>
                <a:lnTo>
                  <a:pt x="94" y="208"/>
                </a:lnTo>
                <a:lnTo>
                  <a:pt x="94" y="208"/>
                </a:lnTo>
                <a:lnTo>
                  <a:pt x="94" y="208"/>
                </a:lnTo>
                <a:lnTo>
                  <a:pt x="94" y="208"/>
                </a:lnTo>
                <a:lnTo>
                  <a:pt x="104" y="210"/>
                </a:lnTo>
                <a:lnTo>
                  <a:pt x="114" y="210"/>
                </a:lnTo>
                <a:lnTo>
                  <a:pt x="94" y="246"/>
                </a:lnTo>
                <a:close/>
                <a:moveTo>
                  <a:pt x="364" y="282"/>
                </a:moveTo>
                <a:lnTo>
                  <a:pt x="356" y="282"/>
                </a:lnTo>
                <a:lnTo>
                  <a:pt x="356" y="282"/>
                </a:lnTo>
                <a:lnTo>
                  <a:pt x="346" y="282"/>
                </a:lnTo>
                <a:lnTo>
                  <a:pt x="338" y="280"/>
                </a:lnTo>
                <a:lnTo>
                  <a:pt x="330" y="276"/>
                </a:lnTo>
                <a:lnTo>
                  <a:pt x="322" y="272"/>
                </a:lnTo>
                <a:lnTo>
                  <a:pt x="322" y="272"/>
                </a:lnTo>
                <a:lnTo>
                  <a:pt x="314" y="268"/>
                </a:lnTo>
                <a:lnTo>
                  <a:pt x="308" y="262"/>
                </a:lnTo>
                <a:lnTo>
                  <a:pt x="302" y="254"/>
                </a:lnTo>
                <a:lnTo>
                  <a:pt x="296" y="246"/>
                </a:lnTo>
                <a:lnTo>
                  <a:pt x="278" y="210"/>
                </a:lnTo>
                <a:lnTo>
                  <a:pt x="286" y="210"/>
                </a:lnTo>
                <a:lnTo>
                  <a:pt x="286" y="210"/>
                </a:lnTo>
                <a:lnTo>
                  <a:pt x="296" y="208"/>
                </a:lnTo>
                <a:lnTo>
                  <a:pt x="296" y="208"/>
                </a:lnTo>
                <a:lnTo>
                  <a:pt x="298" y="208"/>
                </a:lnTo>
                <a:lnTo>
                  <a:pt x="298" y="208"/>
                </a:lnTo>
                <a:lnTo>
                  <a:pt x="306" y="208"/>
                </a:lnTo>
                <a:lnTo>
                  <a:pt x="306" y="208"/>
                </a:lnTo>
                <a:lnTo>
                  <a:pt x="308" y="206"/>
                </a:lnTo>
                <a:lnTo>
                  <a:pt x="308" y="206"/>
                </a:lnTo>
                <a:lnTo>
                  <a:pt x="316" y="204"/>
                </a:lnTo>
                <a:lnTo>
                  <a:pt x="316" y="204"/>
                </a:lnTo>
                <a:lnTo>
                  <a:pt x="318" y="204"/>
                </a:lnTo>
                <a:lnTo>
                  <a:pt x="318" y="204"/>
                </a:lnTo>
                <a:lnTo>
                  <a:pt x="326" y="202"/>
                </a:lnTo>
                <a:lnTo>
                  <a:pt x="326" y="202"/>
                </a:lnTo>
                <a:lnTo>
                  <a:pt x="328" y="200"/>
                </a:lnTo>
                <a:lnTo>
                  <a:pt x="328" y="200"/>
                </a:lnTo>
                <a:lnTo>
                  <a:pt x="336" y="196"/>
                </a:lnTo>
                <a:lnTo>
                  <a:pt x="336" y="196"/>
                </a:lnTo>
                <a:lnTo>
                  <a:pt x="336" y="196"/>
                </a:lnTo>
                <a:lnTo>
                  <a:pt x="336" y="196"/>
                </a:lnTo>
                <a:lnTo>
                  <a:pt x="344" y="192"/>
                </a:lnTo>
                <a:lnTo>
                  <a:pt x="344" y="192"/>
                </a:lnTo>
                <a:lnTo>
                  <a:pt x="346" y="190"/>
                </a:lnTo>
                <a:lnTo>
                  <a:pt x="346" y="190"/>
                </a:lnTo>
                <a:lnTo>
                  <a:pt x="352" y="186"/>
                </a:lnTo>
                <a:lnTo>
                  <a:pt x="352" y="186"/>
                </a:lnTo>
                <a:lnTo>
                  <a:pt x="352" y="186"/>
                </a:lnTo>
                <a:lnTo>
                  <a:pt x="352" y="186"/>
                </a:lnTo>
                <a:lnTo>
                  <a:pt x="360" y="178"/>
                </a:lnTo>
                <a:lnTo>
                  <a:pt x="360" y="178"/>
                </a:lnTo>
                <a:lnTo>
                  <a:pt x="360" y="178"/>
                </a:lnTo>
                <a:lnTo>
                  <a:pt x="360" y="178"/>
                </a:lnTo>
                <a:lnTo>
                  <a:pt x="364" y="174"/>
                </a:lnTo>
                <a:lnTo>
                  <a:pt x="364" y="282"/>
                </a:lnTo>
                <a:close/>
                <a:moveTo>
                  <a:pt x="286" y="184"/>
                </a:moveTo>
                <a:lnTo>
                  <a:pt x="104" y="184"/>
                </a:lnTo>
                <a:lnTo>
                  <a:pt x="104" y="184"/>
                </a:lnTo>
                <a:lnTo>
                  <a:pt x="88" y="182"/>
                </a:lnTo>
                <a:lnTo>
                  <a:pt x="74" y="176"/>
                </a:lnTo>
                <a:lnTo>
                  <a:pt x="62" y="170"/>
                </a:lnTo>
                <a:lnTo>
                  <a:pt x="50" y="160"/>
                </a:lnTo>
                <a:lnTo>
                  <a:pt x="40" y="148"/>
                </a:lnTo>
                <a:lnTo>
                  <a:pt x="32" y="136"/>
                </a:lnTo>
                <a:lnTo>
                  <a:pt x="28" y="120"/>
                </a:lnTo>
                <a:lnTo>
                  <a:pt x="26" y="104"/>
                </a:lnTo>
                <a:lnTo>
                  <a:pt x="26" y="104"/>
                </a:lnTo>
                <a:lnTo>
                  <a:pt x="28" y="90"/>
                </a:lnTo>
                <a:lnTo>
                  <a:pt x="32" y="74"/>
                </a:lnTo>
                <a:lnTo>
                  <a:pt x="40" y="62"/>
                </a:lnTo>
                <a:lnTo>
                  <a:pt x="50" y="50"/>
                </a:lnTo>
                <a:lnTo>
                  <a:pt x="62" y="40"/>
                </a:lnTo>
                <a:lnTo>
                  <a:pt x="74" y="34"/>
                </a:lnTo>
                <a:lnTo>
                  <a:pt x="88" y="28"/>
                </a:lnTo>
                <a:lnTo>
                  <a:pt x="104" y="26"/>
                </a:lnTo>
                <a:lnTo>
                  <a:pt x="286" y="26"/>
                </a:lnTo>
                <a:lnTo>
                  <a:pt x="286" y="26"/>
                </a:lnTo>
                <a:lnTo>
                  <a:pt x="302" y="28"/>
                </a:lnTo>
                <a:lnTo>
                  <a:pt x="318" y="34"/>
                </a:lnTo>
                <a:lnTo>
                  <a:pt x="330" y="40"/>
                </a:lnTo>
                <a:lnTo>
                  <a:pt x="342" y="50"/>
                </a:lnTo>
                <a:lnTo>
                  <a:pt x="352" y="62"/>
                </a:lnTo>
                <a:lnTo>
                  <a:pt x="358" y="74"/>
                </a:lnTo>
                <a:lnTo>
                  <a:pt x="364" y="90"/>
                </a:lnTo>
                <a:lnTo>
                  <a:pt x="364" y="104"/>
                </a:lnTo>
                <a:lnTo>
                  <a:pt x="364" y="104"/>
                </a:lnTo>
                <a:lnTo>
                  <a:pt x="364" y="120"/>
                </a:lnTo>
                <a:lnTo>
                  <a:pt x="358" y="136"/>
                </a:lnTo>
                <a:lnTo>
                  <a:pt x="352" y="148"/>
                </a:lnTo>
                <a:lnTo>
                  <a:pt x="342" y="160"/>
                </a:lnTo>
                <a:lnTo>
                  <a:pt x="330" y="170"/>
                </a:lnTo>
                <a:lnTo>
                  <a:pt x="318" y="176"/>
                </a:lnTo>
                <a:lnTo>
                  <a:pt x="302" y="182"/>
                </a:lnTo>
                <a:lnTo>
                  <a:pt x="286" y="184"/>
                </a:lnTo>
                <a:lnTo>
                  <a:pt x="286" y="184"/>
                </a:lnTo>
                <a:close/>
                <a:moveTo>
                  <a:pt x="154" y="90"/>
                </a:moveTo>
                <a:lnTo>
                  <a:pt x="154" y="90"/>
                </a:lnTo>
                <a:lnTo>
                  <a:pt x="126" y="90"/>
                </a:lnTo>
                <a:lnTo>
                  <a:pt x="126" y="60"/>
                </a:lnTo>
                <a:lnTo>
                  <a:pt x="126" y="60"/>
                </a:lnTo>
                <a:lnTo>
                  <a:pt x="126" y="60"/>
                </a:lnTo>
                <a:lnTo>
                  <a:pt x="124" y="54"/>
                </a:lnTo>
                <a:lnTo>
                  <a:pt x="120" y="50"/>
                </a:lnTo>
                <a:lnTo>
                  <a:pt x="120" y="50"/>
                </a:lnTo>
                <a:lnTo>
                  <a:pt x="116" y="46"/>
                </a:lnTo>
                <a:lnTo>
                  <a:pt x="110" y="46"/>
                </a:lnTo>
                <a:lnTo>
                  <a:pt x="104" y="46"/>
                </a:lnTo>
                <a:lnTo>
                  <a:pt x="98" y="50"/>
                </a:lnTo>
                <a:lnTo>
                  <a:pt x="98" y="50"/>
                </a:lnTo>
                <a:lnTo>
                  <a:pt x="96" y="54"/>
                </a:lnTo>
                <a:lnTo>
                  <a:pt x="94" y="60"/>
                </a:lnTo>
                <a:lnTo>
                  <a:pt x="94" y="90"/>
                </a:lnTo>
                <a:lnTo>
                  <a:pt x="66" y="90"/>
                </a:lnTo>
                <a:lnTo>
                  <a:pt x="66" y="90"/>
                </a:lnTo>
                <a:lnTo>
                  <a:pt x="60" y="90"/>
                </a:lnTo>
                <a:lnTo>
                  <a:pt x="54" y="94"/>
                </a:lnTo>
                <a:lnTo>
                  <a:pt x="54" y="94"/>
                </a:lnTo>
                <a:lnTo>
                  <a:pt x="52" y="100"/>
                </a:lnTo>
                <a:lnTo>
                  <a:pt x="50" y="104"/>
                </a:lnTo>
                <a:lnTo>
                  <a:pt x="52" y="110"/>
                </a:lnTo>
                <a:lnTo>
                  <a:pt x="54" y="116"/>
                </a:lnTo>
                <a:lnTo>
                  <a:pt x="54" y="116"/>
                </a:lnTo>
                <a:lnTo>
                  <a:pt x="60" y="120"/>
                </a:lnTo>
                <a:lnTo>
                  <a:pt x="66" y="120"/>
                </a:lnTo>
                <a:lnTo>
                  <a:pt x="66" y="120"/>
                </a:lnTo>
                <a:lnTo>
                  <a:pt x="94" y="120"/>
                </a:lnTo>
                <a:lnTo>
                  <a:pt x="94" y="150"/>
                </a:lnTo>
                <a:lnTo>
                  <a:pt x="94" y="150"/>
                </a:lnTo>
                <a:lnTo>
                  <a:pt x="94" y="150"/>
                </a:lnTo>
                <a:lnTo>
                  <a:pt x="96" y="154"/>
                </a:lnTo>
                <a:lnTo>
                  <a:pt x="98" y="160"/>
                </a:lnTo>
                <a:lnTo>
                  <a:pt x="98" y="160"/>
                </a:lnTo>
                <a:lnTo>
                  <a:pt x="104" y="164"/>
                </a:lnTo>
                <a:lnTo>
                  <a:pt x="110" y="164"/>
                </a:lnTo>
                <a:lnTo>
                  <a:pt x="116" y="164"/>
                </a:lnTo>
                <a:lnTo>
                  <a:pt x="120" y="160"/>
                </a:lnTo>
                <a:lnTo>
                  <a:pt x="120" y="160"/>
                </a:lnTo>
                <a:lnTo>
                  <a:pt x="124" y="154"/>
                </a:lnTo>
                <a:lnTo>
                  <a:pt x="126" y="150"/>
                </a:lnTo>
                <a:lnTo>
                  <a:pt x="126" y="120"/>
                </a:lnTo>
                <a:lnTo>
                  <a:pt x="154" y="120"/>
                </a:lnTo>
                <a:lnTo>
                  <a:pt x="154" y="120"/>
                </a:lnTo>
                <a:lnTo>
                  <a:pt x="160" y="120"/>
                </a:lnTo>
                <a:lnTo>
                  <a:pt x="164" y="116"/>
                </a:lnTo>
                <a:lnTo>
                  <a:pt x="164" y="116"/>
                </a:lnTo>
                <a:lnTo>
                  <a:pt x="168" y="110"/>
                </a:lnTo>
                <a:lnTo>
                  <a:pt x="170" y="104"/>
                </a:lnTo>
                <a:lnTo>
                  <a:pt x="168" y="100"/>
                </a:lnTo>
                <a:lnTo>
                  <a:pt x="164" y="94"/>
                </a:lnTo>
                <a:lnTo>
                  <a:pt x="164" y="94"/>
                </a:lnTo>
                <a:lnTo>
                  <a:pt x="160" y="90"/>
                </a:lnTo>
                <a:lnTo>
                  <a:pt x="154" y="90"/>
                </a:lnTo>
                <a:lnTo>
                  <a:pt x="154" y="9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accent5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817197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3F19C6C5-E6D4-461F-88D7-8816AAFA9531}"/>
              </a:ext>
            </a:extLst>
          </p:cNvPr>
          <p:cNvSpPr/>
          <p:nvPr/>
        </p:nvSpPr>
        <p:spPr>
          <a:xfrm>
            <a:off x="5715000" y="0"/>
            <a:ext cx="4976813" cy="7559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88414" y="365104"/>
            <a:ext cx="3873035" cy="900000"/>
          </a:xfrm>
        </p:spPr>
        <p:txBody>
          <a:bodyPr>
            <a:normAutofit/>
          </a:bodyPr>
          <a:lstStyle/>
          <a:p>
            <a:r>
              <a:rPr lang="en-GB" dirty="0"/>
              <a:t>How is tech used for entertainment and art?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4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Google Shape;1611;p273"/>
          <p:cNvSpPr/>
          <p:nvPr/>
        </p:nvSpPr>
        <p:spPr>
          <a:xfrm>
            <a:off x="388415" y="1974145"/>
            <a:ext cx="3778143" cy="1018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1138" marR="4455">
              <a:spcAft>
                <a:spcPts val="1200"/>
              </a:spcAft>
            </a:pPr>
            <a:r>
              <a:rPr lang="en-GB" sz="2000" spc="13" dirty="0">
                <a:solidFill>
                  <a:schemeClr val="bg1"/>
                </a:solidFill>
                <a:cs typeface="Arial"/>
              </a:rPr>
              <a:t>Entertainment is anything people are willing to spend their money and spare time viewing rather than participating in i.e. Movies, TV, Internet, Live Shows. </a:t>
            </a:r>
          </a:p>
          <a:p>
            <a:pPr marL="11138" marR="4455">
              <a:spcAft>
                <a:spcPts val="1200"/>
              </a:spcAft>
            </a:pPr>
            <a:r>
              <a:rPr lang="en-GB" sz="2000" spc="13" dirty="0">
                <a:solidFill>
                  <a:schemeClr val="bg1"/>
                </a:solidFill>
                <a:cs typeface="Arial"/>
              </a:rPr>
              <a:t>Can you think of any other examples of how technology is used for entertainment and art? 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63B5A42F-2E72-4F92-8ED3-1CF76B3B53C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3594" y="436418"/>
            <a:ext cx="2659380" cy="155448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124397C5-A188-4120-B265-4AAAEABD785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3630" y="436418"/>
            <a:ext cx="2659380" cy="155448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4524D9FF-E2D5-4012-945F-D456904CB0E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3594" y="2049780"/>
            <a:ext cx="2659380" cy="145542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2D3CC5B3-3D18-4FA3-A350-E183E4CFF04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3630" y="2049780"/>
            <a:ext cx="2659380" cy="145542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E4E8856E-599E-41EA-96AE-CAC040B8C09D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3594" y="3564082"/>
            <a:ext cx="2659380" cy="177546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96149106-6560-449D-9AF6-8A4D29C1E1C1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3630" y="3564082"/>
            <a:ext cx="2659380" cy="177546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1D4AC25-778C-46D7-83AF-915669FC0E3D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3594" y="5398424"/>
            <a:ext cx="2659380" cy="150114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A2636C61-15D3-41AB-BADE-3825CF0FA4F7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3630" y="5398424"/>
            <a:ext cx="2659380" cy="1501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4088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57653134-7CF7-4869-973B-303F4F86E11B}"/>
              </a:ext>
            </a:extLst>
          </p:cNvPr>
          <p:cNvSpPr/>
          <p:nvPr/>
        </p:nvSpPr>
        <p:spPr>
          <a:xfrm>
            <a:off x="0" y="0"/>
            <a:ext cx="10691813" cy="3934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4459D0-EDE7-4DF7-B68B-DCCDEE649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>
                <a:solidFill>
                  <a:schemeClr val="tx1"/>
                </a:solidFill>
              </a:rPr>
              <a:t>Careers in Tech for Entertainment and Art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EF0043-F049-4DB8-B3B2-25E07BFC4E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512604"/>
            <a:ext cx="3061163" cy="307777"/>
          </a:xfrm>
        </p:spPr>
        <p:txBody>
          <a:bodyPr/>
          <a:lstStyle/>
          <a:p>
            <a:r>
              <a:rPr lang="en-GB" sz="2000" b="0" dirty="0">
                <a:solidFill>
                  <a:schemeClr val="accent3"/>
                </a:solidFill>
              </a:rPr>
              <a:t>Animator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26DA05-0F4B-45D1-9EDD-6006ACFF8A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5</a:t>
            </a:fld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E454804-54C7-4C69-9804-E7288FADE654}"/>
              </a:ext>
            </a:extLst>
          </p:cNvPr>
          <p:cNvSpPr/>
          <p:nvPr/>
        </p:nvSpPr>
        <p:spPr>
          <a:xfrm>
            <a:off x="388415" y="6274341"/>
            <a:ext cx="8782628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buClr>
                <a:srgbClr val="000000"/>
              </a:buClr>
              <a:buSzPts val="1800"/>
            </a:pPr>
            <a:r>
              <a:rPr lang="en-IN" sz="2800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Average salaries </a:t>
            </a:r>
            <a:r>
              <a:rPr lang="en-IN" sz="2800" dirty="0" err="1">
                <a:solidFill>
                  <a:schemeClr val="bg1"/>
                </a:solidFill>
                <a:ea typeface="Arial"/>
                <a:cs typeface="Arial"/>
                <a:sym typeface="Arial"/>
              </a:rPr>
              <a:t>approx</a:t>
            </a:r>
            <a:r>
              <a:rPr lang="en-IN" sz="2800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 = £30,000 - £60,000 per year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D4813A-3A0F-41C2-A968-2BB39BE71168}"/>
              </a:ext>
            </a:extLst>
          </p:cNvPr>
          <p:cNvSpPr/>
          <p:nvPr/>
        </p:nvSpPr>
        <p:spPr>
          <a:xfrm>
            <a:off x="3815907" y="1512604"/>
            <a:ext cx="2709075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defTabSz="801934">
              <a:spcAft>
                <a:spcPts val="1052"/>
              </a:spcAft>
            </a:pPr>
            <a:r>
              <a:rPr lang="en-GB" sz="2000" dirty="0">
                <a:solidFill>
                  <a:schemeClr val="accent3"/>
                </a:solidFill>
              </a:rPr>
              <a:t>Studio Sound Engineer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52706F6-DF7B-492A-88FD-219356BAA826}"/>
              </a:ext>
            </a:extLst>
          </p:cNvPr>
          <p:cNvSpPr/>
          <p:nvPr/>
        </p:nvSpPr>
        <p:spPr>
          <a:xfrm>
            <a:off x="7242236" y="1512604"/>
            <a:ext cx="583493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defTabSz="801934">
              <a:spcAft>
                <a:spcPts val="1052"/>
              </a:spcAft>
            </a:pPr>
            <a:r>
              <a:rPr lang="en-GB" sz="2000" dirty="0">
                <a:solidFill>
                  <a:schemeClr val="accent3"/>
                </a:solidFill>
              </a:rPr>
              <a:t>Artist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747E57C-0B41-4889-AB1C-42EEED4C1421}"/>
              </a:ext>
            </a:extLst>
          </p:cNvPr>
          <p:cNvSpPr txBox="1">
            <a:spLocks/>
          </p:cNvSpPr>
          <p:nvPr/>
        </p:nvSpPr>
        <p:spPr>
          <a:xfrm>
            <a:off x="388414" y="4733785"/>
            <a:ext cx="3061163" cy="30777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0" dirty="0"/>
              <a:t>Create films and animations for production companies, studios and computer game companies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8562430-38B1-4C43-8E01-2CEF26BCCE54}"/>
              </a:ext>
            </a:extLst>
          </p:cNvPr>
          <p:cNvSpPr/>
          <p:nvPr/>
        </p:nvSpPr>
        <p:spPr>
          <a:xfrm>
            <a:off x="3815907" y="4733785"/>
            <a:ext cx="3060000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801934">
              <a:spcAft>
                <a:spcPts val="1052"/>
              </a:spcAft>
            </a:pPr>
            <a:r>
              <a:rPr lang="en-GB" sz="2000" dirty="0">
                <a:solidFill>
                  <a:schemeClr val="bg1"/>
                </a:solidFill>
              </a:rPr>
              <a:t>Make high quality recordings of music, speech and sound effects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8742D40-4924-4ACA-BB00-78821B77451E}"/>
              </a:ext>
            </a:extLst>
          </p:cNvPr>
          <p:cNvSpPr/>
          <p:nvPr/>
        </p:nvSpPr>
        <p:spPr>
          <a:xfrm>
            <a:off x="7242236" y="4733785"/>
            <a:ext cx="3061165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801934">
              <a:spcAft>
                <a:spcPts val="1052"/>
              </a:spcAft>
            </a:pPr>
            <a:r>
              <a:rPr lang="en-GB" sz="2000" dirty="0">
                <a:solidFill>
                  <a:schemeClr val="bg1"/>
                </a:solidFill>
              </a:rPr>
              <a:t>Use your creativity and advancing technology to create art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F86D46D-5F26-4110-9E8D-41B0038D5F1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414" y="1966595"/>
            <a:ext cx="3063240" cy="26289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8330A14-BB46-4987-9B38-1ED6070C086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0068" y="1970435"/>
            <a:ext cx="3055620" cy="26289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C9182D6-75C8-4016-8A72-1D5224303AC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0159" y="1938984"/>
            <a:ext cx="306324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7757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lowchart: Manual Input 25">
            <a:extLst>
              <a:ext uri="{FF2B5EF4-FFF2-40B4-BE49-F238E27FC236}">
                <a16:creationId xmlns:a16="http://schemas.microsoft.com/office/drawing/2014/main" id="{95EC9AD6-36E6-4ABF-AEB7-8D37290ECC34}"/>
              </a:ext>
            </a:extLst>
          </p:cNvPr>
          <p:cNvSpPr/>
          <p:nvPr/>
        </p:nvSpPr>
        <p:spPr>
          <a:xfrm>
            <a:off x="0" y="2159674"/>
            <a:ext cx="10691813" cy="5400001"/>
          </a:xfrm>
          <a:prstGeom prst="flowChartManualInpu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dirty="0"/>
              <a:t>Meet today’s role model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6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B4EA22-4BD4-40F5-B746-BA2A2C47963C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lvl="0"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Entertainment and Art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5207176-E20E-4CD4-B997-F0415385F331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pic>
        <p:nvPicPr>
          <p:cNvPr id="6" name="KATE_TECHINART540">
            <a:hlinkClick r:id="" action="ppaction://media"/>
            <a:extLst>
              <a:ext uri="{FF2B5EF4-FFF2-40B4-BE49-F238E27FC236}">
                <a16:creationId xmlns:a16="http://schemas.microsoft.com/office/drawing/2014/main" id="{19A78AA9-1003-4AD1-B678-6E78A2DB90F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15401" y="1508986"/>
            <a:ext cx="7488000" cy="4212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28BDD9F-8512-47F5-A774-52B77D80E781}"/>
              </a:ext>
            </a:extLst>
          </p:cNvPr>
          <p:cNvSpPr txBox="1"/>
          <p:nvPr/>
        </p:nvSpPr>
        <p:spPr>
          <a:xfrm>
            <a:off x="388414" y="1507988"/>
            <a:ext cx="1747273" cy="8156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GB" sz="2400" dirty="0">
                <a:solidFill>
                  <a:schemeClr val="tx2"/>
                </a:solidFill>
              </a:rPr>
              <a:t>Kate</a:t>
            </a:r>
          </a:p>
          <a:p>
            <a:pPr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GB" sz="2400" dirty="0"/>
              <a:t>UX Designer</a:t>
            </a:r>
          </a:p>
        </p:txBody>
      </p:sp>
    </p:spTree>
    <p:extLst>
      <p:ext uri="{BB962C8B-B14F-4D97-AF65-F5344CB8AC3E}">
        <p14:creationId xmlns:p14="http://schemas.microsoft.com/office/powerpoint/2010/main" val="706798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03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Manual Input 7">
            <a:extLst>
              <a:ext uri="{FF2B5EF4-FFF2-40B4-BE49-F238E27FC236}">
                <a16:creationId xmlns:a16="http://schemas.microsoft.com/office/drawing/2014/main" id="{9FBC8A15-D012-4957-A185-A9D080969405}"/>
              </a:ext>
            </a:extLst>
          </p:cNvPr>
          <p:cNvSpPr/>
          <p:nvPr/>
        </p:nvSpPr>
        <p:spPr>
          <a:xfrm>
            <a:off x="0" y="1643866"/>
            <a:ext cx="10691813" cy="5915810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Technology in the movies: CGI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512604"/>
            <a:ext cx="2786301" cy="3963522"/>
          </a:xfrm>
        </p:spPr>
        <p:txBody>
          <a:bodyPr/>
          <a:lstStyle/>
          <a:p>
            <a:r>
              <a:rPr lang="en-GB" sz="2400" b="0" dirty="0">
                <a:solidFill>
                  <a:srgbClr val="1F2E79"/>
                </a:solidFill>
              </a:rPr>
              <a:t>CGI = Computer generated imagery</a:t>
            </a:r>
            <a:br>
              <a:rPr lang="en-GB" sz="2400" b="0" dirty="0">
                <a:solidFill>
                  <a:srgbClr val="1F2E79"/>
                </a:solidFill>
              </a:rPr>
            </a:br>
            <a:br>
              <a:rPr lang="en-GB" sz="2400" b="0" dirty="0">
                <a:solidFill>
                  <a:srgbClr val="1F2E79"/>
                </a:solidFill>
              </a:rPr>
            </a:br>
            <a:endParaRPr lang="en-GB" sz="2400" b="0" dirty="0">
              <a:solidFill>
                <a:srgbClr val="1F2E79"/>
              </a:solidFill>
            </a:endParaRPr>
          </a:p>
          <a:p>
            <a:r>
              <a:rPr lang="en-GB" sz="2400" b="0" dirty="0">
                <a:solidFill>
                  <a:srgbClr val="1F2E79"/>
                </a:solidFill>
              </a:rPr>
              <a:t>Can you name any movies which use CGI? Do you know how CGI works?</a:t>
            </a:r>
          </a:p>
          <a:p>
            <a:r>
              <a:rPr lang="en-GB" sz="2400" b="0" dirty="0">
                <a:solidFill>
                  <a:srgbClr val="1F2E79"/>
                </a:solidFill>
              </a:rPr>
              <a:t>Does CGI make </a:t>
            </a:r>
            <a:br>
              <a:rPr lang="en-GB" sz="2400" b="0" dirty="0">
                <a:solidFill>
                  <a:srgbClr val="1F2E79"/>
                </a:solidFill>
              </a:rPr>
            </a:br>
            <a:r>
              <a:rPr lang="en-GB" sz="2400" b="0" dirty="0">
                <a:solidFill>
                  <a:srgbClr val="1F2E79"/>
                </a:solidFill>
              </a:rPr>
              <a:t>the movie more enjoyable? </a:t>
            </a:r>
          </a:p>
          <a:p>
            <a:endParaRPr lang="en-GB" sz="2400" b="0" dirty="0">
              <a:solidFill>
                <a:srgbClr val="1F2E79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7</a:t>
            </a:fld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EE1EB2-79CC-4AFF-9898-B6EDE29C3707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Entertainment and Art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76BF17E-CED4-434F-8057-B49A695BFE5F}"/>
              </a:ext>
            </a:extLst>
          </p:cNvPr>
          <p:cNvSpPr/>
          <p:nvPr/>
        </p:nvSpPr>
        <p:spPr>
          <a:xfrm>
            <a:off x="3400746" y="6019195"/>
            <a:ext cx="6902655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801934">
              <a:spcAft>
                <a:spcPts val="1052"/>
              </a:spcAft>
            </a:pPr>
            <a:r>
              <a:rPr lang="en-GB" sz="2400" dirty="0">
                <a:solidFill>
                  <a:srgbClr val="1F2E79"/>
                </a:solidFill>
              </a:rPr>
              <a:t>Would any of you like a job working with technology in the film industry? 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420DD82-1823-47A6-95D8-177427EC67C5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2D4442C6-AB13-4BCF-AAE1-79AB3E06AD8E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1F2E79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/>
                <a:t>Watch video</a:t>
              </a:r>
            </a:p>
          </p:txBody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CF060955-F70D-47A3-875A-46C5B20F3216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8" name="Rectangle 17">
            <a:hlinkClick r:id="rId2"/>
            <a:extLst>
              <a:ext uri="{FF2B5EF4-FFF2-40B4-BE49-F238E27FC236}">
                <a16:creationId xmlns:a16="http://schemas.microsoft.com/office/drawing/2014/main" id="{D524225E-C170-400B-9402-9EBA7B9D108A}"/>
              </a:ext>
            </a:extLst>
          </p:cNvPr>
          <p:cNvSpPr/>
          <p:nvPr/>
        </p:nvSpPr>
        <p:spPr>
          <a:xfrm>
            <a:off x="303589" y="6165437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pic>
        <p:nvPicPr>
          <p:cNvPr id="19" name="Picture 18">
            <a:hlinkClick r:id="rId3"/>
            <a:extLst>
              <a:ext uri="{FF2B5EF4-FFF2-40B4-BE49-F238E27FC236}">
                <a16:creationId xmlns:a16="http://schemas.microsoft.com/office/drawing/2014/main" id="{DEA610E6-A6F8-498A-93CE-EB13C8A7287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00745" y="1512604"/>
            <a:ext cx="6902655" cy="4208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4335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36DD9643-093A-4A22-A044-31E6D4554560}"/>
              </a:ext>
            </a:extLst>
          </p:cNvPr>
          <p:cNvSpPr/>
          <p:nvPr/>
        </p:nvSpPr>
        <p:spPr>
          <a:xfrm>
            <a:off x="3101238" y="0"/>
            <a:ext cx="7590575" cy="7559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414" y="365104"/>
            <a:ext cx="2458304" cy="900000"/>
          </a:xfrm>
        </p:spPr>
        <p:txBody>
          <a:bodyPr>
            <a:normAutofit/>
          </a:bodyPr>
          <a:lstStyle/>
          <a:p>
            <a:r>
              <a:rPr lang="en-GB" dirty="0"/>
              <a:t>Flip book animation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512604"/>
            <a:ext cx="2458304" cy="1960420"/>
          </a:xfrm>
        </p:spPr>
        <p:txBody>
          <a:bodyPr/>
          <a:lstStyle/>
          <a:p>
            <a:r>
              <a:rPr lang="en-GB" sz="2000" b="0" dirty="0"/>
              <a:t>Animations are another way film and TV entertainment is created.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8</a:t>
            </a:fld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EE1EB2-79CC-4AFF-9898-B6EDE29C3707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Entertainment and Art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76BF17E-CED4-434F-8057-B49A695BFE5F}"/>
              </a:ext>
            </a:extLst>
          </p:cNvPr>
          <p:cNvSpPr/>
          <p:nvPr/>
        </p:nvSpPr>
        <p:spPr>
          <a:xfrm>
            <a:off x="3519577" y="3779837"/>
            <a:ext cx="6783824" cy="30777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Aft>
                <a:spcPts val="900"/>
              </a:spcAft>
            </a:pPr>
            <a:r>
              <a:rPr lang="en-GB" sz="2000" dirty="0"/>
              <a:t>Do any of you know what a flipbook animation is? </a:t>
            </a:r>
            <a:br>
              <a:rPr lang="en-GB" sz="2000" dirty="0"/>
            </a:br>
            <a:r>
              <a:rPr lang="en-GB" sz="2000" dirty="0"/>
              <a:t>Have any of you created one before?</a:t>
            </a:r>
          </a:p>
          <a:p>
            <a:pPr>
              <a:spcAft>
                <a:spcPts val="900"/>
              </a:spcAft>
            </a:pPr>
            <a:r>
              <a:rPr lang="en-GB" sz="2000" dirty="0"/>
              <a:t>Every picture in a flipbook is a still and individual image which does not move. However, when we flick the pages quickly, they appear to move. </a:t>
            </a:r>
          </a:p>
          <a:p>
            <a:pPr>
              <a:spcAft>
                <a:spcPts val="900"/>
              </a:spcAft>
            </a:pPr>
            <a:r>
              <a:rPr lang="en-GB" sz="2000" dirty="0"/>
              <a:t>Everything you watch such as You Tube videos, movies in the cinema, TV shows etc work on the same principle as a flipbook – the pictures on the screen are an illusion created by projecting still images really quickly. 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420DD82-1823-47A6-95D8-177427EC67C5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2D4442C6-AB13-4BCF-AAE1-79AB3E06AD8E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3"/>
                  </a:solidFill>
                </a:rPr>
                <a:t>Watch video</a:t>
              </a:r>
            </a:p>
          </p:txBody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CF060955-F70D-47A3-875A-46C5B20F3216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8" name="Rectangle 17">
            <a:hlinkClick r:id="rId2"/>
            <a:extLst>
              <a:ext uri="{FF2B5EF4-FFF2-40B4-BE49-F238E27FC236}">
                <a16:creationId xmlns:a16="http://schemas.microsoft.com/office/drawing/2014/main" id="{D524225E-C170-400B-9402-9EBA7B9D108A}"/>
              </a:ext>
            </a:extLst>
          </p:cNvPr>
          <p:cNvSpPr/>
          <p:nvPr/>
        </p:nvSpPr>
        <p:spPr>
          <a:xfrm>
            <a:off x="303589" y="615867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pic>
        <p:nvPicPr>
          <p:cNvPr id="24" name="Picture 23">
            <a:hlinkClick r:id="rId2"/>
            <a:extLst>
              <a:ext uri="{FF2B5EF4-FFF2-40B4-BE49-F238E27FC236}">
                <a16:creationId xmlns:a16="http://schemas.microsoft.com/office/drawing/2014/main" id="{9F91BD63-4A0F-4B34-85DE-5794ADDA20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1601" y="394544"/>
            <a:ext cx="6781800" cy="3078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3476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611;p273"/>
          <p:cNvSpPr/>
          <p:nvPr/>
        </p:nvSpPr>
        <p:spPr>
          <a:xfrm>
            <a:off x="1" y="1820174"/>
            <a:ext cx="10691812" cy="327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216000" tIns="288000" rIns="72000" bIns="94711" anchor="t" anchorCtr="0">
            <a:noAutofit/>
          </a:bodyPr>
          <a:lstStyle/>
          <a:p>
            <a:pPr marL="180975" lvl="0">
              <a:buClr>
                <a:srgbClr val="000000"/>
              </a:buClr>
              <a:buSzPts val="1800"/>
            </a:pPr>
            <a:endParaRPr lang="en-IN" sz="24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You are now going to have a go at creating your own animations by creating a flipbook on the computers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1FC59D2-DD63-461F-988D-A010964E7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5" y="5651244"/>
            <a:ext cx="9914985" cy="613396"/>
          </a:xfrm>
        </p:spPr>
        <p:txBody>
          <a:bodyPr/>
          <a:lstStyle/>
          <a:p>
            <a:r>
              <a:rPr lang="en-GB" sz="2000" b="0" dirty="0"/>
              <a:t>Did you enjoy the activity?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9</a:t>
            </a:fld>
            <a:endParaRPr lang="en-GB" dirty="0"/>
          </a:p>
        </p:txBody>
      </p:sp>
      <p:sp>
        <p:nvSpPr>
          <p:cNvPr id="16" name="Content Placeholder 1">
            <a:extLst>
              <a:ext uri="{FF2B5EF4-FFF2-40B4-BE49-F238E27FC236}">
                <a16:creationId xmlns:a16="http://schemas.microsoft.com/office/drawing/2014/main" id="{5CDEACB9-05A2-4314-9CD7-4147A4F2E7B4}"/>
              </a:ext>
            </a:extLst>
          </p:cNvPr>
          <p:cNvSpPr txBox="1">
            <a:spLocks/>
          </p:cNvSpPr>
          <p:nvPr/>
        </p:nvSpPr>
        <p:spPr>
          <a:xfrm>
            <a:off x="388414" y="2101720"/>
            <a:ext cx="5356216" cy="2244127"/>
          </a:xfrm>
          <a:prstGeom prst="rect">
            <a:avLst/>
          </a:prstGeom>
        </p:spPr>
        <p:txBody>
          <a:bodyPr vert="horz" lIns="0" tIns="0" rIns="0" bIns="0" numCol="1" spcCol="18000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Aft>
                <a:spcPts val="300"/>
              </a:spcAft>
              <a:buFont typeface="+mj-lt"/>
              <a:buAutoNum type="arabicPeriod"/>
            </a:pPr>
            <a:r>
              <a:rPr lang="en-GB" sz="1800" b="0" dirty="0">
                <a:solidFill>
                  <a:schemeClr val="tx1"/>
                </a:solidFill>
              </a:rPr>
              <a:t>Go to </a:t>
            </a:r>
            <a:r>
              <a:rPr lang="en-GB" sz="1800" b="0" dirty="0">
                <a:solidFill>
                  <a:schemeClr val="tx1"/>
                </a:solidFill>
                <a:hlinkClick r:id="rId2"/>
              </a:rPr>
              <a:t>https://flipanim.com/beta</a:t>
            </a:r>
            <a:r>
              <a:rPr lang="en-GB" sz="1800" b="0" dirty="0">
                <a:solidFill>
                  <a:schemeClr val="tx1"/>
                </a:solidFill>
              </a:rPr>
              <a:t> (this can sometimes take a while to load)</a:t>
            </a:r>
          </a:p>
          <a:p>
            <a:pPr marL="342900" indent="-342900">
              <a:spcAft>
                <a:spcPts val="300"/>
              </a:spcAft>
              <a:buFont typeface="+mj-lt"/>
              <a:buAutoNum type="arabicPeriod"/>
            </a:pPr>
            <a:r>
              <a:rPr lang="en-GB" sz="1800" b="0" dirty="0">
                <a:solidFill>
                  <a:schemeClr val="tx1"/>
                </a:solidFill>
              </a:rPr>
              <a:t>Use the mouse to draw a simple stick man on the first page</a:t>
            </a:r>
          </a:p>
          <a:p>
            <a:pPr marL="342900" indent="-342900">
              <a:spcAft>
                <a:spcPts val="300"/>
              </a:spcAft>
              <a:buFont typeface="+mj-lt"/>
              <a:buAutoNum type="arabicPeriod"/>
            </a:pPr>
            <a:r>
              <a:rPr lang="en-GB" sz="1800" b="0" dirty="0">
                <a:solidFill>
                  <a:schemeClr val="tx1"/>
                </a:solidFill>
              </a:rPr>
              <a:t>Use the plus sign with the two pages beneath to duplicate this page</a:t>
            </a:r>
          </a:p>
          <a:p>
            <a:pPr marL="342900" indent="-342900">
              <a:spcAft>
                <a:spcPts val="300"/>
              </a:spcAft>
              <a:buFont typeface="+mj-lt"/>
              <a:buAutoNum type="arabicPeriod"/>
            </a:pPr>
            <a:r>
              <a:rPr lang="en-GB" sz="1800" b="0" dirty="0">
                <a:solidFill>
                  <a:schemeClr val="tx1"/>
                </a:solidFill>
              </a:rPr>
              <a:t>Change something slightly on the second page and then duplicate the page again </a:t>
            </a:r>
          </a:p>
          <a:p>
            <a:pPr marL="342900" indent="-342900">
              <a:spcAft>
                <a:spcPts val="300"/>
              </a:spcAft>
              <a:buFont typeface="+mj-lt"/>
              <a:buAutoNum type="arabicPeriod"/>
            </a:pPr>
            <a:r>
              <a:rPr lang="en-GB" sz="1800" b="0" dirty="0">
                <a:solidFill>
                  <a:schemeClr val="tx1"/>
                </a:solidFill>
              </a:rPr>
              <a:t>Keep playing your animation to see what it looks like by pressing play or flicking through the pages</a:t>
            </a:r>
          </a:p>
          <a:p>
            <a:pPr marL="342900" indent="-342900">
              <a:spcAft>
                <a:spcPts val="300"/>
              </a:spcAft>
              <a:buFont typeface="+mj-lt"/>
              <a:buAutoNum type="arabicPeriod"/>
            </a:pPr>
            <a:endParaRPr lang="en-GB" sz="1400" dirty="0">
              <a:solidFill>
                <a:schemeClr val="tx1"/>
              </a:solidFill>
            </a:endParaRPr>
          </a:p>
        </p:txBody>
      </p:sp>
      <p:pic>
        <p:nvPicPr>
          <p:cNvPr id="17" name="Picture 2" descr="Image result for flip animation">
            <a:extLst>
              <a:ext uri="{FF2B5EF4-FFF2-40B4-BE49-F238E27FC236}">
                <a16:creationId xmlns:a16="http://schemas.microsoft.com/office/drawing/2014/main" id="{DA94B589-57C4-4381-8C35-416C60A34C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48142" y="2101720"/>
            <a:ext cx="4752975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530283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STSLIDEVIEWED" val="259,1,Slide4"/>
</p:tagLst>
</file>

<file path=ppt/theme/theme1.xml><?xml version="1.0" encoding="utf-8"?>
<a:theme xmlns:a="http://schemas.openxmlformats.org/drawingml/2006/main" name="PwC">
  <a:themeElements>
    <a:clrScheme name="Tech We Can">
      <a:dk1>
        <a:srgbClr val="000000"/>
      </a:dk1>
      <a:lt1>
        <a:srgbClr val="FFFFFF"/>
      </a:lt1>
      <a:dk2>
        <a:srgbClr val="2F2F53"/>
      </a:dk2>
      <a:lt2>
        <a:srgbClr val="DEDEDE"/>
      </a:lt2>
      <a:accent1>
        <a:srgbClr val="1F2E79"/>
      </a:accent1>
      <a:accent2>
        <a:srgbClr val="60A0FA"/>
      </a:accent2>
      <a:accent3>
        <a:srgbClr val="EC5750"/>
      </a:accent3>
      <a:accent4>
        <a:srgbClr val="FACE78"/>
      </a:accent4>
      <a:accent5>
        <a:srgbClr val="2D2C31"/>
      </a:accent5>
      <a:accent6>
        <a:srgbClr val="0B8C98"/>
      </a:accent6>
      <a:hlink>
        <a:srgbClr val="60A0FA"/>
      </a:hlink>
      <a:folHlink>
        <a:srgbClr val="2D2C31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  <a:extLst>
    <a:ext uri="{05A4C25C-085E-4340-85A3-A5531E510DB2}">
      <thm15:themeFamily xmlns:thm15="http://schemas.microsoft.com/office/thememl/2012/main" name="PwC 16x9 PowerPoint 08Oct2018" id="{BF377696-7D08-47D2-AF19-27D76F4E8FB7}" vid="{71BF8C14-62C8-40A5-97EF-74ED9907CD5B}"/>
    </a:ext>
  </a:extLst>
</a:theme>
</file>

<file path=ppt/theme/theme2.xml><?xml version="1.0" encoding="utf-8"?>
<a:theme xmlns:a="http://schemas.openxmlformats.org/drawingml/2006/main" name="PwC">
  <a:themeElements>
    <a:clrScheme name="PwC Colors">
      <a:dk1>
        <a:srgbClr val="000000"/>
      </a:dk1>
      <a:lt1>
        <a:srgbClr val="FFFFFF"/>
      </a:lt1>
      <a:dk2>
        <a:srgbClr val="7D7D7D"/>
      </a:dk2>
      <a:lt2>
        <a:srgbClr val="DEDEDE"/>
      </a:lt2>
      <a:accent1>
        <a:srgbClr val="D04A02"/>
      </a:accent1>
      <a:accent2>
        <a:srgbClr val="FFB600"/>
      </a:accent2>
      <a:accent3>
        <a:srgbClr val="E0301E"/>
      </a:accent3>
      <a:accent4>
        <a:srgbClr val="EB8C00"/>
      </a:accent4>
      <a:accent5>
        <a:srgbClr val="DB536A"/>
      </a:accent5>
      <a:accent6>
        <a:srgbClr val="464646"/>
      </a:accent6>
      <a:hlink>
        <a:srgbClr val="D04A02"/>
      </a:hlink>
      <a:folHlink>
        <a:srgbClr val="DB536A"/>
      </a:folHlink>
    </a:clrScheme>
    <a:fontScheme name="PwC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</a:theme>
</file>

<file path=ppt/theme/theme3.xml><?xml version="1.0" encoding="utf-8"?>
<a:theme xmlns:a="http://schemas.openxmlformats.org/drawingml/2006/main" name="PwC">
  <a:themeElements>
    <a:clrScheme name="PwC Colors">
      <a:dk1>
        <a:srgbClr val="000000"/>
      </a:dk1>
      <a:lt1>
        <a:srgbClr val="FFFFFF"/>
      </a:lt1>
      <a:dk2>
        <a:srgbClr val="7D7D7D"/>
      </a:dk2>
      <a:lt2>
        <a:srgbClr val="DEDEDE"/>
      </a:lt2>
      <a:accent1>
        <a:srgbClr val="D04A02"/>
      </a:accent1>
      <a:accent2>
        <a:srgbClr val="FFB600"/>
      </a:accent2>
      <a:accent3>
        <a:srgbClr val="E0301E"/>
      </a:accent3>
      <a:accent4>
        <a:srgbClr val="EB8C00"/>
      </a:accent4>
      <a:accent5>
        <a:srgbClr val="DB536A"/>
      </a:accent5>
      <a:accent6>
        <a:srgbClr val="464646"/>
      </a:accent6>
      <a:hlink>
        <a:srgbClr val="D04A02"/>
      </a:hlink>
      <a:folHlink>
        <a:srgbClr val="DB536A"/>
      </a:folHlink>
    </a:clrScheme>
    <a:fontScheme name="PwC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PwC_16x9_PowerPoint_Template_2018</Template>
  <TotalTime>1284</TotalTime>
  <Words>1079</Words>
  <Application>Microsoft Macintosh PowerPoint</Application>
  <PresentationFormat>Custom</PresentationFormat>
  <Paragraphs>105</Paragraphs>
  <Slides>16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Arial</vt:lpstr>
      <vt:lpstr>PwC</vt:lpstr>
      <vt:lpstr>Tech for Entertainment and Art: Teacher notes</vt:lpstr>
      <vt:lpstr>Share homework</vt:lpstr>
      <vt:lpstr>Entertainment and Art</vt:lpstr>
      <vt:lpstr>How is tech used for entertainment and art?</vt:lpstr>
      <vt:lpstr>Careers in Tech for Entertainment and Art</vt:lpstr>
      <vt:lpstr>Meet today’s role model</vt:lpstr>
      <vt:lpstr>Technology in the movies: CGI  </vt:lpstr>
      <vt:lpstr>Flip book animation</vt:lpstr>
      <vt:lpstr>You are now going to have a go at creating your own animations by creating a flipbook on the computers</vt:lpstr>
      <vt:lpstr>Class discussion </vt:lpstr>
      <vt:lpstr>Holograms in concerts </vt:lpstr>
      <vt:lpstr>Technology and Music / Sound</vt:lpstr>
      <vt:lpstr>Technology and Art</vt:lpstr>
      <vt:lpstr>How is technology changing the world of work?</vt:lpstr>
      <vt:lpstr>Class discussion </vt:lpstr>
      <vt:lpstr>Homework</vt:lpstr>
    </vt:vector>
  </TitlesOfParts>
  <Manager/>
  <Company>PricewaterhouseCoopers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Lorem ipsum  dolor sit amet consectetuer</dc:title>
  <dc:subject/>
  <dc:creator>Mark Scales</dc:creator>
  <cp:keywords/>
  <dc:description/>
  <cp:lastModifiedBy>Patel, Hitz</cp:lastModifiedBy>
  <cp:revision>173</cp:revision>
  <dcterms:created xsi:type="dcterms:W3CDTF">2018-10-18T09:26:04Z</dcterms:created>
  <dcterms:modified xsi:type="dcterms:W3CDTF">2022-05-26T11:03:20Z</dcterms:modified>
  <cp:category/>
</cp:coreProperties>
</file>