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404" r:id="rId4"/>
    <p:sldId id="405" r:id="rId5"/>
    <p:sldId id="406" r:id="rId6"/>
    <p:sldId id="389" r:id="rId7"/>
    <p:sldId id="390" r:id="rId8"/>
    <p:sldId id="396" r:id="rId9"/>
    <p:sldId id="381" r:id="rId10"/>
    <p:sldId id="392" r:id="rId11"/>
    <p:sldId id="397" r:id="rId12"/>
    <p:sldId id="407" r:id="rId13"/>
    <p:sldId id="393" r:id="rId14"/>
    <p:sldId id="394" r:id="rId15"/>
  </p:sldIdLst>
  <p:sldSz cx="10691813" cy="7559675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5BA0"/>
    <a:srgbClr val="ACC32A"/>
    <a:srgbClr val="2D70B7"/>
    <a:srgbClr val="FFFFFF"/>
    <a:srgbClr val="0B8C98"/>
    <a:srgbClr val="1F2E79"/>
    <a:srgbClr val="BA9CFF"/>
    <a:srgbClr val="A6DD8C"/>
    <a:srgbClr val="2D2C31"/>
    <a:srgbClr val="FACE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92" autoAdjust="0"/>
    <p:restoredTop sz="94795"/>
  </p:normalViewPr>
  <p:slideViewPr>
    <p:cSldViewPr snapToGrid="0" snapToObjects="1" showGuides="1">
      <p:cViewPr varScale="1">
        <p:scale>
          <a:sx n="116" d="100"/>
          <a:sy n="116" d="100"/>
        </p:scale>
        <p:origin x="151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6/15/22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15/06/2022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youtube.com/watch?v=B9Ka0HgNH3c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hyperlink" Target="https://www.thisisengineering.org.uk/%20%20meet-the-engineers/chris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senior-physiologist-do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youtube.com/watch?time_+continue=255&amp;v=tJK2y8ccaLE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hyperlink" Target="https://www.youtube.com/watch?v=W21KjnF3YM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net.com/videos/nbas-steve-nash-and-iphone-could-help-your-jump-shot/" TargetMode="External"/><Relationship Id="rId2" Type="http://schemas.openxmlformats.org/officeDocument/2006/relationships/hyperlink" Target="https://www.hire-intelligence.co.uk/evolution-of-technology-in-spor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6820208" cy="3934038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Health and Inclusion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Health and Inclusion plan.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how you would like the class to present their Tech for Inclusion research – you could use Adobe Spark or any other presentation software you and the students are comfortable with. </a:t>
            </a:r>
            <a:br>
              <a:rPr lang="en-GB" dirty="0"/>
            </a:b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617124" y="1512605"/>
            <a:ext cx="2686275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Health and Inclusion: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laptops/desktops - individually or small groups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Health and Inclusion: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</a:t>
            </a:r>
            <a:r>
              <a:rPr lang="en-GB"/>
              <a:t>can technology </a:t>
            </a:r>
            <a:r>
              <a:rPr lang="en-GB" dirty="0"/>
              <a:t>be used for inclusion?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4FEB7B-1984-48C8-BACE-1B5167C501DA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0D3BB2E-768F-4FF7-BAD5-05BEBA2CF42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0877836F-68FF-4C95-8078-3BE4E382A54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Rectangle 12">
            <a:hlinkClick r:id="rId2"/>
            <a:extLst>
              <a:ext uri="{FF2B5EF4-FFF2-40B4-BE49-F238E27FC236}">
                <a16:creationId xmlns:a16="http://schemas.microsoft.com/office/drawing/2014/main" id="{8612D11F-0E4F-4616-A47C-7ADB7F919264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0" name="Google Shape;1273;p214">
            <a:extLst>
              <a:ext uri="{FF2B5EF4-FFF2-40B4-BE49-F238E27FC236}">
                <a16:creationId xmlns:a16="http://schemas.microsoft.com/office/drawing/2014/main" id="{39C6619B-1BD8-4472-A8EB-4B5A693F3755}"/>
              </a:ext>
            </a:extLst>
          </p:cNvPr>
          <p:cNvSpPr/>
          <p:nvPr/>
        </p:nvSpPr>
        <p:spPr>
          <a:xfrm>
            <a:off x="388413" y="1512604"/>
            <a:ext cx="1764000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Three dimensional printed body parts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1" name="Google Shape;1274;p214">
            <a:extLst>
              <a:ext uri="{FF2B5EF4-FFF2-40B4-BE49-F238E27FC236}">
                <a16:creationId xmlns:a16="http://schemas.microsoft.com/office/drawing/2014/main" id="{09E73DB2-E52E-446D-96EC-29BF56863075}"/>
              </a:ext>
            </a:extLst>
          </p:cNvPr>
          <p:cNvSpPr/>
          <p:nvPr/>
        </p:nvSpPr>
        <p:spPr>
          <a:xfrm>
            <a:off x="2278799" y="1512604"/>
            <a:ext cx="1716321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Cochlear </a:t>
            </a: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implants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2" name="Google Shape;1275;p214">
            <a:extLst>
              <a:ext uri="{FF2B5EF4-FFF2-40B4-BE49-F238E27FC236}">
                <a16:creationId xmlns:a16="http://schemas.microsoft.com/office/drawing/2014/main" id="{429D3B07-4130-48EA-A8B9-B739BD1857EB}"/>
              </a:ext>
            </a:extLst>
          </p:cNvPr>
          <p:cNvSpPr/>
          <p:nvPr/>
        </p:nvSpPr>
        <p:spPr>
          <a:xfrm>
            <a:off x="4134680" y="1512604"/>
            <a:ext cx="1733573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Glasses to help colour blindness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3" name="Google Shape;1276;p214">
            <a:extLst>
              <a:ext uri="{FF2B5EF4-FFF2-40B4-BE49-F238E27FC236}">
                <a16:creationId xmlns:a16="http://schemas.microsoft.com/office/drawing/2014/main" id="{4AA67448-877F-4F7D-995A-1871B307C4C3}"/>
              </a:ext>
            </a:extLst>
          </p:cNvPr>
          <p:cNvSpPr/>
          <p:nvPr/>
        </p:nvSpPr>
        <p:spPr>
          <a:xfrm>
            <a:off x="388413" y="3005211"/>
            <a:ext cx="1764000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Speech impediment apps (Talkitt)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4" name="Google Shape;1277;p214">
            <a:extLst>
              <a:ext uri="{FF2B5EF4-FFF2-40B4-BE49-F238E27FC236}">
                <a16:creationId xmlns:a16="http://schemas.microsoft.com/office/drawing/2014/main" id="{75F67F41-B216-4444-9047-D0B6B3E09346}"/>
              </a:ext>
            </a:extLst>
          </p:cNvPr>
          <p:cNvSpPr/>
          <p:nvPr/>
        </p:nvSpPr>
        <p:spPr>
          <a:xfrm>
            <a:off x="2278799" y="3005211"/>
            <a:ext cx="3589454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Apps to help the visually impaired understand the world around them (Be My Eyes)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5" name="Google Shape;1278;p214">
            <a:extLst>
              <a:ext uri="{FF2B5EF4-FFF2-40B4-BE49-F238E27FC236}">
                <a16:creationId xmlns:a16="http://schemas.microsoft.com/office/drawing/2014/main" id="{75949531-3F94-4F01-BFBA-638AD52CF2A0}"/>
              </a:ext>
            </a:extLst>
          </p:cNvPr>
          <p:cNvSpPr/>
          <p:nvPr/>
        </p:nvSpPr>
        <p:spPr>
          <a:xfrm>
            <a:off x="388413" y="4497817"/>
            <a:ext cx="1764000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Self stabilising handle for cutlery (liftware)</a:t>
            </a:r>
            <a:endParaRPr sz="1800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279;p214">
            <a:extLst>
              <a:ext uri="{FF2B5EF4-FFF2-40B4-BE49-F238E27FC236}">
                <a16:creationId xmlns:a16="http://schemas.microsoft.com/office/drawing/2014/main" id="{4B129BED-0213-4276-8CF1-4A98927DEDA8}"/>
              </a:ext>
            </a:extLst>
          </p:cNvPr>
          <p:cNvSpPr/>
          <p:nvPr/>
        </p:nvSpPr>
        <p:spPr>
          <a:xfrm>
            <a:off x="2278799" y="4497817"/>
            <a:ext cx="3589454" cy="1361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08000" tIns="108000" rIns="73150" bIns="108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Using VR for physically disabled to have experiences they are not physically able to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27" name="Google Shape;1280;p214" descr="Image result for vr for disabled">
            <a:extLst>
              <a:ext uri="{FF2B5EF4-FFF2-40B4-BE49-F238E27FC236}">
                <a16:creationId xmlns:a16="http://schemas.microsoft.com/office/drawing/2014/main" id="{91471AA6-51D5-4710-B457-C5DE80C15F70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5"/>
          <a:stretch/>
        </p:blipFill>
        <p:spPr>
          <a:xfrm>
            <a:off x="5997461" y="3005211"/>
            <a:ext cx="4305940" cy="2853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" descr="Image result for this is engineering chris">
            <a:hlinkClick r:id="rId4"/>
            <a:extLst>
              <a:ext uri="{FF2B5EF4-FFF2-40B4-BE49-F238E27FC236}">
                <a16:creationId xmlns:a16="http://schemas.microsoft.com/office/drawing/2014/main" id="{6585685D-2468-4F58-A594-9A86941AD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461" y="1512604"/>
            <a:ext cx="1361329" cy="13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088258"/>
            <a:ext cx="10691814" cy="447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 to research an example of how technology </a:t>
            </a:r>
            <a:br>
              <a:rPr lang="en-GB" dirty="0"/>
            </a:br>
            <a:r>
              <a:rPr lang="en-GB" dirty="0"/>
              <a:t>can be used for Health and Inclusion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826628"/>
            <a:ext cx="5078109" cy="1050714"/>
          </a:xfrm>
        </p:spPr>
        <p:txBody>
          <a:bodyPr/>
          <a:lstStyle/>
          <a:p>
            <a:r>
              <a:rPr lang="en-GB" sz="2000" b="0" dirty="0"/>
              <a:t>Work on your own or as a group to create a presentation about an example of how tech is being used to help people with disabilities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11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520222"/>
            <a:ext cx="9904293" cy="2417145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b="1" spc="-4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1" y="4666120"/>
            <a:ext cx="112745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does it work?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504771" y="4666120"/>
            <a:ext cx="187939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does </a:t>
            </a:r>
            <a:b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</a:b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the product </a:t>
            </a:r>
            <a:b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</a:b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help the user? </a:t>
            </a: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504772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565066" y="4666120"/>
            <a:ext cx="137884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Who invented it?</a:t>
            </a: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565065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343017" y="4666120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Who will it benefit?</a:t>
            </a: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343017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110869" y="4666120"/>
            <a:ext cx="200899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might this develop in the future? </a:t>
            </a: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110869" y="3618531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B8FC705-2BA2-4D0A-A760-E0158E31D36A}"/>
              </a:ext>
            </a:extLst>
          </p:cNvPr>
          <p:cNvSpPr txBox="1">
            <a:spLocks/>
          </p:cNvSpPr>
          <p:nvPr/>
        </p:nvSpPr>
        <p:spPr>
          <a:xfrm>
            <a:off x="388413" y="6277858"/>
            <a:ext cx="6193542" cy="4250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rgbClr val="ACC32A"/>
                </a:solidFill>
              </a:rPr>
              <a:t>Now present your idea back to another group.</a:t>
            </a:r>
          </a:p>
        </p:txBody>
      </p:sp>
    </p:spTree>
    <p:extLst>
      <p:ext uri="{BB962C8B-B14F-4D97-AF65-F5344CB8AC3E}">
        <p14:creationId xmlns:p14="http://schemas.microsoft.com/office/powerpoint/2010/main" val="596032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416725"/>
            <a:ext cx="10691813" cy="314295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5400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How does technology help doctors and nurses carry out tests and treat their patients?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What kind of technology do you think we will be using in the future to improve healthcare?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331" y="5212145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8EA7CAA-C295-4D1D-A437-8C4C08AE5286}"/>
              </a:ext>
            </a:extLst>
          </p:cNvPr>
          <p:cNvSpPr txBox="1">
            <a:spLocks/>
          </p:cNvSpPr>
          <p:nvPr/>
        </p:nvSpPr>
        <p:spPr>
          <a:xfrm>
            <a:off x="4093100" y="5518634"/>
            <a:ext cx="4136499" cy="13072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b="0" dirty="0"/>
              <a:t>Do any of you want to work in healthcare? If so, you will more than likely have a job using a variety of technology. Would any of you like to design technology to be used in healthcare? 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044A9C16-1F84-4B2A-8071-82AE44F23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100" y="1512604"/>
            <a:ext cx="6252209" cy="350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28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4680000" cy="46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health and inclusion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  <p:pic>
        <p:nvPicPr>
          <p:cNvPr id="12" name="Google Shape;1280;p214" descr="Image result for vr for disabled">
            <a:extLst>
              <a:ext uri="{FF2B5EF4-FFF2-40B4-BE49-F238E27FC236}">
                <a16:creationId xmlns:a16="http://schemas.microsoft.com/office/drawing/2014/main" id="{B35EE7E7-8D20-4461-B490-46AD62FD4E1A}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53" r="7053"/>
          <a:stretch/>
        </p:blipFill>
        <p:spPr>
          <a:xfrm>
            <a:off x="4209691" y="2671901"/>
            <a:ext cx="6093710" cy="40567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CCED8DC-F555-41B8-94D0-B83B81108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173" y="317"/>
            <a:ext cx="7406640" cy="7559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58304" cy="5400000"/>
          </a:xfrm>
        </p:spPr>
        <p:txBody>
          <a:bodyPr/>
          <a:lstStyle/>
          <a:p>
            <a:r>
              <a:rPr lang="en-GB" sz="2000" b="0" dirty="0"/>
              <a:t>Work with adults at home or your friends to match pictures of inspirational people in tech to their name and role. </a:t>
            </a:r>
          </a:p>
          <a:p>
            <a:r>
              <a:rPr lang="en-GB" sz="2000" b="0" dirty="0"/>
              <a:t>Your challenge is to </a:t>
            </a:r>
            <a:r>
              <a:rPr lang="en-GB" sz="2000" dirty="0"/>
              <a:t>not use any tech!!!</a:t>
            </a:r>
          </a:p>
          <a:p>
            <a:r>
              <a:rPr lang="en-GB" sz="2000" b="0" dirty="0"/>
              <a:t>Use the knowledge of people around you.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14</a:t>
            </a:fld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96E21D9-0FA3-456D-B77B-8EA0FD6735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Health and Inclusion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660761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health and inclusion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BB4C2551-128E-4137-B011-69CDBEE3CA23}"/>
              </a:ext>
            </a:extLst>
          </p:cNvPr>
          <p:cNvSpPr>
            <a:spLocks noEditPoints="1"/>
          </p:cNvSpPr>
          <p:nvPr/>
        </p:nvSpPr>
        <p:spPr bwMode="auto">
          <a:xfrm>
            <a:off x="10092997" y="6998460"/>
            <a:ext cx="404873" cy="364499"/>
          </a:xfrm>
          <a:custGeom>
            <a:avLst/>
            <a:gdLst>
              <a:gd name="T0" fmla="*/ 150 w 4643"/>
              <a:gd name="T1" fmla="*/ 1924 h 4180"/>
              <a:gd name="T2" fmla="*/ 0 w 4643"/>
              <a:gd name="T3" fmla="*/ 1376 h 4180"/>
              <a:gd name="T4" fmla="*/ 96 w 4643"/>
              <a:gd name="T5" fmla="*/ 818 h 4180"/>
              <a:gd name="T6" fmla="*/ 384 w 4643"/>
              <a:gd name="T7" fmla="*/ 384 h 4180"/>
              <a:gd name="T8" fmla="*/ 868 w 4643"/>
              <a:gd name="T9" fmla="*/ 76 h 4180"/>
              <a:gd name="T10" fmla="*/ 1376 w 4643"/>
              <a:gd name="T11" fmla="*/ 2 h 4180"/>
              <a:gd name="T12" fmla="*/ 1930 w 4643"/>
              <a:gd name="T13" fmla="*/ 154 h 4180"/>
              <a:gd name="T14" fmla="*/ 2403 w 4643"/>
              <a:gd name="T15" fmla="*/ 384 h 4180"/>
              <a:gd name="T16" fmla="*/ 2889 w 4643"/>
              <a:gd name="T17" fmla="*/ 76 h 4180"/>
              <a:gd name="T18" fmla="*/ 3397 w 4643"/>
              <a:gd name="T19" fmla="*/ 2 h 4180"/>
              <a:gd name="T20" fmla="*/ 3949 w 4643"/>
              <a:gd name="T21" fmla="*/ 154 h 4180"/>
              <a:gd name="T22" fmla="*/ 4349 w 4643"/>
              <a:gd name="T23" fmla="*/ 484 h 4180"/>
              <a:gd name="T24" fmla="*/ 4607 w 4643"/>
              <a:gd name="T25" fmla="*/ 1000 h 4180"/>
              <a:gd name="T26" fmla="*/ 4619 w 4643"/>
              <a:gd name="T27" fmla="*/ 1564 h 4180"/>
              <a:gd name="T28" fmla="*/ 4391 w 4643"/>
              <a:gd name="T29" fmla="*/ 2088 h 4180"/>
              <a:gd name="T30" fmla="*/ 1138 w 4643"/>
              <a:gd name="T31" fmla="*/ 160 h 4180"/>
              <a:gd name="T32" fmla="*/ 666 w 4643"/>
              <a:gd name="T33" fmla="*/ 342 h 4180"/>
              <a:gd name="T34" fmla="*/ 338 w 4643"/>
              <a:gd name="T35" fmla="*/ 672 h 4180"/>
              <a:gd name="T36" fmla="*/ 158 w 4643"/>
              <a:gd name="T37" fmla="*/ 1146 h 4180"/>
              <a:gd name="T38" fmla="*/ 194 w 4643"/>
              <a:gd name="T39" fmla="*/ 1644 h 4180"/>
              <a:gd name="T40" fmla="*/ 446 w 4643"/>
              <a:gd name="T41" fmla="*/ 2094 h 4180"/>
              <a:gd name="T42" fmla="*/ 4335 w 4643"/>
              <a:gd name="T43" fmla="*/ 1906 h 4180"/>
              <a:gd name="T44" fmla="*/ 4491 w 4643"/>
              <a:gd name="T45" fmla="*/ 1424 h 4180"/>
              <a:gd name="T46" fmla="*/ 4431 w 4643"/>
              <a:gd name="T47" fmla="*/ 928 h 4180"/>
              <a:gd name="T48" fmla="*/ 4155 w 4643"/>
              <a:gd name="T49" fmla="*/ 488 h 4180"/>
              <a:gd name="T50" fmla="*/ 3777 w 4643"/>
              <a:gd name="T51" fmla="*/ 236 h 4180"/>
              <a:gd name="T52" fmla="*/ 3331 w 4643"/>
              <a:gd name="T53" fmla="*/ 148 h 4180"/>
              <a:gd name="T54" fmla="*/ 2833 w 4643"/>
              <a:gd name="T55" fmla="*/ 258 h 4180"/>
              <a:gd name="T56" fmla="*/ 2136 w 4643"/>
              <a:gd name="T57" fmla="*/ 488 h 4180"/>
              <a:gd name="T58" fmla="*/ 1758 w 4643"/>
              <a:gd name="T59" fmla="*/ 236 h 4180"/>
              <a:gd name="T60" fmla="*/ 1312 w 4643"/>
              <a:gd name="T61" fmla="*/ 148 h 4180"/>
              <a:gd name="T62" fmla="*/ 2100 w 4643"/>
              <a:gd name="T63" fmla="*/ 2836 h 4180"/>
              <a:gd name="T64" fmla="*/ 2006 w 4643"/>
              <a:gd name="T65" fmla="*/ 2678 h 4180"/>
              <a:gd name="T66" fmla="*/ 1628 w 4643"/>
              <a:gd name="T67" fmla="*/ 2356 h 4180"/>
              <a:gd name="T68" fmla="*/ 1518 w 4643"/>
              <a:gd name="T69" fmla="*/ 2210 h 4180"/>
              <a:gd name="T70" fmla="*/ 1540 w 4643"/>
              <a:gd name="T71" fmla="*/ 1856 h 4180"/>
              <a:gd name="T72" fmla="*/ 1688 w 4643"/>
              <a:gd name="T73" fmla="*/ 1748 h 4180"/>
              <a:gd name="T74" fmla="*/ 2022 w 4643"/>
              <a:gd name="T75" fmla="*/ 1384 h 4180"/>
              <a:gd name="T76" fmla="*/ 2158 w 4643"/>
              <a:gd name="T77" fmla="*/ 1262 h 4180"/>
              <a:gd name="T78" fmla="*/ 2511 w 4643"/>
              <a:gd name="T79" fmla="*/ 1270 h 4180"/>
              <a:gd name="T80" fmla="*/ 2633 w 4643"/>
              <a:gd name="T81" fmla="*/ 1404 h 4180"/>
              <a:gd name="T82" fmla="*/ 2981 w 4643"/>
              <a:gd name="T83" fmla="*/ 1752 h 4180"/>
              <a:gd name="T84" fmla="*/ 3117 w 4643"/>
              <a:gd name="T85" fmla="*/ 1876 h 4180"/>
              <a:gd name="T86" fmla="*/ 3123 w 4643"/>
              <a:gd name="T87" fmla="*/ 2230 h 4180"/>
              <a:gd name="T88" fmla="*/ 3001 w 4643"/>
              <a:gd name="T89" fmla="*/ 2366 h 4180"/>
              <a:gd name="T90" fmla="*/ 2639 w 4643"/>
              <a:gd name="T91" fmla="*/ 2700 h 4180"/>
              <a:gd name="T92" fmla="*/ 2529 w 4643"/>
              <a:gd name="T93" fmla="*/ 2846 h 4180"/>
              <a:gd name="T94" fmla="*/ 1716 w 4643"/>
              <a:gd name="T95" fmla="*/ 1892 h 4180"/>
              <a:gd name="T96" fmla="*/ 1662 w 4643"/>
              <a:gd name="T97" fmla="*/ 2166 h 4180"/>
              <a:gd name="T98" fmla="*/ 2152 w 4643"/>
              <a:gd name="T99" fmla="*/ 2236 h 4180"/>
              <a:gd name="T100" fmla="*/ 2208 w 4643"/>
              <a:gd name="T101" fmla="*/ 2724 h 4180"/>
              <a:gd name="T102" fmla="*/ 2491 w 4643"/>
              <a:gd name="T103" fmla="*/ 2682 h 4180"/>
              <a:gd name="T104" fmla="*/ 2967 w 4643"/>
              <a:gd name="T105" fmla="*/ 2214 h 4180"/>
              <a:gd name="T106" fmla="*/ 2975 w 4643"/>
              <a:gd name="T107" fmla="*/ 1920 h 4180"/>
              <a:gd name="T108" fmla="*/ 2495 w 4643"/>
              <a:gd name="T109" fmla="*/ 1456 h 4180"/>
              <a:gd name="T110" fmla="*/ 2222 w 4643"/>
              <a:gd name="T111" fmla="*/ 1400 h 4180"/>
              <a:gd name="T112" fmla="*/ 2152 w 4643"/>
              <a:gd name="T113" fmla="*/ 1890 h 4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43" h="4180">
                <a:moveTo>
                  <a:pt x="2322" y="4180"/>
                </a:moveTo>
                <a:lnTo>
                  <a:pt x="384" y="2240"/>
                </a:lnTo>
                <a:lnTo>
                  <a:pt x="384" y="2240"/>
                </a:lnTo>
                <a:lnTo>
                  <a:pt x="336" y="2192"/>
                </a:lnTo>
                <a:lnTo>
                  <a:pt x="294" y="2142"/>
                </a:lnTo>
                <a:lnTo>
                  <a:pt x="252" y="2088"/>
                </a:lnTo>
                <a:lnTo>
                  <a:pt x="216" y="2036"/>
                </a:lnTo>
                <a:lnTo>
                  <a:pt x="180" y="1980"/>
                </a:lnTo>
                <a:lnTo>
                  <a:pt x="150" y="1924"/>
                </a:lnTo>
                <a:lnTo>
                  <a:pt x="120" y="1866"/>
                </a:lnTo>
                <a:lnTo>
                  <a:pt x="96" y="1806"/>
                </a:lnTo>
                <a:lnTo>
                  <a:pt x="72" y="1748"/>
                </a:lnTo>
                <a:lnTo>
                  <a:pt x="54" y="1686"/>
                </a:lnTo>
                <a:lnTo>
                  <a:pt x="36" y="1626"/>
                </a:lnTo>
                <a:lnTo>
                  <a:pt x="24" y="1564"/>
                </a:lnTo>
                <a:lnTo>
                  <a:pt x="12" y="1502"/>
                </a:lnTo>
                <a:lnTo>
                  <a:pt x="6" y="1438"/>
                </a:lnTo>
                <a:lnTo>
                  <a:pt x="0" y="1376"/>
                </a:lnTo>
                <a:lnTo>
                  <a:pt x="0" y="1312"/>
                </a:lnTo>
                <a:lnTo>
                  <a:pt x="0" y="1250"/>
                </a:lnTo>
                <a:lnTo>
                  <a:pt x="6" y="1186"/>
                </a:lnTo>
                <a:lnTo>
                  <a:pt x="12" y="1124"/>
                </a:lnTo>
                <a:lnTo>
                  <a:pt x="24" y="1062"/>
                </a:lnTo>
                <a:lnTo>
                  <a:pt x="36" y="1000"/>
                </a:lnTo>
                <a:lnTo>
                  <a:pt x="54" y="938"/>
                </a:lnTo>
                <a:lnTo>
                  <a:pt x="72" y="878"/>
                </a:lnTo>
                <a:lnTo>
                  <a:pt x="96" y="818"/>
                </a:lnTo>
                <a:lnTo>
                  <a:pt x="120" y="760"/>
                </a:lnTo>
                <a:lnTo>
                  <a:pt x="150" y="702"/>
                </a:lnTo>
                <a:lnTo>
                  <a:pt x="180" y="646"/>
                </a:lnTo>
                <a:lnTo>
                  <a:pt x="216" y="590"/>
                </a:lnTo>
                <a:lnTo>
                  <a:pt x="252" y="536"/>
                </a:lnTo>
                <a:lnTo>
                  <a:pt x="294" y="484"/>
                </a:lnTo>
                <a:lnTo>
                  <a:pt x="336" y="434"/>
                </a:lnTo>
                <a:lnTo>
                  <a:pt x="384" y="384"/>
                </a:lnTo>
                <a:lnTo>
                  <a:pt x="384" y="384"/>
                </a:lnTo>
                <a:lnTo>
                  <a:pt x="430" y="340"/>
                </a:lnTo>
                <a:lnTo>
                  <a:pt x="480" y="296"/>
                </a:lnTo>
                <a:lnTo>
                  <a:pt x="530" y="258"/>
                </a:lnTo>
                <a:lnTo>
                  <a:pt x="584" y="220"/>
                </a:lnTo>
                <a:lnTo>
                  <a:pt x="638" y="186"/>
                </a:lnTo>
                <a:lnTo>
                  <a:pt x="694" y="154"/>
                </a:lnTo>
                <a:lnTo>
                  <a:pt x="750" y="126"/>
                </a:lnTo>
                <a:lnTo>
                  <a:pt x="808" y="100"/>
                </a:lnTo>
                <a:lnTo>
                  <a:pt x="868" y="76"/>
                </a:lnTo>
                <a:lnTo>
                  <a:pt x="928" y="56"/>
                </a:lnTo>
                <a:lnTo>
                  <a:pt x="990" y="40"/>
                </a:lnTo>
                <a:lnTo>
                  <a:pt x="1054" y="26"/>
                </a:lnTo>
                <a:lnTo>
                  <a:pt x="1116" y="14"/>
                </a:lnTo>
                <a:lnTo>
                  <a:pt x="1180" y="6"/>
                </a:lnTo>
                <a:lnTo>
                  <a:pt x="1246" y="2"/>
                </a:lnTo>
                <a:lnTo>
                  <a:pt x="1312" y="0"/>
                </a:lnTo>
                <a:lnTo>
                  <a:pt x="1312" y="0"/>
                </a:lnTo>
                <a:lnTo>
                  <a:pt x="1376" y="2"/>
                </a:lnTo>
                <a:lnTo>
                  <a:pt x="1442" y="6"/>
                </a:lnTo>
                <a:lnTo>
                  <a:pt x="1506" y="14"/>
                </a:lnTo>
                <a:lnTo>
                  <a:pt x="1570" y="26"/>
                </a:lnTo>
                <a:lnTo>
                  <a:pt x="1632" y="40"/>
                </a:lnTo>
                <a:lnTo>
                  <a:pt x="1694" y="56"/>
                </a:lnTo>
                <a:lnTo>
                  <a:pt x="1754" y="76"/>
                </a:lnTo>
                <a:lnTo>
                  <a:pt x="1814" y="100"/>
                </a:lnTo>
                <a:lnTo>
                  <a:pt x="1872" y="126"/>
                </a:lnTo>
                <a:lnTo>
                  <a:pt x="1930" y="154"/>
                </a:lnTo>
                <a:lnTo>
                  <a:pt x="1984" y="186"/>
                </a:lnTo>
                <a:lnTo>
                  <a:pt x="2040" y="220"/>
                </a:lnTo>
                <a:lnTo>
                  <a:pt x="2092" y="258"/>
                </a:lnTo>
                <a:lnTo>
                  <a:pt x="2142" y="296"/>
                </a:lnTo>
                <a:lnTo>
                  <a:pt x="2192" y="340"/>
                </a:lnTo>
                <a:lnTo>
                  <a:pt x="2240" y="384"/>
                </a:lnTo>
                <a:lnTo>
                  <a:pt x="2322" y="468"/>
                </a:lnTo>
                <a:lnTo>
                  <a:pt x="2403" y="384"/>
                </a:lnTo>
                <a:lnTo>
                  <a:pt x="2403" y="384"/>
                </a:lnTo>
                <a:lnTo>
                  <a:pt x="2451" y="340"/>
                </a:lnTo>
                <a:lnTo>
                  <a:pt x="2501" y="296"/>
                </a:lnTo>
                <a:lnTo>
                  <a:pt x="2551" y="258"/>
                </a:lnTo>
                <a:lnTo>
                  <a:pt x="2603" y="220"/>
                </a:lnTo>
                <a:lnTo>
                  <a:pt x="2659" y="186"/>
                </a:lnTo>
                <a:lnTo>
                  <a:pt x="2713" y="154"/>
                </a:lnTo>
                <a:lnTo>
                  <a:pt x="2771" y="126"/>
                </a:lnTo>
                <a:lnTo>
                  <a:pt x="2829" y="100"/>
                </a:lnTo>
                <a:lnTo>
                  <a:pt x="2889" y="76"/>
                </a:lnTo>
                <a:lnTo>
                  <a:pt x="2949" y="56"/>
                </a:lnTo>
                <a:lnTo>
                  <a:pt x="3011" y="40"/>
                </a:lnTo>
                <a:lnTo>
                  <a:pt x="3073" y="26"/>
                </a:lnTo>
                <a:lnTo>
                  <a:pt x="3137" y="14"/>
                </a:lnTo>
                <a:lnTo>
                  <a:pt x="3201" y="6"/>
                </a:lnTo>
                <a:lnTo>
                  <a:pt x="3267" y="2"/>
                </a:lnTo>
                <a:lnTo>
                  <a:pt x="3331" y="0"/>
                </a:lnTo>
                <a:lnTo>
                  <a:pt x="3331" y="0"/>
                </a:lnTo>
                <a:lnTo>
                  <a:pt x="3397" y="2"/>
                </a:lnTo>
                <a:lnTo>
                  <a:pt x="3463" y="6"/>
                </a:lnTo>
                <a:lnTo>
                  <a:pt x="3527" y="14"/>
                </a:lnTo>
                <a:lnTo>
                  <a:pt x="3589" y="26"/>
                </a:lnTo>
                <a:lnTo>
                  <a:pt x="3653" y="40"/>
                </a:lnTo>
                <a:lnTo>
                  <a:pt x="3715" y="56"/>
                </a:lnTo>
                <a:lnTo>
                  <a:pt x="3775" y="76"/>
                </a:lnTo>
                <a:lnTo>
                  <a:pt x="3835" y="100"/>
                </a:lnTo>
                <a:lnTo>
                  <a:pt x="3893" y="126"/>
                </a:lnTo>
                <a:lnTo>
                  <a:pt x="3949" y="154"/>
                </a:lnTo>
                <a:lnTo>
                  <a:pt x="4005" y="186"/>
                </a:lnTo>
                <a:lnTo>
                  <a:pt x="4059" y="220"/>
                </a:lnTo>
                <a:lnTo>
                  <a:pt x="4113" y="258"/>
                </a:lnTo>
                <a:lnTo>
                  <a:pt x="4163" y="296"/>
                </a:lnTo>
                <a:lnTo>
                  <a:pt x="4213" y="340"/>
                </a:lnTo>
                <a:lnTo>
                  <a:pt x="4259" y="384"/>
                </a:lnTo>
                <a:lnTo>
                  <a:pt x="4259" y="384"/>
                </a:lnTo>
                <a:lnTo>
                  <a:pt x="4307" y="434"/>
                </a:lnTo>
                <a:lnTo>
                  <a:pt x="4349" y="484"/>
                </a:lnTo>
                <a:lnTo>
                  <a:pt x="4391" y="536"/>
                </a:lnTo>
                <a:lnTo>
                  <a:pt x="4427" y="590"/>
                </a:lnTo>
                <a:lnTo>
                  <a:pt x="4463" y="646"/>
                </a:lnTo>
                <a:lnTo>
                  <a:pt x="4493" y="702"/>
                </a:lnTo>
                <a:lnTo>
                  <a:pt x="4523" y="760"/>
                </a:lnTo>
                <a:lnTo>
                  <a:pt x="4547" y="818"/>
                </a:lnTo>
                <a:lnTo>
                  <a:pt x="4571" y="878"/>
                </a:lnTo>
                <a:lnTo>
                  <a:pt x="4589" y="938"/>
                </a:lnTo>
                <a:lnTo>
                  <a:pt x="4607" y="1000"/>
                </a:lnTo>
                <a:lnTo>
                  <a:pt x="4619" y="1062"/>
                </a:lnTo>
                <a:lnTo>
                  <a:pt x="4631" y="1124"/>
                </a:lnTo>
                <a:lnTo>
                  <a:pt x="4637" y="1186"/>
                </a:lnTo>
                <a:lnTo>
                  <a:pt x="4643" y="1250"/>
                </a:lnTo>
                <a:lnTo>
                  <a:pt x="4643" y="1312"/>
                </a:lnTo>
                <a:lnTo>
                  <a:pt x="4643" y="1376"/>
                </a:lnTo>
                <a:lnTo>
                  <a:pt x="4637" y="1438"/>
                </a:lnTo>
                <a:lnTo>
                  <a:pt x="4631" y="1502"/>
                </a:lnTo>
                <a:lnTo>
                  <a:pt x="4619" y="1564"/>
                </a:lnTo>
                <a:lnTo>
                  <a:pt x="4607" y="1626"/>
                </a:lnTo>
                <a:lnTo>
                  <a:pt x="4589" y="1686"/>
                </a:lnTo>
                <a:lnTo>
                  <a:pt x="4571" y="1748"/>
                </a:lnTo>
                <a:lnTo>
                  <a:pt x="4547" y="1806"/>
                </a:lnTo>
                <a:lnTo>
                  <a:pt x="4523" y="1866"/>
                </a:lnTo>
                <a:lnTo>
                  <a:pt x="4493" y="1924"/>
                </a:lnTo>
                <a:lnTo>
                  <a:pt x="4463" y="1980"/>
                </a:lnTo>
                <a:lnTo>
                  <a:pt x="4427" y="2036"/>
                </a:lnTo>
                <a:lnTo>
                  <a:pt x="4391" y="2088"/>
                </a:lnTo>
                <a:lnTo>
                  <a:pt x="4349" y="2142"/>
                </a:lnTo>
                <a:lnTo>
                  <a:pt x="4307" y="2192"/>
                </a:lnTo>
                <a:lnTo>
                  <a:pt x="4259" y="2240"/>
                </a:lnTo>
                <a:lnTo>
                  <a:pt x="2322" y="4180"/>
                </a:lnTo>
                <a:close/>
                <a:moveTo>
                  <a:pt x="1312" y="148"/>
                </a:moveTo>
                <a:lnTo>
                  <a:pt x="1312" y="148"/>
                </a:lnTo>
                <a:lnTo>
                  <a:pt x="1254" y="148"/>
                </a:lnTo>
                <a:lnTo>
                  <a:pt x="1196" y="154"/>
                </a:lnTo>
                <a:lnTo>
                  <a:pt x="1138" y="160"/>
                </a:lnTo>
                <a:lnTo>
                  <a:pt x="1082" y="170"/>
                </a:lnTo>
                <a:lnTo>
                  <a:pt x="1026" y="182"/>
                </a:lnTo>
                <a:lnTo>
                  <a:pt x="972" y="198"/>
                </a:lnTo>
                <a:lnTo>
                  <a:pt x="918" y="216"/>
                </a:lnTo>
                <a:lnTo>
                  <a:pt x="866" y="236"/>
                </a:lnTo>
                <a:lnTo>
                  <a:pt x="814" y="258"/>
                </a:lnTo>
                <a:lnTo>
                  <a:pt x="762" y="284"/>
                </a:lnTo>
                <a:lnTo>
                  <a:pt x="714" y="312"/>
                </a:lnTo>
                <a:lnTo>
                  <a:pt x="666" y="342"/>
                </a:lnTo>
                <a:lnTo>
                  <a:pt x="618" y="376"/>
                </a:lnTo>
                <a:lnTo>
                  <a:pt x="574" y="410"/>
                </a:lnTo>
                <a:lnTo>
                  <a:pt x="530" y="448"/>
                </a:lnTo>
                <a:lnTo>
                  <a:pt x="488" y="488"/>
                </a:lnTo>
                <a:lnTo>
                  <a:pt x="488" y="488"/>
                </a:lnTo>
                <a:lnTo>
                  <a:pt x="446" y="532"/>
                </a:lnTo>
                <a:lnTo>
                  <a:pt x="408" y="578"/>
                </a:lnTo>
                <a:lnTo>
                  <a:pt x="372" y="624"/>
                </a:lnTo>
                <a:lnTo>
                  <a:pt x="338" y="672"/>
                </a:lnTo>
                <a:lnTo>
                  <a:pt x="308" y="720"/>
                </a:lnTo>
                <a:lnTo>
                  <a:pt x="280" y="770"/>
                </a:lnTo>
                <a:lnTo>
                  <a:pt x="254" y="822"/>
                </a:lnTo>
                <a:lnTo>
                  <a:pt x="232" y="874"/>
                </a:lnTo>
                <a:lnTo>
                  <a:pt x="212" y="928"/>
                </a:lnTo>
                <a:lnTo>
                  <a:pt x="194" y="980"/>
                </a:lnTo>
                <a:lnTo>
                  <a:pt x="180" y="1036"/>
                </a:lnTo>
                <a:lnTo>
                  <a:pt x="168" y="1090"/>
                </a:lnTo>
                <a:lnTo>
                  <a:pt x="158" y="1146"/>
                </a:lnTo>
                <a:lnTo>
                  <a:pt x="152" y="1202"/>
                </a:lnTo>
                <a:lnTo>
                  <a:pt x="148" y="1256"/>
                </a:lnTo>
                <a:lnTo>
                  <a:pt x="146" y="1312"/>
                </a:lnTo>
                <a:lnTo>
                  <a:pt x="148" y="1368"/>
                </a:lnTo>
                <a:lnTo>
                  <a:pt x="152" y="1424"/>
                </a:lnTo>
                <a:lnTo>
                  <a:pt x="158" y="1480"/>
                </a:lnTo>
                <a:lnTo>
                  <a:pt x="168" y="1536"/>
                </a:lnTo>
                <a:lnTo>
                  <a:pt x="180" y="1590"/>
                </a:lnTo>
                <a:lnTo>
                  <a:pt x="194" y="1644"/>
                </a:lnTo>
                <a:lnTo>
                  <a:pt x="212" y="1698"/>
                </a:lnTo>
                <a:lnTo>
                  <a:pt x="232" y="1752"/>
                </a:lnTo>
                <a:lnTo>
                  <a:pt x="254" y="1804"/>
                </a:lnTo>
                <a:lnTo>
                  <a:pt x="280" y="1854"/>
                </a:lnTo>
                <a:lnTo>
                  <a:pt x="308" y="1906"/>
                </a:lnTo>
                <a:lnTo>
                  <a:pt x="338" y="1954"/>
                </a:lnTo>
                <a:lnTo>
                  <a:pt x="372" y="2002"/>
                </a:lnTo>
                <a:lnTo>
                  <a:pt x="408" y="2048"/>
                </a:lnTo>
                <a:lnTo>
                  <a:pt x="446" y="2094"/>
                </a:lnTo>
                <a:lnTo>
                  <a:pt x="488" y="2136"/>
                </a:lnTo>
                <a:lnTo>
                  <a:pt x="2322" y="3972"/>
                </a:lnTo>
                <a:lnTo>
                  <a:pt x="4155" y="2136"/>
                </a:lnTo>
                <a:lnTo>
                  <a:pt x="4155" y="2136"/>
                </a:lnTo>
                <a:lnTo>
                  <a:pt x="4197" y="2094"/>
                </a:lnTo>
                <a:lnTo>
                  <a:pt x="4235" y="2048"/>
                </a:lnTo>
                <a:lnTo>
                  <a:pt x="4271" y="2002"/>
                </a:lnTo>
                <a:lnTo>
                  <a:pt x="4305" y="1954"/>
                </a:lnTo>
                <a:lnTo>
                  <a:pt x="4335" y="1906"/>
                </a:lnTo>
                <a:lnTo>
                  <a:pt x="4363" y="1854"/>
                </a:lnTo>
                <a:lnTo>
                  <a:pt x="4389" y="1804"/>
                </a:lnTo>
                <a:lnTo>
                  <a:pt x="4411" y="1752"/>
                </a:lnTo>
                <a:lnTo>
                  <a:pt x="4431" y="1698"/>
                </a:lnTo>
                <a:lnTo>
                  <a:pt x="4449" y="1644"/>
                </a:lnTo>
                <a:lnTo>
                  <a:pt x="4463" y="1590"/>
                </a:lnTo>
                <a:lnTo>
                  <a:pt x="4475" y="1536"/>
                </a:lnTo>
                <a:lnTo>
                  <a:pt x="4485" y="1480"/>
                </a:lnTo>
                <a:lnTo>
                  <a:pt x="4491" y="1424"/>
                </a:lnTo>
                <a:lnTo>
                  <a:pt x="4495" y="1368"/>
                </a:lnTo>
                <a:lnTo>
                  <a:pt x="4497" y="1312"/>
                </a:lnTo>
                <a:lnTo>
                  <a:pt x="4495" y="1256"/>
                </a:lnTo>
                <a:lnTo>
                  <a:pt x="4491" y="1202"/>
                </a:lnTo>
                <a:lnTo>
                  <a:pt x="4485" y="1146"/>
                </a:lnTo>
                <a:lnTo>
                  <a:pt x="4475" y="1090"/>
                </a:lnTo>
                <a:lnTo>
                  <a:pt x="4463" y="1036"/>
                </a:lnTo>
                <a:lnTo>
                  <a:pt x="4449" y="980"/>
                </a:lnTo>
                <a:lnTo>
                  <a:pt x="4431" y="928"/>
                </a:lnTo>
                <a:lnTo>
                  <a:pt x="4411" y="874"/>
                </a:lnTo>
                <a:lnTo>
                  <a:pt x="4389" y="822"/>
                </a:lnTo>
                <a:lnTo>
                  <a:pt x="4363" y="770"/>
                </a:lnTo>
                <a:lnTo>
                  <a:pt x="4335" y="720"/>
                </a:lnTo>
                <a:lnTo>
                  <a:pt x="4305" y="672"/>
                </a:lnTo>
                <a:lnTo>
                  <a:pt x="4271" y="624"/>
                </a:lnTo>
                <a:lnTo>
                  <a:pt x="4235" y="578"/>
                </a:lnTo>
                <a:lnTo>
                  <a:pt x="4197" y="532"/>
                </a:lnTo>
                <a:lnTo>
                  <a:pt x="4155" y="488"/>
                </a:lnTo>
                <a:lnTo>
                  <a:pt x="4155" y="488"/>
                </a:lnTo>
                <a:lnTo>
                  <a:pt x="4113" y="448"/>
                </a:lnTo>
                <a:lnTo>
                  <a:pt x="4069" y="410"/>
                </a:lnTo>
                <a:lnTo>
                  <a:pt x="4025" y="376"/>
                </a:lnTo>
                <a:lnTo>
                  <a:pt x="3977" y="342"/>
                </a:lnTo>
                <a:lnTo>
                  <a:pt x="3929" y="312"/>
                </a:lnTo>
                <a:lnTo>
                  <a:pt x="3881" y="284"/>
                </a:lnTo>
                <a:lnTo>
                  <a:pt x="3829" y="258"/>
                </a:lnTo>
                <a:lnTo>
                  <a:pt x="3777" y="236"/>
                </a:lnTo>
                <a:lnTo>
                  <a:pt x="3725" y="216"/>
                </a:lnTo>
                <a:lnTo>
                  <a:pt x="3671" y="198"/>
                </a:lnTo>
                <a:lnTo>
                  <a:pt x="3617" y="182"/>
                </a:lnTo>
                <a:lnTo>
                  <a:pt x="3561" y="170"/>
                </a:lnTo>
                <a:lnTo>
                  <a:pt x="3505" y="160"/>
                </a:lnTo>
                <a:lnTo>
                  <a:pt x="3447" y="154"/>
                </a:lnTo>
                <a:lnTo>
                  <a:pt x="3389" y="148"/>
                </a:lnTo>
                <a:lnTo>
                  <a:pt x="3331" y="148"/>
                </a:lnTo>
                <a:lnTo>
                  <a:pt x="3331" y="148"/>
                </a:lnTo>
                <a:lnTo>
                  <a:pt x="3273" y="148"/>
                </a:lnTo>
                <a:lnTo>
                  <a:pt x="3215" y="154"/>
                </a:lnTo>
                <a:lnTo>
                  <a:pt x="3159" y="160"/>
                </a:lnTo>
                <a:lnTo>
                  <a:pt x="3103" y="170"/>
                </a:lnTo>
                <a:lnTo>
                  <a:pt x="3047" y="182"/>
                </a:lnTo>
                <a:lnTo>
                  <a:pt x="2993" y="198"/>
                </a:lnTo>
                <a:lnTo>
                  <a:pt x="2939" y="216"/>
                </a:lnTo>
                <a:lnTo>
                  <a:pt x="2885" y="236"/>
                </a:lnTo>
                <a:lnTo>
                  <a:pt x="2833" y="258"/>
                </a:lnTo>
                <a:lnTo>
                  <a:pt x="2783" y="284"/>
                </a:lnTo>
                <a:lnTo>
                  <a:pt x="2733" y="312"/>
                </a:lnTo>
                <a:lnTo>
                  <a:pt x="2685" y="342"/>
                </a:lnTo>
                <a:lnTo>
                  <a:pt x="2639" y="376"/>
                </a:lnTo>
                <a:lnTo>
                  <a:pt x="2593" y="410"/>
                </a:lnTo>
                <a:lnTo>
                  <a:pt x="2549" y="448"/>
                </a:lnTo>
                <a:lnTo>
                  <a:pt x="2507" y="488"/>
                </a:lnTo>
                <a:lnTo>
                  <a:pt x="2322" y="676"/>
                </a:lnTo>
                <a:lnTo>
                  <a:pt x="2136" y="488"/>
                </a:lnTo>
                <a:lnTo>
                  <a:pt x="2136" y="488"/>
                </a:lnTo>
                <a:lnTo>
                  <a:pt x="2094" y="448"/>
                </a:lnTo>
                <a:lnTo>
                  <a:pt x="2050" y="410"/>
                </a:lnTo>
                <a:lnTo>
                  <a:pt x="2004" y="376"/>
                </a:lnTo>
                <a:lnTo>
                  <a:pt x="1958" y="342"/>
                </a:lnTo>
                <a:lnTo>
                  <a:pt x="1910" y="312"/>
                </a:lnTo>
                <a:lnTo>
                  <a:pt x="1860" y="284"/>
                </a:lnTo>
                <a:lnTo>
                  <a:pt x="1810" y="258"/>
                </a:lnTo>
                <a:lnTo>
                  <a:pt x="1758" y="236"/>
                </a:lnTo>
                <a:lnTo>
                  <a:pt x="1704" y="216"/>
                </a:lnTo>
                <a:lnTo>
                  <a:pt x="1650" y="198"/>
                </a:lnTo>
                <a:lnTo>
                  <a:pt x="1596" y="182"/>
                </a:lnTo>
                <a:lnTo>
                  <a:pt x="1540" y="170"/>
                </a:lnTo>
                <a:lnTo>
                  <a:pt x="1484" y="160"/>
                </a:lnTo>
                <a:lnTo>
                  <a:pt x="1428" y="154"/>
                </a:lnTo>
                <a:lnTo>
                  <a:pt x="1370" y="148"/>
                </a:lnTo>
                <a:lnTo>
                  <a:pt x="1312" y="148"/>
                </a:lnTo>
                <a:lnTo>
                  <a:pt x="1312" y="148"/>
                </a:lnTo>
                <a:close/>
                <a:moveTo>
                  <a:pt x="2427" y="2872"/>
                </a:moveTo>
                <a:lnTo>
                  <a:pt x="2222" y="2872"/>
                </a:lnTo>
                <a:lnTo>
                  <a:pt x="2222" y="2872"/>
                </a:lnTo>
                <a:lnTo>
                  <a:pt x="2200" y="2872"/>
                </a:lnTo>
                <a:lnTo>
                  <a:pt x="2178" y="2868"/>
                </a:lnTo>
                <a:lnTo>
                  <a:pt x="2158" y="2862"/>
                </a:lnTo>
                <a:lnTo>
                  <a:pt x="2138" y="2856"/>
                </a:lnTo>
                <a:lnTo>
                  <a:pt x="2118" y="2846"/>
                </a:lnTo>
                <a:lnTo>
                  <a:pt x="2100" y="2836"/>
                </a:lnTo>
                <a:lnTo>
                  <a:pt x="2084" y="2824"/>
                </a:lnTo>
                <a:lnTo>
                  <a:pt x="2068" y="2810"/>
                </a:lnTo>
                <a:lnTo>
                  <a:pt x="2054" y="2794"/>
                </a:lnTo>
                <a:lnTo>
                  <a:pt x="2042" y="2778"/>
                </a:lnTo>
                <a:lnTo>
                  <a:pt x="2030" y="2760"/>
                </a:lnTo>
                <a:lnTo>
                  <a:pt x="2022" y="2740"/>
                </a:lnTo>
                <a:lnTo>
                  <a:pt x="2014" y="2720"/>
                </a:lnTo>
                <a:lnTo>
                  <a:pt x="2010" y="2700"/>
                </a:lnTo>
                <a:lnTo>
                  <a:pt x="2006" y="2678"/>
                </a:lnTo>
                <a:lnTo>
                  <a:pt x="2004" y="2656"/>
                </a:lnTo>
                <a:lnTo>
                  <a:pt x="2004" y="2382"/>
                </a:lnTo>
                <a:lnTo>
                  <a:pt x="1730" y="2382"/>
                </a:lnTo>
                <a:lnTo>
                  <a:pt x="1730" y="2382"/>
                </a:lnTo>
                <a:lnTo>
                  <a:pt x="1708" y="2382"/>
                </a:lnTo>
                <a:lnTo>
                  <a:pt x="1688" y="2378"/>
                </a:lnTo>
                <a:lnTo>
                  <a:pt x="1666" y="2372"/>
                </a:lnTo>
                <a:lnTo>
                  <a:pt x="1646" y="2366"/>
                </a:lnTo>
                <a:lnTo>
                  <a:pt x="1628" y="2356"/>
                </a:lnTo>
                <a:lnTo>
                  <a:pt x="1610" y="2346"/>
                </a:lnTo>
                <a:lnTo>
                  <a:pt x="1594" y="2332"/>
                </a:lnTo>
                <a:lnTo>
                  <a:pt x="1578" y="2318"/>
                </a:lnTo>
                <a:lnTo>
                  <a:pt x="1564" y="2304"/>
                </a:lnTo>
                <a:lnTo>
                  <a:pt x="1552" y="2286"/>
                </a:lnTo>
                <a:lnTo>
                  <a:pt x="1540" y="2268"/>
                </a:lnTo>
                <a:lnTo>
                  <a:pt x="1532" y="2250"/>
                </a:lnTo>
                <a:lnTo>
                  <a:pt x="1524" y="2230"/>
                </a:lnTo>
                <a:lnTo>
                  <a:pt x="1518" y="2210"/>
                </a:lnTo>
                <a:lnTo>
                  <a:pt x="1516" y="2188"/>
                </a:lnTo>
                <a:lnTo>
                  <a:pt x="1514" y="2166"/>
                </a:lnTo>
                <a:lnTo>
                  <a:pt x="1514" y="1960"/>
                </a:lnTo>
                <a:lnTo>
                  <a:pt x="1514" y="1960"/>
                </a:lnTo>
                <a:lnTo>
                  <a:pt x="1516" y="1938"/>
                </a:lnTo>
                <a:lnTo>
                  <a:pt x="1518" y="1916"/>
                </a:lnTo>
                <a:lnTo>
                  <a:pt x="1524" y="1896"/>
                </a:lnTo>
                <a:lnTo>
                  <a:pt x="1532" y="1876"/>
                </a:lnTo>
                <a:lnTo>
                  <a:pt x="1540" y="1856"/>
                </a:lnTo>
                <a:lnTo>
                  <a:pt x="1552" y="1838"/>
                </a:lnTo>
                <a:lnTo>
                  <a:pt x="1564" y="1822"/>
                </a:lnTo>
                <a:lnTo>
                  <a:pt x="1578" y="1806"/>
                </a:lnTo>
                <a:lnTo>
                  <a:pt x="1594" y="1792"/>
                </a:lnTo>
                <a:lnTo>
                  <a:pt x="1610" y="1780"/>
                </a:lnTo>
                <a:lnTo>
                  <a:pt x="1628" y="1768"/>
                </a:lnTo>
                <a:lnTo>
                  <a:pt x="1646" y="1760"/>
                </a:lnTo>
                <a:lnTo>
                  <a:pt x="1666" y="1752"/>
                </a:lnTo>
                <a:lnTo>
                  <a:pt x="1688" y="1748"/>
                </a:lnTo>
                <a:lnTo>
                  <a:pt x="1708" y="1744"/>
                </a:lnTo>
                <a:lnTo>
                  <a:pt x="1730" y="1742"/>
                </a:lnTo>
                <a:lnTo>
                  <a:pt x="2004" y="1742"/>
                </a:lnTo>
                <a:lnTo>
                  <a:pt x="2004" y="1470"/>
                </a:lnTo>
                <a:lnTo>
                  <a:pt x="2004" y="1470"/>
                </a:lnTo>
                <a:lnTo>
                  <a:pt x="2006" y="1446"/>
                </a:lnTo>
                <a:lnTo>
                  <a:pt x="2010" y="1426"/>
                </a:lnTo>
                <a:lnTo>
                  <a:pt x="2014" y="1404"/>
                </a:lnTo>
                <a:lnTo>
                  <a:pt x="2022" y="1384"/>
                </a:lnTo>
                <a:lnTo>
                  <a:pt x="2030" y="1366"/>
                </a:lnTo>
                <a:lnTo>
                  <a:pt x="2042" y="1348"/>
                </a:lnTo>
                <a:lnTo>
                  <a:pt x="2054" y="1332"/>
                </a:lnTo>
                <a:lnTo>
                  <a:pt x="2068" y="1316"/>
                </a:lnTo>
                <a:lnTo>
                  <a:pt x="2084" y="1302"/>
                </a:lnTo>
                <a:lnTo>
                  <a:pt x="2100" y="1290"/>
                </a:lnTo>
                <a:lnTo>
                  <a:pt x="2118" y="1278"/>
                </a:lnTo>
                <a:lnTo>
                  <a:pt x="2138" y="1270"/>
                </a:lnTo>
                <a:lnTo>
                  <a:pt x="2158" y="1262"/>
                </a:lnTo>
                <a:lnTo>
                  <a:pt x="2178" y="1256"/>
                </a:lnTo>
                <a:lnTo>
                  <a:pt x="2200" y="1254"/>
                </a:lnTo>
                <a:lnTo>
                  <a:pt x="2222" y="1252"/>
                </a:lnTo>
                <a:lnTo>
                  <a:pt x="2427" y="1252"/>
                </a:lnTo>
                <a:lnTo>
                  <a:pt x="2427" y="1252"/>
                </a:lnTo>
                <a:lnTo>
                  <a:pt x="2449" y="1254"/>
                </a:lnTo>
                <a:lnTo>
                  <a:pt x="2469" y="1256"/>
                </a:lnTo>
                <a:lnTo>
                  <a:pt x="2491" y="1262"/>
                </a:lnTo>
                <a:lnTo>
                  <a:pt x="2511" y="1270"/>
                </a:lnTo>
                <a:lnTo>
                  <a:pt x="2529" y="1278"/>
                </a:lnTo>
                <a:lnTo>
                  <a:pt x="2547" y="1290"/>
                </a:lnTo>
                <a:lnTo>
                  <a:pt x="2565" y="1302"/>
                </a:lnTo>
                <a:lnTo>
                  <a:pt x="2579" y="1316"/>
                </a:lnTo>
                <a:lnTo>
                  <a:pt x="2593" y="1332"/>
                </a:lnTo>
                <a:lnTo>
                  <a:pt x="2607" y="1348"/>
                </a:lnTo>
                <a:lnTo>
                  <a:pt x="2617" y="1366"/>
                </a:lnTo>
                <a:lnTo>
                  <a:pt x="2627" y="1384"/>
                </a:lnTo>
                <a:lnTo>
                  <a:pt x="2633" y="1404"/>
                </a:lnTo>
                <a:lnTo>
                  <a:pt x="2639" y="1426"/>
                </a:lnTo>
                <a:lnTo>
                  <a:pt x="2643" y="1446"/>
                </a:lnTo>
                <a:lnTo>
                  <a:pt x="2643" y="1470"/>
                </a:lnTo>
                <a:lnTo>
                  <a:pt x="2643" y="1742"/>
                </a:lnTo>
                <a:lnTo>
                  <a:pt x="2917" y="1742"/>
                </a:lnTo>
                <a:lnTo>
                  <a:pt x="2917" y="1742"/>
                </a:lnTo>
                <a:lnTo>
                  <a:pt x="2939" y="1744"/>
                </a:lnTo>
                <a:lnTo>
                  <a:pt x="2961" y="1748"/>
                </a:lnTo>
                <a:lnTo>
                  <a:pt x="2981" y="1752"/>
                </a:lnTo>
                <a:lnTo>
                  <a:pt x="3001" y="1760"/>
                </a:lnTo>
                <a:lnTo>
                  <a:pt x="3021" y="1768"/>
                </a:lnTo>
                <a:lnTo>
                  <a:pt x="3039" y="1780"/>
                </a:lnTo>
                <a:lnTo>
                  <a:pt x="3055" y="1792"/>
                </a:lnTo>
                <a:lnTo>
                  <a:pt x="3071" y="1806"/>
                </a:lnTo>
                <a:lnTo>
                  <a:pt x="3085" y="1822"/>
                </a:lnTo>
                <a:lnTo>
                  <a:pt x="3097" y="1838"/>
                </a:lnTo>
                <a:lnTo>
                  <a:pt x="3107" y="1856"/>
                </a:lnTo>
                <a:lnTo>
                  <a:pt x="3117" y="1876"/>
                </a:lnTo>
                <a:lnTo>
                  <a:pt x="3123" y="1896"/>
                </a:lnTo>
                <a:lnTo>
                  <a:pt x="3129" y="1916"/>
                </a:lnTo>
                <a:lnTo>
                  <a:pt x="3133" y="1938"/>
                </a:lnTo>
                <a:lnTo>
                  <a:pt x="3133" y="1960"/>
                </a:lnTo>
                <a:lnTo>
                  <a:pt x="3133" y="2166"/>
                </a:lnTo>
                <a:lnTo>
                  <a:pt x="3133" y="2166"/>
                </a:lnTo>
                <a:lnTo>
                  <a:pt x="3133" y="2188"/>
                </a:lnTo>
                <a:lnTo>
                  <a:pt x="3129" y="2210"/>
                </a:lnTo>
                <a:lnTo>
                  <a:pt x="3123" y="2230"/>
                </a:lnTo>
                <a:lnTo>
                  <a:pt x="3117" y="2250"/>
                </a:lnTo>
                <a:lnTo>
                  <a:pt x="3107" y="2268"/>
                </a:lnTo>
                <a:lnTo>
                  <a:pt x="3097" y="2286"/>
                </a:lnTo>
                <a:lnTo>
                  <a:pt x="3085" y="2304"/>
                </a:lnTo>
                <a:lnTo>
                  <a:pt x="3071" y="2318"/>
                </a:lnTo>
                <a:lnTo>
                  <a:pt x="3055" y="2332"/>
                </a:lnTo>
                <a:lnTo>
                  <a:pt x="3039" y="2346"/>
                </a:lnTo>
                <a:lnTo>
                  <a:pt x="3021" y="2356"/>
                </a:lnTo>
                <a:lnTo>
                  <a:pt x="3001" y="2366"/>
                </a:lnTo>
                <a:lnTo>
                  <a:pt x="2981" y="2372"/>
                </a:lnTo>
                <a:lnTo>
                  <a:pt x="2961" y="2378"/>
                </a:lnTo>
                <a:lnTo>
                  <a:pt x="2939" y="2382"/>
                </a:lnTo>
                <a:lnTo>
                  <a:pt x="2917" y="2382"/>
                </a:lnTo>
                <a:lnTo>
                  <a:pt x="2643" y="2382"/>
                </a:lnTo>
                <a:lnTo>
                  <a:pt x="2643" y="2656"/>
                </a:lnTo>
                <a:lnTo>
                  <a:pt x="2643" y="2656"/>
                </a:lnTo>
                <a:lnTo>
                  <a:pt x="2643" y="2678"/>
                </a:lnTo>
                <a:lnTo>
                  <a:pt x="2639" y="2700"/>
                </a:lnTo>
                <a:lnTo>
                  <a:pt x="2633" y="2720"/>
                </a:lnTo>
                <a:lnTo>
                  <a:pt x="2627" y="2740"/>
                </a:lnTo>
                <a:lnTo>
                  <a:pt x="2617" y="2760"/>
                </a:lnTo>
                <a:lnTo>
                  <a:pt x="2607" y="2778"/>
                </a:lnTo>
                <a:lnTo>
                  <a:pt x="2593" y="2794"/>
                </a:lnTo>
                <a:lnTo>
                  <a:pt x="2579" y="2810"/>
                </a:lnTo>
                <a:lnTo>
                  <a:pt x="2565" y="2824"/>
                </a:lnTo>
                <a:lnTo>
                  <a:pt x="2547" y="2836"/>
                </a:lnTo>
                <a:lnTo>
                  <a:pt x="2529" y="2846"/>
                </a:lnTo>
                <a:lnTo>
                  <a:pt x="2511" y="2856"/>
                </a:lnTo>
                <a:lnTo>
                  <a:pt x="2491" y="2862"/>
                </a:lnTo>
                <a:lnTo>
                  <a:pt x="2469" y="2868"/>
                </a:lnTo>
                <a:lnTo>
                  <a:pt x="2449" y="2872"/>
                </a:lnTo>
                <a:lnTo>
                  <a:pt x="2427" y="2872"/>
                </a:lnTo>
                <a:lnTo>
                  <a:pt x="2427" y="2872"/>
                </a:lnTo>
                <a:close/>
                <a:moveTo>
                  <a:pt x="1730" y="1890"/>
                </a:moveTo>
                <a:lnTo>
                  <a:pt x="1730" y="1890"/>
                </a:lnTo>
                <a:lnTo>
                  <a:pt x="1716" y="1892"/>
                </a:lnTo>
                <a:lnTo>
                  <a:pt x="1704" y="1896"/>
                </a:lnTo>
                <a:lnTo>
                  <a:pt x="1692" y="1902"/>
                </a:lnTo>
                <a:lnTo>
                  <a:pt x="1682" y="1910"/>
                </a:lnTo>
                <a:lnTo>
                  <a:pt x="1674" y="1920"/>
                </a:lnTo>
                <a:lnTo>
                  <a:pt x="1666" y="1932"/>
                </a:lnTo>
                <a:lnTo>
                  <a:pt x="1662" y="1946"/>
                </a:lnTo>
                <a:lnTo>
                  <a:pt x="1662" y="1960"/>
                </a:lnTo>
                <a:lnTo>
                  <a:pt x="1662" y="2166"/>
                </a:lnTo>
                <a:lnTo>
                  <a:pt x="1662" y="2166"/>
                </a:lnTo>
                <a:lnTo>
                  <a:pt x="1662" y="2180"/>
                </a:lnTo>
                <a:lnTo>
                  <a:pt x="1666" y="2192"/>
                </a:lnTo>
                <a:lnTo>
                  <a:pt x="1674" y="2204"/>
                </a:lnTo>
                <a:lnTo>
                  <a:pt x="1682" y="2214"/>
                </a:lnTo>
                <a:lnTo>
                  <a:pt x="1692" y="2224"/>
                </a:lnTo>
                <a:lnTo>
                  <a:pt x="1704" y="2230"/>
                </a:lnTo>
                <a:lnTo>
                  <a:pt x="1716" y="2234"/>
                </a:lnTo>
                <a:lnTo>
                  <a:pt x="1730" y="2236"/>
                </a:lnTo>
                <a:lnTo>
                  <a:pt x="2152" y="2236"/>
                </a:lnTo>
                <a:lnTo>
                  <a:pt x="2152" y="2656"/>
                </a:lnTo>
                <a:lnTo>
                  <a:pt x="2152" y="2656"/>
                </a:lnTo>
                <a:lnTo>
                  <a:pt x="2154" y="2670"/>
                </a:lnTo>
                <a:lnTo>
                  <a:pt x="2158" y="2682"/>
                </a:lnTo>
                <a:lnTo>
                  <a:pt x="2164" y="2694"/>
                </a:lnTo>
                <a:lnTo>
                  <a:pt x="2172" y="2706"/>
                </a:lnTo>
                <a:lnTo>
                  <a:pt x="2182" y="2714"/>
                </a:lnTo>
                <a:lnTo>
                  <a:pt x="2194" y="2720"/>
                </a:lnTo>
                <a:lnTo>
                  <a:pt x="2208" y="2724"/>
                </a:lnTo>
                <a:lnTo>
                  <a:pt x="2222" y="2726"/>
                </a:lnTo>
                <a:lnTo>
                  <a:pt x="2427" y="2726"/>
                </a:lnTo>
                <a:lnTo>
                  <a:pt x="2427" y="2726"/>
                </a:lnTo>
                <a:lnTo>
                  <a:pt x="2441" y="2724"/>
                </a:lnTo>
                <a:lnTo>
                  <a:pt x="2453" y="2720"/>
                </a:lnTo>
                <a:lnTo>
                  <a:pt x="2465" y="2714"/>
                </a:lnTo>
                <a:lnTo>
                  <a:pt x="2475" y="2706"/>
                </a:lnTo>
                <a:lnTo>
                  <a:pt x="2485" y="2694"/>
                </a:lnTo>
                <a:lnTo>
                  <a:pt x="2491" y="2682"/>
                </a:lnTo>
                <a:lnTo>
                  <a:pt x="2495" y="2670"/>
                </a:lnTo>
                <a:lnTo>
                  <a:pt x="2495" y="2656"/>
                </a:lnTo>
                <a:lnTo>
                  <a:pt x="2495" y="2236"/>
                </a:lnTo>
                <a:lnTo>
                  <a:pt x="2917" y="2236"/>
                </a:lnTo>
                <a:lnTo>
                  <a:pt x="2917" y="2236"/>
                </a:lnTo>
                <a:lnTo>
                  <a:pt x="2931" y="2234"/>
                </a:lnTo>
                <a:lnTo>
                  <a:pt x="2943" y="2230"/>
                </a:lnTo>
                <a:lnTo>
                  <a:pt x="2955" y="2224"/>
                </a:lnTo>
                <a:lnTo>
                  <a:pt x="2967" y="2214"/>
                </a:lnTo>
                <a:lnTo>
                  <a:pt x="2975" y="2204"/>
                </a:lnTo>
                <a:lnTo>
                  <a:pt x="2981" y="2192"/>
                </a:lnTo>
                <a:lnTo>
                  <a:pt x="2985" y="2180"/>
                </a:lnTo>
                <a:lnTo>
                  <a:pt x="2987" y="2166"/>
                </a:lnTo>
                <a:lnTo>
                  <a:pt x="2987" y="1960"/>
                </a:lnTo>
                <a:lnTo>
                  <a:pt x="2987" y="1960"/>
                </a:lnTo>
                <a:lnTo>
                  <a:pt x="2985" y="1946"/>
                </a:lnTo>
                <a:lnTo>
                  <a:pt x="2981" y="1932"/>
                </a:lnTo>
                <a:lnTo>
                  <a:pt x="2975" y="1920"/>
                </a:lnTo>
                <a:lnTo>
                  <a:pt x="2967" y="1910"/>
                </a:lnTo>
                <a:lnTo>
                  <a:pt x="2955" y="1902"/>
                </a:lnTo>
                <a:lnTo>
                  <a:pt x="2943" y="1896"/>
                </a:lnTo>
                <a:lnTo>
                  <a:pt x="2931" y="1892"/>
                </a:lnTo>
                <a:lnTo>
                  <a:pt x="2917" y="1890"/>
                </a:lnTo>
                <a:lnTo>
                  <a:pt x="2497" y="1890"/>
                </a:lnTo>
                <a:lnTo>
                  <a:pt x="2497" y="1470"/>
                </a:lnTo>
                <a:lnTo>
                  <a:pt x="2497" y="1470"/>
                </a:lnTo>
                <a:lnTo>
                  <a:pt x="2495" y="1456"/>
                </a:lnTo>
                <a:lnTo>
                  <a:pt x="2491" y="1442"/>
                </a:lnTo>
                <a:lnTo>
                  <a:pt x="2485" y="1430"/>
                </a:lnTo>
                <a:lnTo>
                  <a:pt x="2475" y="1420"/>
                </a:lnTo>
                <a:lnTo>
                  <a:pt x="2465" y="1412"/>
                </a:lnTo>
                <a:lnTo>
                  <a:pt x="2453" y="1406"/>
                </a:lnTo>
                <a:lnTo>
                  <a:pt x="2441" y="1400"/>
                </a:lnTo>
                <a:lnTo>
                  <a:pt x="2427" y="1400"/>
                </a:lnTo>
                <a:lnTo>
                  <a:pt x="2222" y="1400"/>
                </a:lnTo>
                <a:lnTo>
                  <a:pt x="2222" y="1400"/>
                </a:lnTo>
                <a:lnTo>
                  <a:pt x="2208" y="1400"/>
                </a:lnTo>
                <a:lnTo>
                  <a:pt x="2194" y="1406"/>
                </a:lnTo>
                <a:lnTo>
                  <a:pt x="2182" y="1412"/>
                </a:lnTo>
                <a:lnTo>
                  <a:pt x="2172" y="1420"/>
                </a:lnTo>
                <a:lnTo>
                  <a:pt x="2164" y="1430"/>
                </a:lnTo>
                <a:lnTo>
                  <a:pt x="2158" y="1442"/>
                </a:lnTo>
                <a:lnTo>
                  <a:pt x="2154" y="1456"/>
                </a:lnTo>
                <a:lnTo>
                  <a:pt x="2152" y="1470"/>
                </a:lnTo>
                <a:lnTo>
                  <a:pt x="2152" y="1890"/>
                </a:lnTo>
                <a:lnTo>
                  <a:pt x="1730" y="18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1A255E2-651F-4EA5-BB6B-0625364AD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421" y="4129374"/>
            <a:ext cx="3649980" cy="25222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tech for Health and Inclusion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250027-E77A-4AE0-81F8-A3EFED732C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55"/>
          <a:stretch/>
        </p:blipFill>
        <p:spPr>
          <a:xfrm>
            <a:off x="6961503" y="1512603"/>
            <a:ext cx="3341896" cy="2203970"/>
          </a:xfrm>
          <a:prstGeom prst="rect">
            <a:avLst/>
          </a:prstGeom>
        </p:spPr>
      </p:pic>
      <p:pic>
        <p:nvPicPr>
          <p:cNvPr id="26" name="Google Shape;1197;p207" descr="Image result for prosthetic limbs">
            <a:extLst>
              <a:ext uri="{FF2B5EF4-FFF2-40B4-BE49-F238E27FC236}">
                <a16:creationId xmlns:a16="http://schemas.microsoft.com/office/drawing/2014/main" id="{04954578-FAF9-4995-B6AD-1C909ECCB70B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924" r="22671"/>
          <a:stretch/>
        </p:blipFill>
        <p:spPr>
          <a:xfrm>
            <a:off x="5694390" y="1881212"/>
            <a:ext cx="1678002" cy="2527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02F8BC-7848-4450-9831-763BA3948D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080" r="19862" b="13702"/>
          <a:stretch/>
        </p:blipFill>
        <p:spPr>
          <a:xfrm>
            <a:off x="4478811" y="4566462"/>
            <a:ext cx="2893581" cy="22786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142CEF0-BA19-4C68-BA5C-4F405C8D72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485" y="4566718"/>
            <a:ext cx="3627120" cy="22783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75BAA79-8691-4A8F-9EEE-83695D1423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412" y="1512603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89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5178669" y="0"/>
            <a:ext cx="5513144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4482524" cy="900000"/>
          </a:xfrm>
        </p:spPr>
        <p:txBody>
          <a:bodyPr/>
          <a:lstStyle/>
          <a:p>
            <a:r>
              <a:rPr lang="en-GB" dirty="0"/>
              <a:t>Tech for Mental Health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5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2" name="Picture 2" descr="Image result for mental health teenager">
            <a:hlinkClick r:id="rId2"/>
            <a:extLst>
              <a:ext uri="{FF2B5EF4-FFF2-40B4-BE49-F238E27FC236}">
                <a16:creationId xmlns:a16="http://schemas.microsoft.com/office/drawing/2014/main" id="{9881C203-929E-4F88-914D-2D654ADFE8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3" r="7548"/>
          <a:stretch/>
        </p:blipFill>
        <p:spPr bwMode="auto">
          <a:xfrm>
            <a:off x="388414" y="1507061"/>
            <a:ext cx="4401842" cy="256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mage result for headspace for kids">
            <a:hlinkClick r:id="rId4"/>
            <a:extLst>
              <a:ext uri="{FF2B5EF4-FFF2-40B4-BE49-F238E27FC236}">
                <a16:creationId xmlns:a16="http://schemas.microsoft.com/office/drawing/2014/main" id="{41EB01BE-8B29-41D9-9DD8-50032F5E2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115" y="1507061"/>
            <a:ext cx="4749330" cy="256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1A6765F-57DA-43B5-9DD9-2084574F2FEA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627EE48-2570-4F96-9754-F09ACB81886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7C49EC9-7FEE-469F-955E-410547D393CA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2"/>
            <a:extLst>
              <a:ext uri="{FF2B5EF4-FFF2-40B4-BE49-F238E27FC236}">
                <a16:creationId xmlns:a16="http://schemas.microsoft.com/office/drawing/2014/main" id="{690D0AEB-C637-4A8D-922C-5C9BD3B7C77C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F22CAF0-C10D-4099-BB13-47D55D863740}"/>
              </a:ext>
            </a:extLst>
          </p:cNvPr>
          <p:cNvGrpSpPr/>
          <p:nvPr/>
        </p:nvGrpSpPr>
        <p:grpSpPr>
          <a:xfrm>
            <a:off x="8745027" y="6238752"/>
            <a:ext cx="1558374" cy="509518"/>
            <a:chOff x="388414" y="6238752"/>
            <a:chExt cx="1558374" cy="50951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54513C0-5CAB-45A8-ABDC-5E2FA992F91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bg1"/>
                  </a:solidFill>
                </a:rPr>
                <a:t>Watch video</a:t>
              </a: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8F52C37C-D89D-4271-8393-3798B93BFBA2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2" name="Rectangle 21">
            <a:hlinkClick r:id="rId4"/>
            <a:extLst>
              <a:ext uri="{FF2B5EF4-FFF2-40B4-BE49-F238E27FC236}">
                <a16:creationId xmlns:a16="http://schemas.microsoft.com/office/drawing/2014/main" id="{358ADCC8-3C8C-4D78-B132-FF37B26DA9A9}"/>
              </a:ext>
            </a:extLst>
          </p:cNvPr>
          <p:cNvSpPr/>
          <p:nvPr/>
        </p:nvSpPr>
        <p:spPr>
          <a:xfrm>
            <a:off x="8660201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8" name="Google Shape;1611;p273">
            <a:extLst>
              <a:ext uri="{FF2B5EF4-FFF2-40B4-BE49-F238E27FC236}">
                <a16:creationId xmlns:a16="http://schemas.microsoft.com/office/drawing/2014/main" id="{F16C344F-3130-40D9-A0BC-EFC8BA877619}"/>
              </a:ext>
            </a:extLst>
          </p:cNvPr>
          <p:cNvSpPr/>
          <p:nvPr/>
        </p:nvSpPr>
        <p:spPr>
          <a:xfrm>
            <a:off x="388415" y="4416121"/>
            <a:ext cx="4401842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400" dirty="0">
                <a:solidFill>
                  <a:schemeClr val="bg1"/>
                </a:solidFill>
              </a:rPr>
              <a:t>How is technology being used </a:t>
            </a:r>
            <a:br>
              <a:rPr lang="en-IN" sz="2400" dirty="0">
                <a:solidFill>
                  <a:schemeClr val="bg1"/>
                </a:solidFill>
              </a:rPr>
            </a:br>
            <a:r>
              <a:rPr lang="en-IN" sz="2400" dirty="0">
                <a:solidFill>
                  <a:schemeClr val="bg1"/>
                </a:solidFill>
              </a:rPr>
              <a:t>to help people improve and maintain positive mental health? </a:t>
            </a:r>
          </a:p>
        </p:txBody>
      </p:sp>
      <p:sp>
        <p:nvSpPr>
          <p:cNvPr id="29" name="Google Shape;1611;p273">
            <a:extLst>
              <a:ext uri="{FF2B5EF4-FFF2-40B4-BE49-F238E27FC236}">
                <a16:creationId xmlns:a16="http://schemas.microsoft.com/office/drawing/2014/main" id="{AC467B88-88DC-47A7-82F5-D667C0D3A209}"/>
              </a:ext>
            </a:extLst>
          </p:cNvPr>
          <p:cNvSpPr/>
          <p:nvPr/>
        </p:nvSpPr>
        <p:spPr>
          <a:xfrm>
            <a:off x="5583115" y="4416121"/>
            <a:ext cx="4647813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400" dirty="0">
                <a:solidFill>
                  <a:schemeClr val="accent2"/>
                </a:solidFill>
              </a:rPr>
              <a:t>Do you know of any apps which support mental health? </a:t>
            </a:r>
          </a:p>
        </p:txBody>
      </p:sp>
    </p:spTree>
    <p:extLst>
      <p:ext uri="{BB962C8B-B14F-4D97-AF65-F5344CB8AC3E}">
        <p14:creationId xmlns:p14="http://schemas.microsoft.com/office/powerpoint/2010/main" val="4170440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1"/>
            <a:ext cx="10691813" cy="4184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</a:t>
            </a:r>
            <a:r>
              <a:rPr lang="en-GB" dirty="0">
                <a:solidFill>
                  <a:schemeClr val="tx1"/>
                </a:solidFill>
              </a:rPr>
              <a:t>Tech for Health and Inclusion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476328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Medical lab assistant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7280693" y="5478438"/>
            <a:ext cx="2941609" cy="129266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IN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= £20,000 - £40,000 per 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7203497" y="1191690"/>
            <a:ext cx="30960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Medical technology researcher / inventor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66C2EF-331A-4D81-80C3-65DC4D96F5F7}"/>
              </a:ext>
            </a:extLst>
          </p:cNvPr>
          <p:cNvSpPr/>
          <p:nvPr/>
        </p:nvSpPr>
        <p:spPr>
          <a:xfrm>
            <a:off x="3806201" y="1512604"/>
            <a:ext cx="30960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Ultrasound technician 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8D271D2-1596-46FA-A65D-7DA20392919D}"/>
              </a:ext>
            </a:extLst>
          </p:cNvPr>
          <p:cNvSpPr txBox="1">
            <a:spLocks/>
          </p:cNvSpPr>
          <p:nvPr/>
        </p:nvSpPr>
        <p:spPr>
          <a:xfrm>
            <a:off x="388414" y="4468798"/>
            <a:ext cx="3097164" cy="4955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/>
              <a:t>Radiologist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B924BBA-A3B1-4BEA-B72F-401BFAA68234}"/>
              </a:ext>
            </a:extLst>
          </p:cNvPr>
          <p:cNvSpPr/>
          <p:nvPr/>
        </p:nvSpPr>
        <p:spPr>
          <a:xfrm>
            <a:off x="3806202" y="4468798"/>
            <a:ext cx="30960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bg1"/>
                </a:solidFill>
              </a:rPr>
              <a:t>Cardiovascular technician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7F4A726-1ED7-4ABB-8C95-286EFDC8A948}"/>
              </a:ext>
            </a:extLst>
          </p:cNvPr>
          <p:cNvGrpSpPr/>
          <p:nvPr/>
        </p:nvGrpSpPr>
        <p:grpSpPr>
          <a:xfrm>
            <a:off x="3806202" y="4889381"/>
            <a:ext cx="3096000" cy="1850239"/>
            <a:chOff x="389578" y="2008159"/>
            <a:chExt cx="4762121" cy="338155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A08DBE3-0C1E-477F-8958-09C93F466EF4}"/>
                </a:ext>
              </a:extLst>
            </p:cNvPr>
            <p:cNvSpPr/>
            <p:nvPr/>
          </p:nvSpPr>
          <p:spPr>
            <a:xfrm>
              <a:off x="389578" y="2008159"/>
              <a:ext cx="4762121" cy="3381555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BFBE0A2-F421-4C79-9392-BFA07FA1952A}"/>
                </a:ext>
              </a:extLst>
            </p:cNvPr>
            <p:cNvCxnSpPr/>
            <p:nvPr/>
          </p:nvCxnSpPr>
          <p:spPr>
            <a:xfrm flipV="1">
              <a:off x="389578" y="2008159"/>
              <a:ext cx="4762121" cy="3381555"/>
            </a:xfrm>
            <a:prstGeom prst="line">
              <a:avLst/>
            </a:prstGeom>
            <a:ln w="12700" cap="sq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1FD1D0F-52E3-46DD-B6EF-64CF010FD5A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89578" y="2008159"/>
              <a:ext cx="4762121" cy="3381555"/>
            </a:xfrm>
            <a:prstGeom prst="line">
              <a:avLst/>
            </a:prstGeom>
            <a:ln w="12700" cap="sq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36821C7-432E-4347-AAC9-76BD15B67E5E}"/>
                </a:ext>
              </a:extLst>
            </p:cNvPr>
            <p:cNvSpPr txBox="1"/>
            <p:nvPr/>
          </p:nvSpPr>
          <p:spPr>
            <a:xfrm>
              <a:off x="2063082" y="3539474"/>
              <a:ext cx="1415110" cy="318924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36000" tIns="36000" rIns="36000" bIns="36000" rtlCol="0">
              <a:spAutoFit/>
            </a:bodyPr>
            <a:lstStyle/>
            <a:p>
              <a:pPr algn="ctr">
                <a:lnSpc>
                  <a:spcPct val="100000"/>
                </a:lnSpc>
                <a:spcAft>
                  <a:spcPts val="600"/>
                </a:spcAft>
                <a:buSzPct val="100000"/>
              </a:pPr>
              <a:r>
                <a:rPr lang="en-GB" sz="1600" dirty="0">
                  <a:solidFill>
                    <a:schemeClr val="bg1">
                      <a:lumMod val="65000"/>
                    </a:schemeClr>
                  </a:solidFill>
                </a:rPr>
                <a:t>IMAGE</a:t>
              </a:r>
            </a:p>
          </p:txBody>
        </p:sp>
      </p:grpSp>
      <p:pic>
        <p:nvPicPr>
          <p:cNvPr id="44" name="Google Shape;1219;p208" descr="Image result for cardiovascular technologist">
            <a:extLst>
              <a:ext uri="{FF2B5EF4-FFF2-40B4-BE49-F238E27FC236}">
                <a16:creationId xmlns:a16="http://schemas.microsoft.com/office/drawing/2014/main" id="{2D9265F9-FE97-4F3F-900A-F881A37D1EC3}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532" r="18774"/>
          <a:stretch/>
        </p:blipFill>
        <p:spPr>
          <a:xfrm>
            <a:off x="3806202" y="4889381"/>
            <a:ext cx="3093263" cy="185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1217;p208" descr="Image result for ultrasound technician">
            <a:extLst>
              <a:ext uri="{FF2B5EF4-FFF2-40B4-BE49-F238E27FC236}">
                <a16:creationId xmlns:a16="http://schemas.microsoft.com/office/drawing/2014/main" id="{27F9EA1F-4904-4EF8-8E93-D7C6B2832DCD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15"/>
          <a:stretch/>
        </p:blipFill>
        <p:spPr>
          <a:xfrm>
            <a:off x="3806203" y="1937823"/>
            <a:ext cx="3093262" cy="185048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8B077AA-0571-406C-9741-020C89DF1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578" y="4889381"/>
            <a:ext cx="3101340" cy="184404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6A3596D-EECF-49B0-88DB-1B329A3D28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779" y="1928177"/>
            <a:ext cx="3093720" cy="185166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9A4A275-9EF5-4117-AA7C-A9B629BF4B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238" y="1924008"/>
            <a:ext cx="3101340" cy="184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Health and Inclusion</a:t>
            </a:r>
          </a:p>
        </p:txBody>
      </p:sp>
      <p:pic>
        <p:nvPicPr>
          <p:cNvPr id="7" name="JEMMA_TECHFORHEALTH540">
            <a:hlinkClick r:id="" action="ppaction://media"/>
            <a:extLst>
              <a:ext uri="{FF2B5EF4-FFF2-40B4-BE49-F238E27FC236}">
                <a16:creationId xmlns:a16="http://schemas.microsoft.com/office/drawing/2014/main" id="{B9A6D9AE-38ED-487B-A287-EF356919E7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12604"/>
            <a:ext cx="7488000" cy="4212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33B00F5-94A7-4F63-91C8-5382EC764C5B}"/>
              </a:ext>
            </a:extLst>
          </p:cNvPr>
          <p:cNvSpPr txBox="1"/>
          <p:nvPr/>
        </p:nvSpPr>
        <p:spPr>
          <a:xfrm>
            <a:off x="388412" y="1512604"/>
            <a:ext cx="2304000" cy="1123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Jemma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200" dirty="0"/>
              <a:t>Care Programme Manager</a:t>
            </a:r>
          </a:p>
        </p:txBody>
      </p:sp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1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596551"/>
            <a:ext cx="10691813" cy="496312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How is technology used in sport?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847157" cy="4295737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1"/>
                </a:solidFill>
              </a:rPr>
              <a:t>Have you ever seen technology used in Football, Rugby, Athletics or another sport?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1100" b="0" dirty="0">
              <a:solidFill>
                <a:schemeClr val="accent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1"/>
              </a:solidFill>
            </a:endParaRPr>
          </a:p>
          <a:p>
            <a:pPr marL="12700" marR="20955">
              <a:spcBef>
                <a:spcPts val="100"/>
              </a:spcBef>
              <a:tabLst>
                <a:tab pos="184150" algn="l"/>
              </a:tabLst>
            </a:pPr>
            <a:r>
              <a:rPr lang="en-GB" sz="2400" b="0" spc="10" dirty="0">
                <a:solidFill>
                  <a:schemeClr val="bg1"/>
                </a:solidFill>
                <a:cs typeface="Arial"/>
              </a:rPr>
              <a:t>Log onto the following website and look through the evolution of technology in sports information:</a:t>
            </a:r>
          </a:p>
          <a:p>
            <a:pPr marL="12700" marR="20955">
              <a:spcBef>
                <a:spcPts val="100"/>
              </a:spcBef>
              <a:tabLst>
                <a:tab pos="184150" algn="l"/>
              </a:tabLst>
            </a:pPr>
            <a:r>
              <a:rPr lang="en-GB" sz="2400" b="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https://www.hire-intelligence.co.uk/evolution-of-technology-in-sport</a:t>
            </a:r>
            <a:r>
              <a:rPr lang="en-GB" sz="1800" b="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GB" sz="1800" b="0" dirty="0">
                <a:solidFill>
                  <a:schemeClr val="bg1"/>
                </a:solidFill>
              </a:rPr>
              <a:t> </a:t>
            </a:r>
            <a:endParaRPr lang="en-GB" sz="1800" b="0" spc="1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Health and Inclusion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8738783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3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8653957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4" name="Google Shape;1256;p212" descr="Image result for homecourt app">
            <a:extLst>
              <a:ext uri="{FF2B5EF4-FFF2-40B4-BE49-F238E27FC236}">
                <a16:creationId xmlns:a16="http://schemas.microsoft.com/office/drawing/2014/main" id="{DCDAD348-9255-4D6C-85B4-D2F8FD6E28EA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91" b="9904"/>
          <a:stretch/>
        </p:blipFill>
        <p:spPr>
          <a:xfrm>
            <a:off x="4485736" y="1512604"/>
            <a:ext cx="5817663" cy="36037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28C916A-706C-47DA-B1E5-9909F375A618}"/>
              </a:ext>
            </a:extLst>
          </p:cNvPr>
          <p:cNvSpPr/>
          <p:nvPr/>
        </p:nvSpPr>
        <p:spPr>
          <a:xfrm>
            <a:off x="4485736" y="5254030"/>
            <a:ext cx="5811421" cy="769441"/>
          </a:xfrm>
          <a:prstGeom prst="rect">
            <a:avLst/>
          </a:prstGeom>
          <a:solidFill>
            <a:schemeClr val="bg1"/>
          </a:solidFill>
        </p:spPr>
        <p:txBody>
          <a:bodyPr wrap="square" rIns="36000">
            <a:spAutoFit/>
          </a:bodyPr>
          <a:lstStyle/>
          <a:p>
            <a:pPr marL="12700" marR="20955">
              <a:spcBef>
                <a:spcPts val="100"/>
              </a:spcBef>
              <a:tabLst>
                <a:tab pos="184150" algn="l"/>
              </a:tabLst>
            </a:pPr>
            <a:r>
              <a:rPr lang="en-GB" sz="2200" b="1" spc="10" dirty="0">
                <a:solidFill>
                  <a:schemeClr val="accent1"/>
                </a:solidFill>
                <a:cs typeface="Arial"/>
              </a:rPr>
              <a:t>Write down 3 of the most interesting facts to share with another person / group.</a:t>
            </a:r>
          </a:p>
        </p:txBody>
      </p:sp>
    </p:spTree>
    <p:extLst>
      <p:ext uri="{BB962C8B-B14F-4D97-AF65-F5344CB8AC3E}">
        <p14:creationId xmlns:p14="http://schemas.microsoft.com/office/powerpoint/2010/main" val="3482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How is technology used in sport?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5117123" y="1811547"/>
            <a:ext cx="5174014" cy="5017371"/>
          </a:xfrm>
          <a:prstGeom prst="rect">
            <a:avLst/>
          </a:prstGeom>
          <a:solidFill>
            <a:srgbClr val="3E5BA0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5785336" y="2044896"/>
            <a:ext cx="4281853" cy="4662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</a:rPr>
              <a:t>Class debate</a:t>
            </a:r>
          </a:p>
          <a:p>
            <a:pPr lvl="0"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Have advancements in technology been ‘good’ for the world of sports? Could it ever be called cheating?</a:t>
            </a:r>
          </a:p>
          <a:p>
            <a:pPr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Can you think of any other apps which would be useful?  What kind of apps do you think we could be using in 5 – 10 years time? </a:t>
            </a:r>
          </a:p>
          <a:p>
            <a:pPr>
              <a:lnSpc>
                <a:spcPts val="2800"/>
              </a:lnSpc>
              <a:spcAft>
                <a:spcPts val="600"/>
              </a:spcAft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Would you like a career using or creating sports technology?</a:t>
            </a:r>
          </a:p>
        </p:txBody>
      </p:sp>
      <p:pic>
        <p:nvPicPr>
          <p:cNvPr id="8" name="Picture 7" descr="Image result for technology in football">
            <a:extLst>
              <a:ext uri="{FF2B5EF4-FFF2-40B4-BE49-F238E27FC236}">
                <a16:creationId xmlns:a16="http://schemas.microsoft.com/office/drawing/2014/main" id="{D63A24B6-48CD-4A62-A447-B67B95427E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8" b="793"/>
          <a:stretch/>
        </p:blipFill>
        <p:spPr bwMode="auto">
          <a:xfrm>
            <a:off x="388414" y="1512605"/>
            <a:ext cx="4999320" cy="431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7,11,Your turn to research an example of how technology can be used for Health and Inclusion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1121</TotalTime>
  <Words>723</Words>
  <Application>Microsoft Macintosh PowerPoint</Application>
  <PresentationFormat>Custom</PresentationFormat>
  <Paragraphs>95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PwC</vt:lpstr>
      <vt:lpstr>Tech for Health and Inclusion: Teacher notes</vt:lpstr>
      <vt:lpstr>Share homework</vt:lpstr>
      <vt:lpstr>Health and Inclusion</vt:lpstr>
      <vt:lpstr>Examples of tech for Health and Inclusion</vt:lpstr>
      <vt:lpstr>Tech for Mental Health </vt:lpstr>
      <vt:lpstr>Careers in Tech for Health and Inclusion</vt:lpstr>
      <vt:lpstr>Meet today’s role model</vt:lpstr>
      <vt:lpstr>How is technology used in sport?</vt:lpstr>
      <vt:lpstr>How is technology used in sport?</vt:lpstr>
      <vt:lpstr>How can technology be used for inclusion?</vt:lpstr>
      <vt:lpstr>Your turn to research an example of how technology  can be used for Health and Inclusion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151</cp:revision>
  <dcterms:created xsi:type="dcterms:W3CDTF">2018-10-18T09:26:04Z</dcterms:created>
  <dcterms:modified xsi:type="dcterms:W3CDTF">2022-06-15T13:25:56Z</dcterms:modified>
  <cp:category/>
</cp:coreProperties>
</file>