
<file path=[Content_Types].xml><?xml version="1.0" encoding="utf-8"?>
<Types xmlns="http://schemas.openxmlformats.org/package/2006/content-types">
  <Default Extension="fntdata" ContentType="application/x-fontdata"/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sldIdLst>
    <p:sldId id="256" r:id="rId2"/>
  </p:sldIdLst>
  <p:sldSz cx="10693400" cy="7562850"/>
  <p:notesSz cx="10693400" cy="7562850"/>
  <p:embeddedFontLst>
    <p:embeddedFont>
      <p:font typeface="Calibri" panose="020F0502020204030204" pitchFamily="34" charset="0"/>
      <p:regular r:id="rId3"/>
      <p:bold r:id="rId4"/>
      <p:italic r:id="rId5"/>
      <p:boldItalic r:id="rId6"/>
    </p:embeddedFont>
    <p:embeddedFont>
      <p:font typeface="Poppins" pitchFamily="2" charset="77"/>
      <p:regular r:id="rId7"/>
      <p:bold r:id="rId8"/>
      <p:italic r:id="rId9"/>
      <p:boldItalic r:id="rId10"/>
    </p:embeddedFont>
  </p:embeddedFontLst>
  <p:custDataLst>
    <p:tags r:id="rId11"/>
  </p:custDataLst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>
      <p:cViewPr>
        <p:scale>
          <a:sx n="155" d="100"/>
          <a:sy n="155" d="100"/>
        </p:scale>
        <p:origin x="192" y="-160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6.fntdata"/><Relationship Id="rId13" Type="http://schemas.openxmlformats.org/officeDocument/2006/relationships/viewProps" Target="viewProps.xml"/><Relationship Id="rId3" Type="http://schemas.openxmlformats.org/officeDocument/2006/relationships/font" Target="fonts/font1.fntdata"/><Relationship Id="rId7" Type="http://schemas.openxmlformats.org/officeDocument/2006/relationships/font" Target="fonts/font5.fntdata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4.fntdata"/><Relationship Id="rId11" Type="http://schemas.openxmlformats.org/officeDocument/2006/relationships/tags" Target="tags/tag1.xml"/><Relationship Id="rId5" Type="http://schemas.openxmlformats.org/officeDocument/2006/relationships/font" Target="fonts/font3.fntdata"/><Relationship Id="rId15" Type="http://schemas.openxmlformats.org/officeDocument/2006/relationships/tableStyles" Target="tableStyles.xml"/><Relationship Id="rId10" Type="http://schemas.openxmlformats.org/officeDocument/2006/relationships/font" Target="fonts/font8.fntdata"/><Relationship Id="rId4" Type="http://schemas.openxmlformats.org/officeDocument/2006/relationships/font" Target="fonts/font2.fntdata"/><Relationship Id="rId9" Type="http://schemas.openxmlformats.org/officeDocument/2006/relationships/font" Target="fonts/font7.fntdata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802005" y="2344483"/>
            <a:ext cx="9089390" cy="1588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604010" y="4235196"/>
            <a:ext cx="7485380" cy="189071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950" b="1" i="0">
                <a:solidFill>
                  <a:schemeClr val="bg1"/>
                </a:solidFill>
                <a:latin typeface="Poppins"/>
                <a:cs typeface="Poppin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950" b="1" i="0">
                <a:solidFill>
                  <a:schemeClr val="bg1"/>
                </a:solidFill>
                <a:latin typeface="Poppins"/>
                <a:cs typeface="Poppin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34670" y="1739455"/>
            <a:ext cx="4651629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507101" y="1739455"/>
            <a:ext cx="4651629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6/15/22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950" b="1" i="0">
                <a:solidFill>
                  <a:schemeClr val="bg1"/>
                </a:solidFill>
                <a:latin typeface="Poppins"/>
                <a:cs typeface="Poppin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6/15/22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6/15/22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359994" y="1566011"/>
            <a:ext cx="3132455" cy="5634355"/>
          </a:xfrm>
          <a:custGeom>
            <a:avLst/>
            <a:gdLst/>
            <a:ahLst/>
            <a:cxnLst/>
            <a:rect l="l" t="t" r="r" b="b"/>
            <a:pathLst>
              <a:path w="3132454" h="5634355">
                <a:moveTo>
                  <a:pt x="3131997" y="0"/>
                </a:moveTo>
                <a:lnTo>
                  <a:pt x="0" y="0"/>
                </a:lnTo>
                <a:lnTo>
                  <a:pt x="0" y="5633999"/>
                </a:lnTo>
                <a:lnTo>
                  <a:pt x="3131997" y="5633999"/>
                </a:lnTo>
                <a:lnTo>
                  <a:pt x="3131997" y="0"/>
                </a:lnTo>
                <a:close/>
              </a:path>
            </a:pathLst>
          </a:custGeom>
          <a:solidFill>
            <a:srgbClr val="EBEBE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g object 17"/>
          <p:cNvSpPr/>
          <p:nvPr/>
        </p:nvSpPr>
        <p:spPr>
          <a:xfrm>
            <a:off x="3714356" y="1746008"/>
            <a:ext cx="1190625" cy="934719"/>
          </a:xfrm>
          <a:custGeom>
            <a:avLst/>
            <a:gdLst/>
            <a:ahLst/>
            <a:cxnLst/>
            <a:rect l="l" t="t" r="r" b="b"/>
            <a:pathLst>
              <a:path w="1190625" h="934719">
                <a:moveTo>
                  <a:pt x="0" y="934516"/>
                </a:moveTo>
                <a:lnTo>
                  <a:pt x="1190345" y="934516"/>
                </a:lnTo>
                <a:lnTo>
                  <a:pt x="1190345" y="0"/>
                </a:lnTo>
                <a:lnTo>
                  <a:pt x="0" y="0"/>
                </a:lnTo>
                <a:lnTo>
                  <a:pt x="0" y="934516"/>
                </a:lnTo>
                <a:close/>
              </a:path>
            </a:pathLst>
          </a:custGeom>
          <a:ln w="6350">
            <a:solidFill>
              <a:srgbClr val="BCBE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g object 18"/>
          <p:cNvSpPr/>
          <p:nvPr/>
        </p:nvSpPr>
        <p:spPr>
          <a:xfrm>
            <a:off x="3714356" y="2781007"/>
            <a:ext cx="2533015" cy="1230630"/>
          </a:xfrm>
          <a:custGeom>
            <a:avLst/>
            <a:gdLst/>
            <a:ahLst/>
            <a:cxnLst/>
            <a:rect l="l" t="t" r="r" b="b"/>
            <a:pathLst>
              <a:path w="2533015" h="1230629">
                <a:moveTo>
                  <a:pt x="0" y="1230249"/>
                </a:moveTo>
                <a:lnTo>
                  <a:pt x="2532684" y="1230249"/>
                </a:lnTo>
                <a:lnTo>
                  <a:pt x="2532684" y="0"/>
                </a:lnTo>
                <a:lnTo>
                  <a:pt x="0" y="0"/>
                </a:lnTo>
                <a:lnTo>
                  <a:pt x="0" y="1230249"/>
                </a:lnTo>
                <a:close/>
              </a:path>
            </a:pathLst>
          </a:custGeom>
          <a:ln w="6350">
            <a:solidFill>
              <a:srgbClr val="BCBE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g object 19"/>
          <p:cNvSpPr/>
          <p:nvPr/>
        </p:nvSpPr>
        <p:spPr>
          <a:xfrm>
            <a:off x="3714356" y="6326708"/>
            <a:ext cx="2533015" cy="867410"/>
          </a:xfrm>
          <a:custGeom>
            <a:avLst/>
            <a:gdLst/>
            <a:ahLst/>
            <a:cxnLst/>
            <a:rect l="l" t="t" r="r" b="b"/>
            <a:pathLst>
              <a:path w="2533015" h="867409">
                <a:moveTo>
                  <a:pt x="0" y="866851"/>
                </a:moveTo>
                <a:lnTo>
                  <a:pt x="2532684" y="866851"/>
                </a:lnTo>
                <a:lnTo>
                  <a:pt x="2532684" y="0"/>
                </a:lnTo>
                <a:lnTo>
                  <a:pt x="0" y="0"/>
                </a:lnTo>
                <a:lnTo>
                  <a:pt x="0" y="866851"/>
                </a:lnTo>
                <a:close/>
              </a:path>
            </a:pathLst>
          </a:custGeom>
          <a:ln w="6350">
            <a:solidFill>
              <a:srgbClr val="BCBE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bg object 20"/>
          <p:cNvSpPr/>
          <p:nvPr/>
        </p:nvSpPr>
        <p:spPr>
          <a:xfrm>
            <a:off x="3714356" y="4111739"/>
            <a:ext cx="2533015" cy="1265555"/>
          </a:xfrm>
          <a:custGeom>
            <a:avLst/>
            <a:gdLst/>
            <a:ahLst/>
            <a:cxnLst/>
            <a:rect l="l" t="t" r="r" b="b"/>
            <a:pathLst>
              <a:path w="2533015" h="1265554">
                <a:moveTo>
                  <a:pt x="0" y="1265555"/>
                </a:moveTo>
                <a:lnTo>
                  <a:pt x="2532684" y="1265555"/>
                </a:lnTo>
                <a:lnTo>
                  <a:pt x="2532684" y="0"/>
                </a:lnTo>
                <a:lnTo>
                  <a:pt x="0" y="0"/>
                </a:lnTo>
                <a:lnTo>
                  <a:pt x="0" y="1265555"/>
                </a:lnTo>
                <a:close/>
              </a:path>
            </a:pathLst>
          </a:custGeom>
          <a:ln w="6350">
            <a:solidFill>
              <a:srgbClr val="BCBE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21" name="bg object 21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5069598" y="1746008"/>
            <a:ext cx="1190345" cy="934504"/>
          </a:xfrm>
          <a:prstGeom prst="rect">
            <a:avLst/>
          </a:prstGeom>
        </p:spPr>
      </p:pic>
      <p:pic>
        <p:nvPicPr>
          <p:cNvPr id="22" name="bg object 22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6418465" y="5380482"/>
            <a:ext cx="1190358" cy="1819529"/>
          </a:xfrm>
          <a:prstGeom prst="rect">
            <a:avLst/>
          </a:prstGeom>
        </p:spPr>
      </p:pic>
      <p:sp>
        <p:nvSpPr>
          <p:cNvPr id="23" name="bg object 23"/>
          <p:cNvSpPr/>
          <p:nvPr/>
        </p:nvSpPr>
        <p:spPr>
          <a:xfrm>
            <a:off x="3714356" y="5473852"/>
            <a:ext cx="2505710" cy="735330"/>
          </a:xfrm>
          <a:custGeom>
            <a:avLst/>
            <a:gdLst/>
            <a:ahLst/>
            <a:cxnLst/>
            <a:rect l="l" t="t" r="r" b="b"/>
            <a:pathLst>
              <a:path w="2505710" h="735329">
                <a:moveTo>
                  <a:pt x="0" y="735203"/>
                </a:moveTo>
                <a:lnTo>
                  <a:pt x="2505684" y="735203"/>
                </a:lnTo>
                <a:lnTo>
                  <a:pt x="2505684" y="0"/>
                </a:lnTo>
                <a:lnTo>
                  <a:pt x="0" y="0"/>
                </a:lnTo>
                <a:lnTo>
                  <a:pt x="0" y="735203"/>
                </a:lnTo>
                <a:close/>
              </a:path>
            </a:pathLst>
          </a:custGeom>
          <a:ln w="6349">
            <a:solidFill>
              <a:srgbClr val="BCBE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bg object 24"/>
          <p:cNvSpPr/>
          <p:nvPr/>
        </p:nvSpPr>
        <p:spPr>
          <a:xfrm>
            <a:off x="7780070" y="3543363"/>
            <a:ext cx="1190625" cy="1067435"/>
          </a:xfrm>
          <a:custGeom>
            <a:avLst/>
            <a:gdLst/>
            <a:ahLst/>
            <a:cxnLst/>
            <a:rect l="l" t="t" r="r" b="b"/>
            <a:pathLst>
              <a:path w="1190625" h="1067435">
                <a:moveTo>
                  <a:pt x="0" y="1067295"/>
                </a:moveTo>
                <a:lnTo>
                  <a:pt x="1190345" y="1067295"/>
                </a:lnTo>
                <a:lnTo>
                  <a:pt x="1190345" y="0"/>
                </a:lnTo>
                <a:lnTo>
                  <a:pt x="0" y="0"/>
                </a:lnTo>
                <a:lnTo>
                  <a:pt x="0" y="1067295"/>
                </a:lnTo>
                <a:close/>
              </a:path>
            </a:pathLst>
          </a:custGeom>
          <a:ln w="6350">
            <a:solidFill>
              <a:srgbClr val="BCBE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bg object 25"/>
          <p:cNvSpPr/>
          <p:nvPr/>
        </p:nvSpPr>
        <p:spPr>
          <a:xfrm>
            <a:off x="6424828" y="3543350"/>
            <a:ext cx="1190625" cy="1659255"/>
          </a:xfrm>
          <a:custGeom>
            <a:avLst/>
            <a:gdLst/>
            <a:ahLst/>
            <a:cxnLst/>
            <a:rect l="l" t="t" r="r" b="b"/>
            <a:pathLst>
              <a:path w="1190625" h="1659254">
                <a:moveTo>
                  <a:pt x="0" y="1659077"/>
                </a:moveTo>
                <a:lnTo>
                  <a:pt x="1190345" y="1659077"/>
                </a:lnTo>
                <a:lnTo>
                  <a:pt x="1190345" y="0"/>
                </a:lnTo>
                <a:lnTo>
                  <a:pt x="0" y="0"/>
                </a:lnTo>
                <a:lnTo>
                  <a:pt x="0" y="1659077"/>
                </a:lnTo>
                <a:close/>
              </a:path>
            </a:pathLst>
          </a:custGeom>
          <a:ln w="6350">
            <a:solidFill>
              <a:srgbClr val="BCBE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bg object 26"/>
          <p:cNvSpPr/>
          <p:nvPr/>
        </p:nvSpPr>
        <p:spPr>
          <a:xfrm>
            <a:off x="7780070" y="4717948"/>
            <a:ext cx="1190625" cy="1571625"/>
          </a:xfrm>
          <a:custGeom>
            <a:avLst/>
            <a:gdLst/>
            <a:ahLst/>
            <a:cxnLst/>
            <a:rect l="l" t="t" r="r" b="b"/>
            <a:pathLst>
              <a:path w="1190625" h="1571625">
                <a:moveTo>
                  <a:pt x="0" y="1571256"/>
                </a:moveTo>
                <a:lnTo>
                  <a:pt x="1190345" y="1571256"/>
                </a:lnTo>
                <a:lnTo>
                  <a:pt x="1190345" y="0"/>
                </a:lnTo>
                <a:lnTo>
                  <a:pt x="0" y="0"/>
                </a:lnTo>
                <a:lnTo>
                  <a:pt x="0" y="1571256"/>
                </a:lnTo>
                <a:close/>
              </a:path>
            </a:pathLst>
          </a:custGeom>
          <a:ln w="6350">
            <a:solidFill>
              <a:srgbClr val="BCBE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bg object 27"/>
          <p:cNvSpPr/>
          <p:nvPr/>
        </p:nvSpPr>
        <p:spPr>
          <a:xfrm>
            <a:off x="9135300" y="1746008"/>
            <a:ext cx="1190625" cy="1377950"/>
          </a:xfrm>
          <a:custGeom>
            <a:avLst/>
            <a:gdLst/>
            <a:ahLst/>
            <a:cxnLst/>
            <a:rect l="l" t="t" r="r" b="b"/>
            <a:pathLst>
              <a:path w="1190625" h="1377950">
                <a:moveTo>
                  <a:pt x="0" y="1377353"/>
                </a:moveTo>
                <a:lnTo>
                  <a:pt x="1190345" y="1377353"/>
                </a:lnTo>
                <a:lnTo>
                  <a:pt x="1190345" y="0"/>
                </a:lnTo>
                <a:lnTo>
                  <a:pt x="0" y="0"/>
                </a:lnTo>
                <a:lnTo>
                  <a:pt x="0" y="1377353"/>
                </a:lnTo>
                <a:close/>
              </a:path>
            </a:pathLst>
          </a:custGeom>
          <a:ln w="6350">
            <a:solidFill>
              <a:srgbClr val="BCBE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bg object 28"/>
          <p:cNvSpPr/>
          <p:nvPr/>
        </p:nvSpPr>
        <p:spPr>
          <a:xfrm>
            <a:off x="9135300" y="5135219"/>
            <a:ext cx="1190625" cy="1381760"/>
          </a:xfrm>
          <a:custGeom>
            <a:avLst/>
            <a:gdLst/>
            <a:ahLst/>
            <a:cxnLst/>
            <a:rect l="l" t="t" r="r" b="b"/>
            <a:pathLst>
              <a:path w="1190625" h="1381759">
                <a:moveTo>
                  <a:pt x="0" y="1381633"/>
                </a:moveTo>
                <a:lnTo>
                  <a:pt x="1190345" y="1381633"/>
                </a:lnTo>
                <a:lnTo>
                  <a:pt x="1190345" y="0"/>
                </a:lnTo>
                <a:lnTo>
                  <a:pt x="0" y="0"/>
                </a:lnTo>
                <a:lnTo>
                  <a:pt x="0" y="1381633"/>
                </a:lnTo>
                <a:close/>
              </a:path>
            </a:pathLst>
          </a:custGeom>
          <a:ln w="6350">
            <a:solidFill>
              <a:srgbClr val="BCBE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bg object 29"/>
          <p:cNvSpPr/>
          <p:nvPr/>
        </p:nvSpPr>
        <p:spPr>
          <a:xfrm>
            <a:off x="9135300" y="3234410"/>
            <a:ext cx="1190625" cy="1791970"/>
          </a:xfrm>
          <a:custGeom>
            <a:avLst/>
            <a:gdLst/>
            <a:ahLst/>
            <a:cxnLst/>
            <a:rect l="l" t="t" r="r" b="b"/>
            <a:pathLst>
              <a:path w="1190625" h="1791970">
                <a:moveTo>
                  <a:pt x="0" y="1791754"/>
                </a:moveTo>
                <a:lnTo>
                  <a:pt x="1190345" y="1791754"/>
                </a:lnTo>
                <a:lnTo>
                  <a:pt x="1190345" y="0"/>
                </a:lnTo>
                <a:lnTo>
                  <a:pt x="0" y="0"/>
                </a:lnTo>
                <a:lnTo>
                  <a:pt x="0" y="1791754"/>
                </a:lnTo>
                <a:close/>
              </a:path>
            </a:pathLst>
          </a:custGeom>
          <a:ln w="6350">
            <a:solidFill>
              <a:srgbClr val="BCBE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bg object 30"/>
          <p:cNvSpPr/>
          <p:nvPr/>
        </p:nvSpPr>
        <p:spPr>
          <a:xfrm>
            <a:off x="359994" y="359994"/>
            <a:ext cx="5715000" cy="1206500"/>
          </a:xfrm>
          <a:custGeom>
            <a:avLst/>
            <a:gdLst/>
            <a:ahLst/>
            <a:cxnLst/>
            <a:rect l="l" t="t" r="r" b="b"/>
            <a:pathLst>
              <a:path w="5715000" h="1206500">
                <a:moveTo>
                  <a:pt x="5715000" y="0"/>
                </a:moveTo>
                <a:lnTo>
                  <a:pt x="0" y="0"/>
                </a:lnTo>
                <a:lnTo>
                  <a:pt x="0" y="1206004"/>
                </a:lnTo>
                <a:lnTo>
                  <a:pt x="5715000" y="1206004"/>
                </a:lnTo>
                <a:lnTo>
                  <a:pt x="5715000" y="0"/>
                </a:lnTo>
                <a:close/>
              </a:path>
            </a:pathLst>
          </a:custGeom>
          <a:solidFill>
            <a:srgbClr val="EB575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63299" y="501482"/>
            <a:ext cx="9566800" cy="83439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950" b="1" i="0">
                <a:solidFill>
                  <a:schemeClr val="bg1"/>
                </a:solidFill>
                <a:latin typeface="Poppins"/>
                <a:cs typeface="Poppin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34670" y="1739455"/>
            <a:ext cx="9624060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635756" y="7033450"/>
            <a:ext cx="3421888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34670" y="7033450"/>
            <a:ext cx="2459482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7699248" y="7033450"/>
            <a:ext cx="2459482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B9Ka0HgNH3c" TargetMode="External"/><Relationship Id="rId7" Type="http://schemas.openxmlformats.org/officeDocument/2006/relationships/hyperlink" Target="https://www.hire-intelligence.co.uk/evolution-of-technology-in-sport/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youtube.com/watch?v=W21KjnF3YME" TargetMode="External"/><Relationship Id="rId5" Type="http://schemas.openxmlformats.org/officeDocument/2006/relationships/hyperlink" Target="https://www.youtube.com/watch?time_continue=255&amp;v=tJK2y8ccaLE" TargetMode="External"/><Relationship Id="rId4" Type="http://schemas.openxmlformats.org/officeDocument/2006/relationships/hyperlink" Target="https://www.firstcareers.co.uk/careers/what-does-a-senior-physiologist-do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63299" y="501482"/>
            <a:ext cx="5179695" cy="834390"/>
          </a:xfrm>
          <a:prstGeom prst="rect">
            <a:avLst/>
          </a:prstGeom>
        </p:spPr>
        <p:txBody>
          <a:bodyPr vert="horz" wrap="square" lIns="0" tIns="142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20"/>
              </a:spcBef>
            </a:pPr>
            <a:r>
              <a:rPr dirty="0"/>
              <a:t>Tech</a:t>
            </a:r>
            <a:r>
              <a:rPr spc="50" dirty="0"/>
              <a:t> </a:t>
            </a:r>
            <a:r>
              <a:rPr dirty="0"/>
              <a:t>for</a:t>
            </a:r>
            <a:r>
              <a:rPr spc="55" dirty="0"/>
              <a:t> </a:t>
            </a:r>
            <a:r>
              <a:rPr dirty="0"/>
              <a:t>Health</a:t>
            </a:r>
            <a:r>
              <a:rPr spc="55" dirty="0"/>
              <a:t> </a:t>
            </a:r>
            <a:r>
              <a:rPr dirty="0"/>
              <a:t>and</a:t>
            </a:r>
            <a:r>
              <a:rPr spc="50" dirty="0"/>
              <a:t> </a:t>
            </a:r>
            <a:r>
              <a:rPr dirty="0"/>
              <a:t>Inclusion</a:t>
            </a:r>
            <a:r>
              <a:rPr spc="55" dirty="0"/>
              <a:t> </a:t>
            </a:r>
            <a:r>
              <a:rPr dirty="0"/>
              <a:t>(Low</a:t>
            </a:r>
            <a:r>
              <a:rPr spc="55" dirty="0"/>
              <a:t> </a:t>
            </a:r>
            <a:r>
              <a:rPr spc="-10" dirty="0"/>
              <a:t>Tech)</a:t>
            </a:r>
          </a:p>
          <a:p>
            <a:pPr marL="12700" marR="279400">
              <a:lnSpc>
                <a:spcPct val="108300"/>
              </a:lnSpc>
              <a:spcBef>
                <a:spcPts val="409"/>
              </a:spcBef>
            </a:pPr>
            <a:r>
              <a:rPr sz="1000" dirty="0"/>
              <a:t>To understand how technology is used in health and inclusion and </a:t>
            </a:r>
            <a:r>
              <a:rPr sz="1000" spc="-10" dirty="0"/>
              <a:t>broaden</a:t>
            </a:r>
            <a:r>
              <a:rPr sz="1000" spc="500" dirty="0"/>
              <a:t> </a:t>
            </a:r>
            <a:r>
              <a:rPr sz="1000" dirty="0"/>
              <a:t>my knowledge of careers available in this </a:t>
            </a:r>
            <a:r>
              <a:rPr sz="1000" spc="-10" dirty="0"/>
              <a:t>field.</a:t>
            </a:r>
            <a:endParaRPr sz="1000"/>
          </a:p>
        </p:txBody>
      </p:sp>
      <p:sp>
        <p:nvSpPr>
          <p:cNvPr id="3" name="object 3"/>
          <p:cNvSpPr txBox="1"/>
          <p:nvPr/>
        </p:nvSpPr>
        <p:spPr>
          <a:xfrm>
            <a:off x="563299" y="1760305"/>
            <a:ext cx="1447800" cy="351790"/>
          </a:xfrm>
          <a:prstGeom prst="rect">
            <a:avLst/>
          </a:prstGeom>
        </p:spPr>
        <p:txBody>
          <a:bodyPr vert="horz" wrap="square" lIns="0" tIns="533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20"/>
              </a:spcBef>
            </a:pPr>
            <a:r>
              <a:rPr sz="800" b="1" dirty="0">
                <a:solidFill>
                  <a:srgbClr val="231F20"/>
                </a:solidFill>
                <a:latin typeface="Poppins"/>
                <a:cs typeface="Poppins"/>
              </a:rPr>
              <a:t>RESOURCES </a:t>
            </a:r>
            <a:r>
              <a:rPr sz="800" b="1" spc="-10" dirty="0">
                <a:solidFill>
                  <a:srgbClr val="231F20"/>
                </a:solidFill>
                <a:latin typeface="Poppins"/>
                <a:cs typeface="Poppins"/>
              </a:rPr>
              <a:t>NEEDED</a:t>
            </a:r>
            <a:endParaRPr sz="800" dirty="0">
              <a:latin typeface="Poppins"/>
              <a:cs typeface="Poppins"/>
            </a:endParaRPr>
          </a:p>
          <a:p>
            <a:pPr marL="76200" indent="-64135">
              <a:lnSpc>
                <a:spcPct val="100000"/>
              </a:lnSpc>
              <a:spcBef>
                <a:spcPts val="325"/>
              </a:spcBef>
              <a:buChar char="•"/>
              <a:tabLst>
                <a:tab pos="76835" algn="l"/>
              </a:tabLst>
            </a:pP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Printouts of homework </a:t>
            </a:r>
            <a:r>
              <a:rPr sz="8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sheets</a:t>
            </a:r>
            <a:endParaRPr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63299" y="2249303"/>
            <a:ext cx="1495425" cy="351790"/>
          </a:xfrm>
          <a:prstGeom prst="rect">
            <a:avLst/>
          </a:prstGeom>
        </p:spPr>
        <p:txBody>
          <a:bodyPr vert="horz" wrap="square" lIns="0" tIns="533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20"/>
              </a:spcBef>
            </a:pPr>
            <a:r>
              <a:rPr sz="800" b="1" dirty="0">
                <a:solidFill>
                  <a:srgbClr val="231F20"/>
                </a:solidFill>
                <a:latin typeface="Poppins"/>
                <a:cs typeface="Poppins"/>
              </a:rPr>
              <a:t>SUGGESTED</a:t>
            </a:r>
            <a:r>
              <a:rPr sz="800" b="1" spc="-10" dirty="0">
                <a:solidFill>
                  <a:srgbClr val="231F20"/>
                </a:solidFill>
                <a:latin typeface="Poppins"/>
                <a:cs typeface="Poppins"/>
              </a:rPr>
              <a:t> </a:t>
            </a:r>
            <a:r>
              <a:rPr sz="800" b="1" dirty="0">
                <a:solidFill>
                  <a:srgbClr val="231F20"/>
                </a:solidFill>
                <a:latin typeface="Poppins"/>
                <a:cs typeface="Poppins"/>
              </a:rPr>
              <a:t>TIME FOR </a:t>
            </a:r>
            <a:r>
              <a:rPr sz="800" b="1" spc="-10" dirty="0">
                <a:solidFill>
                  <a:srgbClr val="231F20"/>
                </a:solidFill>
                <a:latin typeface="Poppins"/>
                <a:cs typeface="Poppins"/>
              </a:rPr>
              <a:t>LESSON</a:t>
            </a:r>
            <a:endParaRPr sz="800" dirty="0">
              <a:latin typeface="Poppins"/>
              <a:cs typeface="Poppins"/>
            </a:endParaRPr>
          </a:p>
          <a:p>
            <a:pPr marL="76200" indent="-64135">
              <a:lnSpc>
                <a:spcPct val="100000"/>
              </a:lnSpc>
              <a:spcBef>
                <a:spcPts val="325"/>
              </a:spcBef>
              <a:buChar char="•"/>
              <a:tabLst>
                <a:tab pos="76835" algn="l"/>
              </a:tabLst>
            </a:pP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 </a:t>
            </a:r>
            <a:r>
              <a:rPr sz="8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Hours</a:t>
            </a:r>
            <a:endParaRPr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63299" y="2738305"/>
            <a:ext cx="1909445" cy="351790"/>
          </a:xfrm>
          <a:prstGeom prst="rect">
            <a:avLst/>
          </a:prstGeom>
        </p:spPr>
        <p:txBody>
          <a:bodyPr vert="horz" wrap="square" lIns="0" tIns="533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20"/>
              </a:spcBef>
            </a:pPr>
            <a:r>
              <a:rPr sz="800" b="1" dirty="0">
                <a:solidFill>
                  <a:srgbClr val="231F20"/>
                </a:solidFill>
                <a:latin typeface="Poppins"/>
                <a:cs typeface="Poppins"/>
              </a:rPr>
              <a:t>SUGGESTED </a:t>
            </a:r>
            <a:r>
              <a:rPr sz="800" b="1" spc="-10" dirty="0">
                <a:solidFill>
                  <a:srgbClr val="231F20"/>
                </a:solidFill>
                <a:latin typeface="Poppins"/>
                <a:cs typeface="Poppins"/>
              </a:rPr>
              <a:t>VENUE</a:t>
            </a:r>
            <a:endParaRPr sz="800" dirty="0">
              <a:latin typeface="Poppins"/>
              <a:cs typeface="Poppins"/>
            </a:endParaRPr>
          </a:p>
          <a:p>
            <a:pPr marL="76200" indent="-64135">
              <a:lnSpc>
                <a:spcPct val="100000"/>
              </a:lnSpc>
              <a:spcBef>
                <a:spcPts val="325"/>
              </a:spcBef>
              <a:buChar char="•"/>
              <a:tabLst>
                <a:tab pos="76835" algn="l"/>
              </a:tabLst>
            </a:pP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Computer</a:t>
            </a:r>
            <a:r>
              <a:rPr sz="8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Suite/Classroom</a:t>
            </a:r>
            <a:r>
              <a:rPr sz="8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</a:t>
            </a:r>
            <a:r>
              <a:rPr sz="8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laptops</a:t>
            </a:r>
            <a:endParaRPr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563299" y="3227304"/>
            <a:ext cx="2755900" cy="1185545"/>
          </a:xfrm>
          <a:prstGeom prst="rect">
            <a:avLst/>
          </a:prstGeom>
        </p:spPr>
        <p:txBody>
          <a:bodyPr vert="horz" wrap="square" lIns="0" tIns="533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20"/>
              </a:spcBef>
            </a:pPr>
            <a:r>
              <a:rPr sz="800" b="1" dirty="0">
                <a:solidFill>
                  <a:srgbClr val="231F20"/>
                </a:solidFill>
                <a:latin typeface="Poppins"/>
                <a:cs typeface="Poppins"/>
              </a:rPr>
              <a:t>NATIONAL CURRICULUM </a:t>
            </a:r>
            <a:r>
              <a:rPr sz="800" b="1" spc="-10" dirty="0">
                <a:solidFill>
                  <a:srgbClr val="231F20"/>
                </a:solidFill>
                <a:latin typeface="Poppins"/>
                <a:cs typeface="Poppins"/>
              </a:rPr>
              <a:t>LINKS</a:t>
            </a:r>
            <a:endParaRPr sz="800" dirty="0">
              <a:latin typeface="Poppins"/>
              <a:cs typeface="Poppins"/>
            </a:endParaRPr>
          </a:p>
          <a:p>
            <a:pPr marL="12700" marR="328295">
              <a:lnSpc>
                <a:spcPct val="104200"/>
              </a:lnSpc>
              <a:spcBef>
                <a:spcPts val="285"/>
              </a:spcBef>
            </a:pPr>
            <a:r>
              <a:rPr sz="8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Computing</a:t>
            </a:r>
            <a:r>
              <a:rPr sz="800" b="1" spc="-3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sz="800" spc="-3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Create,</a:t>
            </a:r>
            <a:r>
              <a:rPr sz="800" spc="-3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reuse,</a:t>
            </a:r>
            <a:r>
              <a:rPr sz="800" spc="-3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revise</a:t>
            </a:r>
            <a:r>
              <a:rPr sz="800" spc="-3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sz="800" spc="-3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repurpose </a:t>
            </a: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digital</a:t>
            </a:r>
            <a:r>
              <a:rPr sz="8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artefacts</a:t>
            </a:r>
            <a:r>
              <a:rPr sz="8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sz="8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sz="8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given</a:t>
            </a:r>
            <a:r>
              <a:rPr sz="8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audience</a:t>
            </a:r>
            <a:r>
              <a:rPr sz="8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</a:t>
            </a:r>
            <a:r>
              <a:rPr sz="8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attention</a:t>
            </a:r>
            <a:r>
              <a:rPr sz="8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to</a:t>
            </a:r>
            <a:r>
              <a:rPr sz="8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trustworthiness,</a:t>
            </a:r>
            <a:r>
              <a:rPr sz="800" spc="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design</a:t>
            </a:r>
            <a:r>
              <a:rPr sz="800" spc="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sz="800" spc="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usability</a:t>
            </a:r>
            <a:endParaRPr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 marR="618490">
              <a:lnSpc>
                <a:spcPct val="104200"/>
              </a:lnSpc>
              <a:spcBef>
                <a:spcPts val="284"/>
              </a:spcBef>
            </a:pPr>
            <a:r>
              <a:rPr sz="8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Design</a:t>
            </a:r>
            <a:r>
              <a:rPr sz="800" b="1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sz="800" b="1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technology</a:t>
            </a:r>
            <a:r>
              <a:rPr sz="800" b="1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sz="8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Investigate</a:t>
            </a:r>
            <a:r>
              <a:rPr sz="8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new</a:t>
            </a:r>
            <a:r>
              <a:rPr sz="8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emerging</a:t>
            </a:r>
            <a:r>
              <a:rPr sz="8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technologies</a:t>
            </a:r>
            <a:endParaRPr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 marR="5080">
              <a:lnSpc>
                <a:spcPct val="104200"/>
              </a:lnSpc>
              <a:spcBef>
                <a:spcPts val="280"/>
              </a:spcBef>
            </a:pPr>
            <a:r>
              <a:rPr sz="8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Spoken</a:t>
            </a:r>
            <a:r>
              <a:rPr sz="800" b="1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English</a:t>
            </a:r>
            <a:r>
              <a:rPr sz="800" b="1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sz="8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Giving</a:t>
            </a:r>
            <a:r>
              <a:rPr sz="8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short</a:t>
            </a:r>
            <a:r>
              <a:rPr sz="8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speeches</a:t>
            </a:r>
            <a:r>
              <a:rPr sz="8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sz="8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presentations, </a:t>
            </a: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expressing</a:t>
            </a:r>
            <a:r>
              <a:rPr sz="8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their own</a:t>
            </a:r>
            <a:r>
              <a:rPr sz="8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ideas and keeping</a:t>
            </a:r>
            <a:r>
              <a:rPr sz="8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the </a:t>
            </a:r>
            <a:r>
              <a:rPr sz="8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point</a:t>
            </a:r>
            <a:endParaRPr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object 7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074994" y="359994"/>
            <a:ext cx="4257001" cy="1206017"/>
          </a:xfrm>
          <a:prstGeom prst="rect">
            <a:avLst/>
          </a:prstGeom>
        </p:spPr>
      </p:pic>
      <p:sp>
        <p:nvSpPr>
          <p:cNvPr id="8" name="object 8"/>
          <p:cNvSpPr txBox="1"/>
          <p:nvPr/>
        </p:nvSpPr>
        <p:spPr>
          <a:xfrm>
            <a:off x="3779999" y="1754257"/>
            <a:ext cx="116839" cy="375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sz="2300" b="1" dirty="0">
                <a:solidFill>
                  <a:srgbClr val="EB5750"/>
                </a:solidFill>
                <a:latin typeface="Poppins"/>
                <a:cs typeface="Poppins"/>
              </a:rPr>
              <a:t>1</a:t>
            </a:r>
            <a:endParaRPr sz="2300">
              <a:latin typeface="Poppins"/>
              <a:cs typeface="Poppins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3779999" y="2059057"/>
            <a:ext cx="1062355" cy="508634"/>
          </a:xfrm>
          <a:prstGeom prst="rect">
            <a:avLst/>
          </a:prstGeom>
        </p:spPr>
        <p:txBody>
          <a:bodyPr vert="horz" wrap="square" lIns="0" tIns="17780" rIns="0" bIns="0" rtlCol="0">
            <a:spAutoFit/>
          </a:bodyPr>
          <a:lstStyle/>
          <a:p>
            <a:pPr marR="49530" algn="l">
              <a:lnSpc>
                <a:spcPts val="700"/>
              </a:lnSpc>
              <a:spcBef>
                <a:spcPts val="140"/>
              </a:spcBef>
            </a:pP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</a:t>
            </a:r>
            <a:r>
              <a:rPr sz="600" b="1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 tech used for </a:t>
            </a:r>
            <a:r>
              <a:rPr sz="600" b="1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Health</a:t>
            </a:r>
            <a:r>
              <a:rPr sz="600" b="1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sz="600" b="1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Inclusion?</a:t>
            </a:r>
            <a:r>
              <a:rPr sz="600" b="1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(5</a:t>
            </a:r>
            <a:r>
              <a:rPr sz="600" b="1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min)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5080" algn="l">
              <a:lnSpc>
                <a:spcPts val="700"/>
              </a:lnSpc>
              <a:spcBef>
                <a:spcPts val="280"/>
              </a:spcBef>
            </a:pP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Discuss the examples on </a:t>
            </a:r>
            <a:r>
              <a:rPr sz="6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sz="6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presentation</a:t>
            </a:r>
            <a:r>
              <a:rPr sz="6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</a:t>
            </a:r>
            <a:r>
              <a:rPr sz="6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can</a:t>
            </a:r>
            <a:r>
              <a:rPr sz="6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sz="6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students</a:t>
            </a:r>
            <a:r>
              <a:rPr sz="6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think of any other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examples?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6490476" y="3843707"/>
            <a:ext cx="1142223" cy="1261884"/>
          </a:xfrm>
          <a:prstGeom prst="rect">
            <a:avLst/>
          </a:prstGeom>
        </p:spPr>
        <p:txBody>
          <a:bodyPr vert="horz" wrap="square" lIns="0" tIns="17780" rIns="0" bIns="0" rtlCol="0">
            <a:spAutoFit/>
          </a:bodyPr>
          <a:lstStyle/>
          <a:p>
            <a:pPr marR="101600" algn="l">
              <a:lnSpc>
                <a:spcPts val="700"/>
              </a:lnSpc>
              <a:spcBef>
                <a:spcPts val="140"/>
              </a:spcBef>
            </a:pPr>
            <a:r>
              <a:rPr sz="600" b="1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Discuss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how</a:t>
            </a:r>
            <a:r>
              <a:rPr sz="600" b="1" spc="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tech is</a:t>
            </a:r>
            <a:r>
              <a:rPr sz="600" b="1" spc="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being</a:t>
            </a:r>
            <a:r>
              <a:rPr sz="600" b="1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used</a:t>
            </a:r>
            <a:r>
              <a:rPr sz="600" b="1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sz="600" b="1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inclusion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(10</a:t>
            </a:r>
            <a:r>
              <a:rPr sz="600" b="1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min)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5080" algn="l">
              <a:lnSpc>
                <a:spcPts val="700"/>
              </a:lnSpc>
              <a:spcBef>
                <a:spcPts val="280"/>
              </a:spcBef>
            </a:pP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does inclusion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mean?</a:t>
            </a:r>
            <a:r>
              <a:rPr sz="6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Can you think of any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examples</a:t>
            </a:r>
            <a:r>
              <a:rPr sz="6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inclusion?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Watch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video</a:t>
            </a:r>
            <a:r>
              <a:rPr sz="6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discuss: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123825" algn="l">
              <a:lnSpc>
                <a:spcPts val="700"/>
              </a:lnSpc>
            </a:pPr>
            <a:r>
              <a:rPr sz="600" dirty="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https://</a:t>
            </a:r>
            <a:r>
              <a:rPr sz="600" spc="-10" dirty="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www.youtube.com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/</a:t>
            </a:r>
            <a:br>
              <a:rPr lang="en-GB"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</a:br>
            <a:r>
              <a:rPr sz="600" spc="-10" dirty="0" err="1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watch?v</a:t>
            </a:r>
            <a:r>
              <a:rPr sz="600" spc="-10" dirty="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=B9Ka0HgNH3c</a:t>
            </a:r>
            <a:endParaRPr lang="en-GB" sz="600" spc="-10" dirty="0">
              <a:solidFill>
                <a:srgbClr val="231F20"/>
              </a:solidFill>
              <a:uFill>
                <a:solidFill>
                  <a:srgbClr val="231F20"/>
                </a:solidFill>
              </a:u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66675" algn="l">
              <a:lnSpc>
                <a:spcPts val="700"/>
              </a:lnSpc>
              <a:spcBef>
                <a:spcPts val="285"/>
              </a:spcBef>
            </a:pP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was life like for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people</a:t>
            </a:r>
            <a:r>
              <a:rPr sz="6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 disabilities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before</a:t>
            </a:r>
            <a:r>
              <a:rPr sz="6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technolog</a:t>
            </a:r>
            <a:r>
              <a:rPr lang="en-US"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advancements?</a:t>
            </a:r>
            <a:r>
              <a:rPr sz="6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does Chris enjoy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about</a:t>
            </a:r>
            <a:r>
              <a:rPr sz="6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his 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job?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6490475" y="3538907"/>
            <a:ext cx="1530350" cy="375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  <a:tabLst>
                <a:tab pos="1367790" algn="l"/>
              </a:tabLst>
            </a:pPr>
            <a:r>
              <a:rPr sz="2300" b="1" spc="-50" dirty="0">
                <a:solidFill>
                  <a:srgbClr val="EB5750"/>
                </a:solidFill>
                <a:latin typeface="Poppins"/>
                <a:cs typeface="Poppins"/>
              </a:rPr>
              <a:t>6</a:t>
            </a:r>
            <a:r>
              <a:rPr sz="2300" b="1" dirty="0">
                <a:solidFill>
                  <a:srgbClr val="EB5750"/>
                </a:solidFill>
                <a:latin typeface="Poppins"/>
                <a:cs typeface="Poppins"/>
              </a:rPr>
              <a:t>	</a:t>
            </a:r>
            <a:r>
              <a:rPr sz="2300" b="1" spc="-50" dirty="0">
                <a:solidFill>
                  <a:srgbClr val="EB5750"/>
                </a:solidFill>
                <a:latin typeface="Poppins"/>
                <a:cs typeface="Poppins"/>
              </a:rPr>
              <a:t>7</a:t>
            </a:r>
            <a:endParaRPr sz="2300">
              <a:latin typeface="Poppins"/>
              <a:cs typeface="Poppins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7858612" y="3843707"/>
            <a:ext cx="1069975" cy="686435"/>
          </a:xfrm>
          <a:prstGeom prst="rect">
            <a:avLst/>
          </a:prstGeom>
        </p:spPr>
        <p:txBody>
          <a:bodyPr vert="horz" wrap="square" lIns="0" tIns="17780" rIns="0" bIns="0" rtlCol="0">
            <a:spAutoFit/>
          </a:bodyPr>
          <a:lstStyle/>
          <a:p>
            <a:pPr marR="6350" algn="l">
              <a:lnSpc>
                <a:spcPts val="700"/>
              </a:lnSpc>
              <a:spcBef>
                <a:spcPts val="140"/>
              </a:spcBef>
            </a:pP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Model</a:t>
            </a:r>
            <a:r>
              <a:rPr sz="600" b="1" spc="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Presentation</a:t>
            </a:r>
            <a:r>
              <a:rPr sz="600" b="1" spc="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Software</a:t>
            </a:r>
            <a:r>
              <a:rPr sz="600" b="1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(5</a:t>
            </a:r>
            <a:r>
              <a:rPr sz="600" b="1" spc="-3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min)</a:t>
            </a:r>
            <a:endParaRPr sz="6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5080" algn="l">
              <a:lnSpc>
                <a:spcPts val="700"/>
              </a:lnSpc>
              <a:spcBef>
                <a:spcPts val="280"/>
              </a:spcBef>
            </a:pP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Model how to use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Adobe</a:t>
            </a:r>
            <a:r>
              <a:rPr sz="6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Spark</a:t>
            </a:r>
            <a:r>
              <a:rPr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any other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software </a:t>
            </a:r>
            <a:r>
              <a:rPr sz="6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sz="6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students to use to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present</a:t>
            </a:r>
            <a:r>
              <a:rPr sz="6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their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research.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ask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them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sz="6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create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paper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presentation.</a:t>
            </a:r>
            <a:endParaRPr sz="6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7845714" y="4713500"/>
            <a:ext cx="201295" cy="375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sz="2300" b="1" dirty="0">
                <a:solidFill>
                  <a:srgbClr val="EB5750"/>
                </a:solidFill>
                <a:latin typeface="Poppins"/>
                <a:cs typeface="Poppins"/>
              </a:rPr>
              <a:t>8</a:t>
            </a:r>
            <a:endParaRPr sz="2300">
              <a:latin typeface="Poppins"/>
              <a:cs typeface="Poppins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7845714" y="5018300"/>
            <a:ext cx="1038860" cy="1167130"/>
          </a:xfrm>
          <a:prstGeom prst="rect">
            <a:avLst/>
          </a:prstGeom>
        </p:spPr>
        <p:txBody>
          <a:bodyPr vert="horz" wrap="square" lIns="0" tIns="17780" rIns="0" bIns="0" rtlCol="0">
            <a:spAutoFit/>
          </a:bodyPr>
          <a:lstStyle/>
          <a:p>
            <a:pPr marR="135890" algn="l">
              <a:lnSpc>
                <a:spcPts val="700"/>
              </a:lnSpc>
              <a:spcBef>
                <a:spcPts val="140"/>
              </a:spcBef>
            </a:pP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Group</a:t>
            </a:r>
            <a:r>
              <a:rPr sz="600" b="1" spc="-3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Presentation</a:t>
            </a:r>
            <a:r>
              <a:rPr sz="600" b="1" spc="-3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Task</a:t>
            </a:r>
            <a:r>
              <a:rPr sz="600" b="1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(40</a:t>
            </a:r>
            <a:r>
              <a:rPr sz="600" b="1" spc="-3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min)</a:t>
            </a:r>
            <a:endParaRPr sz="6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5080" algn="l">
              <a:lnSpc>
                <a:spcPts val="700"/>
              </a:lnSpc>
              <a:spcBef>
                <a:spcPts val="280"/>
              </a:spcBef>
            </a:pP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Students to work on their </a:t>
            </a:r>
            <a:r>
              <a:rPr sz="6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own</a:t>
            </a:r>
            <a:r>
              <a:rPr sz="6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small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groups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create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5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sz="6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presentation</a:t>
            </a:r>
            <a:r>
              <a:rPr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about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use </a:t>
            </a:r>
            <a:r>
              <a:rPr sz="6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sz="6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tech for health or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inclusion.</a:t>
            </a:r>
            <a:endParaRPr sz="6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20320" algn="l">
              <a:lnSpc>
                <a:spcPts val="700"/>
              </a:lnSpc>
            </a:pP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Use the examples on the </a:t>
            </a:r>
            <a:r>
              <a:rPr sz="6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PPT</a:t>
            </a:r>
            <a:r>
              <a:rPr sz="6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research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your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own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endParaRPr sz="6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ts val="680"/>
              </a:lnSpc>
            </a:pP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your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class.</a:t>
            </a:r>
            <a:endParaRPr sz="6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106045" algn="l">
              <a:lnSpc>
                <a:spcPts val="700"/>
              </a:lnSpc>
              <a:spcBef>
                <a:spcPts val="305"/>
              </a:spcBef>
            </a:pP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Students</a:t>
            </a:r>
            <a:r>
              <a:rPr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then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present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their</a:t>
            </a:r>
            <a:r>
              <a:rPr sz="6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research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another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group/</a:t>
            </a:r>
            <a:r>
              <a:rPr sz="6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class.</a:t>
            </a:r>
            <a:endParaRPr sz="6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9200953" y="1754257"/>
            <a:ext cx="188595" cy="375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sz="2300" b="1" dirty="0">
                <a:solidFill>
                  <a:srgbClr val="EB5750"/>
                </a:solidFill>
                <a:latin typeface="Poppins"/>
                <a:cs typeface="Poppins"/>
              </a:rPr>
              <a:t>9</a:t>
            </a:r>
            <a:endParaRPr sz="2300">
              <a:latin typeface="Poppins"/>
              <a:cs typeface="Poppins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9200953" y="2059057"/>
            <a:ext cx="1061085" cy="954107"/>
          </a:xfrm>
          <a:prstGeom prst="rect">
            <a:avLst/>
          </a:prstGeom>
        </p:spPr>
        <p:txBody>
          <a:bodyPr vert="horz" wrap="square" lIns="0" tIns="17780" rIns="0" bIns="0" rtlCol="0">
            <a:spAutoFit/>
          </a:bodyPr>
          <a:lstStyle/>
          <a:p>
            <a:pPr marR="257175" algn="l">
              <a:lnSpc>
                <a:spcPts val="700"/>
              </a:lnSpc>
              <a:spcBef>
                <a:spcPts val="140"/>
              </a:spcBef>
            </a:pPr>
            <a:r>
              <a:rPr sz="600" b="1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Technology</a:t>
            </a:r>
            <a:r>
              <a:rPr sz="600" b="1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careers</a:t>
            </a:r>
            <a:r>
              <a:rPr sz="600" b="1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spc="-3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</a:t>
            </a:r>
            <a:r>
              <a:rPr sz="600" b="1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Healthcare</a:t>
            </a:r>
            <a:r>
              <a:rPr sz="600" b="1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(10 </a:t>
            </a:r>
            <a:r>
              <a:rPr sz="600" b="1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min)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92075" algn="l">
              <a:lnSpc>
                <a:spcPts val="700"/>
              </a:lnSpc>
              <a:spcBef>
                <a:spcPts val="280"/>
              </a:spcBef>
            </a:pP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Watch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following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clip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sz="6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use the information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below</a:t>
            </a:r>
            <a:r>
              <a:rPr sz="6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clip to discuss the 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many</a:t>
            </a:r>
            <a:r>
              <a:rPr sz="6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different</a:t>
            </a:r>
            <a:r>
              <a:rPr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careers</a:t>
            </a:r>
            <a:r>
              <a:rPr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available</a:t>
            </a:r>
            <a:r>
              <a:rPr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</a:t>
            </a:r>
            <a:r>
              <a:rPr sz="6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technology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healthcare: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5080" algn="l">
              <a:lnSpc>
                <a:spcPts val="700"/>
              </a:lnSpc>
            </a:pPr>
            <a:r>
              <a:rPr sz="600" spc="-10" dirty="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https://www.firstcareers.co.uk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/</a:t>
            </a:r>
            <a:br>
              <a:rPr lang="en-GB"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</a:b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careers/what-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does-a-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senior-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physiologist-</a:t>
            </a:r>
            <a:r>
              <a:rPr sz="6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do/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9200953" y="5130769"/>
            <a:ext cx="220979" cy="375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sz="2300" b="1" spc="-25" dirty="0">
                <a:solidFill>
                  <a:srgbClr val="EB5750"/>
                </a:solidFill>
                <a:latin typeface="Poppins"/>
                <a:cs typeface="Poppins"/>
              </a:rPr>
              <a:t>11</a:t>
            </a:r>
            <a:endParaRPr sz="2300">
              <a:latin typeface="Poppins"/>
              <a:cs typeface="Poppins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9200953" y="5435569"/>
            <a:ext cx="1029335" cy="965835"/>
          </a:xfrm>
          <a:prstGeom prst="rect">
            <a:avLst/>
          </a:prstGeom>
        </p:spPr>
        <p:txBody>
          <a:bodyPr vert="horz" wrap="square" lIns="0" tIns="17780" rIns="0" bIns="0" rtlCol="0">
            <a:spAutoFit/>
          </a:bodyPr>
          <a:lstStyle/>
          <a:p>
            <a:pPr marR="200025" algn="l">
              <a:lnSpc>
                <a:spcPts val="700"/>
              </a:lnSpc>
              <a:spcBef>
                <a:spcPts val="140"/>
              </a:spcBef>
            </a:pP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Homework</a:t>
            </a:r>
            <a:r>
              <a:rPr sz="600" b="1" spc="3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sz="600" b="1" spc="3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further</a:t>
            </a:r>
            <a:r>
              <a:rPr sz="600" b="1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learning</a:t>
            </a:r>
            <a:r>
              <a:rPr sz="600" b="1" spc="-3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opportunities</a:t>
            </a:r>
            <a:r>
              <a:rPr sz="600" b="1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(5</a:t>
            </a:r>
            <a:r>
              <a:rPr sz="600" b="1" spc="-3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min)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5080" algn="l">
              <a:lnSpc>
                <a:spcPts val="700"/>
              </a:lnSpc>
              <a:spcBef>
                <a:spcPts val="280"/>
              </a:spcBef>
            </a:pP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adult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home</a:t>
            </a:r>
            <a:r>
              <a:rPr sz="6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match the famous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person</a:t>
            </a:r>
            <a:r>
              <a:rPr sz="6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tech to their name and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role.</a:t>
            </a:r>
            <a:r>
              <a:rPr sz="6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challenge is to use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other</a:t>
            </a:r>
            <a:r>
              <a:rPr sz="6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people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 books –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not </a:t>
            </a:r>
            <a:r>
              <a:rPr lang="en-GB" sz="600" b="1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sz="600" b="1" spc="-10" dirty="0" err="1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ech</a:t>
            </a:r>
            <a:r>
              <a:rPr sz="600" b="1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sz="600" b="1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Present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any form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share</a:t>
            </a:r>
            <a:r>
              <a:rPr lang="en-GB"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</a:t>
            </a:r>
            <a:r>
              <a:rPr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your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group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next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lesson.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9200953" y="3229970"/>
            <a:ext cx="304800" cy="375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sz="2300" b="1" spc="-25" dirty="0">
                <a:solidFill>
                  <a:srgbClr val="EB5750"/>
                </a:solidFill>
                <a:latin typeface="Poppins"/>
                <a:cs typeface="Poppins"/>
              </a:rPr>
              <a:t>10</a:t>
            </a:r>
            <a:endParaRPr sz="2300">
              <a:latin typeface="Poppins"/>
              <a:cs typeface="Poppins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9200953" y="3514011"/>
            <a:ext cx="1059815" cy="1113125"/>
          </a:xfrm>
          <a:prstGeom prst="rect">
            <a:avLst/>
          </a:prstGeom>
        </p:spPr>
        <p:txBody>
          <a:bodyPr vert="horz" wrap="square" lIns="0" tIns="45720" rIns="0" bIns="0" rtlCol="0">
            <a:spAutoFit/>
          </a:bodyPr>
          <a:lstStyle/>
          <a:p>
            <a:pPr algn="l">
              <a:lnSpc>
                <a:spcPct val="100000"/>
              </a:lnSpc>
              <a:spcBef>
                <a:spcPts val="360"/>
              </a:spcBef>
            </a:pP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Class</a:t>
            </a:r>
            <a:r>
              <a:rPr sz="600" b="1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Discussion</a:t>
            </a:r>
            <a:r>
              <a:rPr sz="600" b="1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(5</a:t>
            </a:r>
            <a:r>
              <a:rPr sz="600" b="1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min)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12700" algn="l">
              <a:lnSpc>
                <a:spcPts val="700"/>
              </a:lnSpc>
              <a:spcBef>
                <a:spcPts val="305"/>
              </a:spcBef>
            </a:pPr>
            <a:endParaRPr lang="en-GB" sz="600" dirty="0">
              <a:solidFill>
                <a:srgbClr val="231F2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12700" algn="l">
              <a:lnSpc>
                <a:spcPts val="700"/>
              </a:lnSpc>
              <a:spcBef>
                <a:spcPts val="305"/>
              </a:spcBef>
            </a:pP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Can you see yourself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</a:t>
            </a:r>
            <a:r>
              <a:rPr sz="6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any tech for health </a:t>
            </a:r>
            <a:r>
              <a:rPr sz="600" spc="-3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</a:t>
            </a:r>
            <a:r>
              <a:rPr sz="6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inclusion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careers?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Did</a:t>
            </a:r>
            <a:r>
              <a:rPr sz="6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anything particularly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interest</a:t>
            </a:r>
            <a:r>
              <a:rPr sz="6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 today? Do any of </a:t>
            </a:r>
            <a:r>
              <a:rPr sz="6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</a:t>
            </a:r>
            <a:r>
              <a:rPr sz="6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want to be nurses,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doctors,</a:t>
            </a:r>
            <a:r>
              <a:rPr sz="6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physiotherapists etc.? How </a:t>
            </a:r>
            <a:r>
              <a:rPr sz="6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</a:t>
            </a:r>
            <a:r>
              <a:rPr sz="6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they use technology in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their</a:t>
            </a:r>
            <a:r>
              <a:rPr sz="6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daily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roles?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3779999" y="5482106"/>
            <a:ext cx="209550" cy="375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sz="2300" b="1" dirty="0">
                <a:solidFill>
                  <a:srgbClr val="EB5750"/>
                </a:solidFill>
                <a:latin typeface="Poppins"/>
                <a:cs typeface="Poppins"/>
              </a:rPr>
              <a:t>4</a:t>
            </a:r>
            <a:endParaRPr sz="2300">
              <a:latin typeface="Poppins"/>
              <a:cs typeface="Poppins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3779999" y="5753445"/>
            <a:ext cx="2315210" cy="364490"/>
          </a:xfrm>
          <a:prstGeom prst="rect">
            <a:avLst/>
          </a:prstGeom>
        </p:spPr>
        <p:txBody>
          <a:bodyPr vert="horz" wrap="square" lIns="0" tIns="45720" rIns="0" bIns="0" rtlCol="0">
            <a:spAutoFit/>
          </a:bodyPr>
          <a:lstStyle/>
          <a:p>
            <a:pPr algn="l">
              <a:lnSpc>
                <a:spcPct val="100000"/>
              </a:lnSpc>
              <a:spcBef>
                <a:spcPts val="360"/>
              </a:spcBef>
            </a:pPr>
            <a:r>
              <a:rPr sz="600" b="1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Watch</a:t>
            </a:r>
            <a:r>
              <a:rPr sz="600" b="1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sz="600" b="1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role</a:t>
            </a:r>
            <a:r>
              <a:rPr sz="600" b="1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model</a:t>
            </a:r>
            <a:r>
              <a:rPr sz="600" b="1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video</a:t>
            </a:r>
            <a:r>
              <a:rPr sz="600" b="1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(5</a:t>
            </a:r>
            <a:r>
              <a:rPr sz="600" b="1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min)</a:t>
            </a:r>
            <a:endParaRPr sz="6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5080" algn="l">
              <a:lnSpc>
                <a:spcPts val="700"/>
              </a:lnSpc>
              <a:spcBef>
                <a:spcPts val="305"/>
              </a:spcBef>
            </a:pP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After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watching, discuss the role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model’s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career path: What led 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them</a:t>
            </a:r>
            <a:r>
              <a:rPr sz="6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into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technology career?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do they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enjoy about their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career?</a:t>
            </a:r>
            <a:endParaRPr sz="6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3779999" y="2776556"/>
            <a:ext cx="178435" cy="375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sz="2300" b="1" dirty="0">
                <a:solidFill>
                  <a:srgbClr val="EB5750"/>
                </a:solidFill>
                <a:latin typeface="Poppins"/>
                <a:cs typeface="Poppins"/>
              </a:rPr>
              <a:t>2</a:t>
            </a:r>
            <a:endParaRPr sz="2300">
              <a:latin typeface="Poppins"/>
              <a:cs typeface="Poppins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3779999" y="3047895"/>
            <a:ext cx="2402205" cy="843821"/>
          </a:xfrm>
          <a:prstGeom prst="rect">
            <a:avLst/>
          </a:prstGeom>
        </p:spPr>
        <p:txBody>
          <a:bodyPr vert="horz" wrap="square" lIns="0" tIns="45720" rIns="0" bIns="0" rtlCol="0">
            <a:spAutoFit/>
          </a:bodyPr>
          <a:lstStyle/>
          <a:p>
            <a:pPr algn="l">
              <a:lnSpc>
                <a:spcPct val="100000"/>
              </a:lnSpc>
              <a:spcBef>
                <a:spcPts val="360"/>
              </a:spcBef>
            </a:pPr>
            <a:r>
              <a:rPr sz="600" b="1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Tech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for Mental</a:t>
            </a:r>
            <a:r>
              <a:rPr sz="600" b="1" spc="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Health (10</a:t>
            </a:r>
            <a:r>
              <a:rPr sz="600" b="1" spc="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min)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5080" algn="l">
              <a:lnSpc>
                <a:spcPts val="700"/>
              </a:lnSpc>
              <a:spcBef>
                <a:spcPts val="300"/>
              </a:spcBef>
            </a:pP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Watch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following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video and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discuss how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technology is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being 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used</a:t>
            </a:r>
            <a:r>
              <a:rPr sz="6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support mental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health and health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care in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general:</a:t>
            </a:r>
            <a:r>
              <a:rPr sz="6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u="sng" spc="-10" dirty="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https://www.youtube.com/watch?time_continue=255&amp;v=tJK2y8ccaLE</a:t>
            </a:r>
            <a:endParaRPr lang="en-GB" sz="600" u="sng" spc="-10" dirty="0">
              <a:solidFill>
                <a:srgbClr val="231F20"/>
              </a:solidFill>
              <a:uFill>
                <a:solidFill>
                  <a:srgbClr val="231F20"/>
                </a:solidFill>
              </a:u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5080" algn="l">
              <a:lnSpc>
                <a:spcPts val="700"/>
              </a:lnSpc>
              <a:spcBef>
                <a:spcPts val="300"/>
              </a:spcBef>
            </a:pP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 the students know of any apps which support mental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health?</a:t>
            </a:r>
            <a:r>
              <a:rPr lang="en-GB"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br>
              <a:rPr lang="en-GB"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sz="600" dirty="0" err="1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i.e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Calm, Headspace. If suitable for your class, complete one of </a:t>
            </a:r>
            <a:r>
              <a:rPr sz="6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sz="6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mindfulness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activities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from the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following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video:</a:t>
            </a:r>
            <a:r>
              <a:rPr sz="6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u="sng" spc="-10" dirty="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  <a:hlinkClick r:id="rId6"/>
              </a:rPr>
              <a:t>https://www.youtube.com/watch?v=W21KjnF3YME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3779999" y="6331033"/>
            <a:ext cx="200660" cy="375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sz="2300" b="1" dirty="0">
                <a:solidFill>
                  <a:srgbClr val="EB5750"/>
                </a:solidFill>
                <a:latin typeface="Poppins"/>
                <a:cs typeface="Poppins"/>
              </a:rPr>
              <a:t>5</a:t>
            </a:r>
            <a:endParaRPr sz="2300" dirty="0">
              <a:latin typeface="Poppins"/>
              <a:cs typeface="Poppins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3779999" y="6602372"/>
            <a:ext cx="2398395" cy="453390"/>
          </a:xfrm>
          <a:prstGeom prst="rect">
            <a:avLst/>
          </a:prstGeom>
        </p:spPr>
        <p:txBody>
          <a:bodyPr vert="horz" wrap="square" lIns="0" tIns="45720" rIns="0" bIns="0" rtlCol="0">
            <a:spAutoFit/>
          </a:bodyPr>
          <a:lstStyle/>
          <a:p>
            <a:pPr algn="l">
              <a:lnSpc>
                <a:spcPct val="100000"/>
              </a:lnSpc>
              <a:spcBef>
                <a:spcPts val="360"/>
              </a:spcBef>
            </a:pPr>
            <a:r>
              <a:rPr sz="600" b="1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Technology</a:t>
            </a:r>
            <a:r>
              <a:rPr sz="600" b="1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advancements</a:t>
            </a:r>
            <a:r>
              <a:rPr sz="600" b="1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</a:t>
            </a:r>
            <a:r>
              <a:rPr sz="600" b="1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sports</a:t>
            </a:r>
            <a:r>
              <a:rPr sz="600" b="1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(20</a:t>
            </a:r>
            <a:r>
              <a:rPr sz="600" b="1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min)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5080" algn="l">
              <a:lnSpc>
                <a:spcPts val="700"/>
              </a:lnSpc>
              <a:spcBef>
                <a:spcPts val="305"/>
              </a:spcBef>
            </a:pP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Discuss how technology is used in sports. Have the students 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ever</a:t>
            </a:r>
            <a:r>
              <a:rPr sz="6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seen technology used</a:t>
            </a:r>
            <a:r>
              <a:rPr sz="600" spc="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Football,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Rugby,</a:t>
            </a:r>
            <a:r>
              <a:rPr sz="600" spc="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Athletics </a:t>
            </a:r>
            <a:r>
              <a:rPr sz="600" dirty="0" err="1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etc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? Discuss</a:t>
            </a:r>
            <a:r>
              <a:rPr sz="600" spc="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</a:t>
            </a:r>
            <a:r>
              <a:rPr sz="6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referees,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judges,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coaches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used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before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technology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existed.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6424828" y="1746008"/>
            <a:ext cx="2533015" cy="1693412"/>
          </a:xfrm>
          <a:prstGeom prst="rect">
            <a:avLst/>
          </a:prstGeom>
          <a:ln w="6350">
            <a:solidFill>
              <a:srgbClr val="BCBEC0"/>
            </a:solidFill>
          </a:ln>
        </p:spPr>
        <p:txBody>
          <a:bodyPr vert="horz" wrap="square" lIns="0" tIns="64135" rIns="0" bIns="0" rtlCol="0">
            <a:spAutoFit/>
          </a:bodyPr>
          <a:lstStyle/>
          <a:p>
            <a:pPr marL="65405" marR="179705" algn="l">
              <a:lnSpc>
                <a:spcPts val="700"/>
              </a:lnSpc>
              <a:spcBef>
                <a:spcPts val="505"/>
              </a:spcBef>
            </a:pP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Watch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Homecourt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Apple Launch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clip and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discuss how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tech 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like</a:t>
            </a:r>
            <a:r>
              <a:rPr sz="6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could</a:t>
            </a:r>
            <a:r>
              <a:rPr sz="600" spc="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help improve</a:t>
            </a:r>
            <a:r>
              <a:rPr sz="600" spc="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players</a:t>
            </a:r>
            <a:r>
              <a:rPr lang="en-GB"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'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performance</a:t>
            </a:r>
            <a:r>
              <a:rPr sz="600" spc="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</a:t>
            </a:r>
            <a:r>
              <a:rPr sz="600" spc="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sport.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5405" marR="60960" algn="l">
              <a:lnSpc>
                <a:spcPts val="700"/>
              </a:lnSpc>
              <a:spcBef>
                <a:spcPts val="285"/>
              </a:spcBef>
            </a:pP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Ask the students to log onto the following site and spend 5-10 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mins</a:t>
            </a:r>
            <a:r>
              <a:rPr sz="6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looking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through the Evolution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technology in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sports. Ask each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group/</a:t>
            </a:r>
            <a:r>
              <a:rPr sz="6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individual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write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down 3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the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most interesting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facts to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share 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</a:t>
            </a:r>
            <a:r>
              <a:rPr sz="6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another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person/group.</a:t>
            </a:r>
            <a:r>
              <a:rPr lang="en-GB"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65405" marR="60960" algn="l">
              <a:lnSpc>
                <a:spcPts val="700"/>
              </a:lnSpc>
              <a:spcBef>
                <a:spcPts val="285"/>
              </a:spcBef>
            </a:pPr>
            <a:r>
              <a:rPr sz="600" u="sng" spc="-10" dirty="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  <a:hlinkClick r:id="rId7"/>
              </a:rPr>
              <a:t>https://www.hire-</a:t>
            </a:r>
            <a:r>
              <a:rPr sz="600" u="sng" dirty="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  <a:hlinkClick r:id="rId7"/>
              </a:rPr>
              <a:t>intelligence.co.uk/evolution-of-technology-in-</a:t>
            </a:r>
            <a:r>
              <a:rPr sz="600" u="sng" spc="-10" dirty="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  <a:hlinkClick r:id="rId7"/>
              </a:rPr>
              <a:t>sport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  <a:hlinkClick r:id="rId7"/>
              </a:rPr>
              <a:t>/</a:t>
            </a:r>
            <a:endParaRPr lang="en-GB" sz="600" spc="-10" dirty="0">
              <a:solidFill>
                <a:srgbClr val="231F2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5405" marR="60960" algn="l">
              <a:lnSpc>
                <a:spcPts val="700"/>
              </a:lnSpc>
              <a:spcBef>
                <a:spcPts val="285"/>
              </a:spcBef>
            </a:pP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Ask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students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share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their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facts.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5405" marR="158750" algn="l">
              <a:lnSpc>
                <a:spcPts val="700"/>
              </a:lnSpc>
              <a:spcBef>
                <a:spcPts val="284"/>
              </a:spcBef>
            </a:pP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Encourage a debate/discussion with the class: Have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advancements</a:t>
            </a:r>
            <a:r>
              <a:rPr sz="6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technology been good for the world of sports? Could it ever </a:t>
            </a:r>
            <a:r>
              <a:rPr sz="6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</a:t>
            </a:r>
            <a:r>
              <a:rPr sz="6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called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cheating?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5405" marR="101600" algn="l">
              <a:lnSpc>
                <a:spcPts val="700"/>
              </a:lnSpc>
              <a:spcBef>
                <a:spcPts val="280"/>
              </a:spcBef>
            </a:pP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Ask the students: Can you think of any other apps which would </a:t>
            </a:r>
            <a:r>
              <a:rPr sz="6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</a:t>
            </a:r>
            <a:r>
              <a:rPr sz="6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useful? What kind of apps do you think we could be using in 5-</a:t>
            </a:r>
            <a:r>
              <a:rPr sz="6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  <a:r>
              <a:rPr sz="6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years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time?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Talk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the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students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about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fact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that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they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could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pursue</a:t>
            </a:r>
            <a:r>
              <a:rPr sz="6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career developing apps and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technology for use in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sport or have </a:t>
            </a:r>
            <a:r>
              <a:rPr sz="600" spc="-5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sz="6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career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using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technology within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sport.</a:t>
            </a:r>
            <a:endParaRPr lang="en-GB" sz="600" spc="-10" dirty="0">
              <a:solidFill>
                <a:srgbClr val="231F2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3779999" y="4107291"/>
            <a:ext cx="189865" cy="375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sz="2300" b="1" dirty="0">
                <a:solidFill>
                  <a:srgbClr val="EB5750"/>
                </a:solidFill>
                <a:latin typeface="Poppins"/>
                <a:cs typeface="Poppins"/>
              </a:rPr>
              <a:t>3</a:t>
            </a:r>
            <a:endParaRPr sz="2300">
              <a:latin typeface="Poppins"/>
              <a:cs typeface="Poppins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3779999" y="4412091"/>
            <a:ext cx="2374265" cy="811530"/>
          </a:xfrm>
          <a:prstGeom prst="rect">
            <a:avLst/>
          </a:prstGeom>
        </p:spPr>
        <p:txBody>
          <a:bodyPr vert="horz" wrap="square" lIns="0" tIns="17780" rIns="0" bIns="0" rtlCol="0">
            <a:spAutoFit/>
          </a:bodyPr>
          <a:lstStyle/>
          <a:p>
            <a:pPr marR="127000" algn="l">
              <a:lnSpc>
                <a:spcPts val="700"/>
              </a:lnSpc>
              <a:spcBef>
                <a:spcPts val="140"/>
              </a:spcBef>
            </a:pP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</a:t>
            </a:r>
            <a:r>
              <a:rPr sz="600" b="1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careers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could</a:t>
            </a:r>
            <a:r>
              <a:rPr sz="600" b="1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aspire</a:t>
            </a:r>
            <a:r>
              <a:rPr sz="600" b="1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</a:t>
            </a:r>
            <a:r>
              <a:rPr sz="600" b="1" spc="-4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have</a:t>
            </a:r>
            <a:r>
              <a:rPr sz="600" b="1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Health </a:t>
            </a:r>
            <a:r>
              <a:rPr sz="600" b="1" spc="-3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sz="600" b="1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Inclusion</a:t>
            </a:r>
            <a:r>
              <a:rPr sz="600" b="1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technology?</a:t>
            </a:r>
            <a:r>
              <a:rPr sz="600" b="1" spc="3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(5min)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132080" algn="l">
              <a:lnSpc>
                <a:spcPts val="700"/>
              </a:lnSpc>
              <a:spcBef>
                <a:spcPts val="280"/>
              </a:spcBef>
            </a:pP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Discuss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examples on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presentation and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related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starting</a:t>
            </a:r>
            <a:r>
              <a:rPr sz="6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salaries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(if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 think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appropriate and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children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show </a:t>
            </a:r>
            <a:r>
              <a:rPr sz="6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</a:t>
            </a:r>
            <a:r>
              <a:rPr sz="6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interest</a:t>
            </a:r>
            <a:r>
              <a:rPr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salaries).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5080" algn="l">
              <a:lnSpc>
                <a:spcPts val="700"/>
              </a:lnSpc>
              <a:spcBef>
                <a:spcPts val="285"/>
              </a:spcBef>
            </a:pP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any of these careers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appeal to the students –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why? Do any of </a:t>
            </a:r>
            <a:r>
              <a:rPr sz="6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sz="6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students want to be </a:t>
            </a:r>
            <a:r>
              <a:rPr lang="en-GB"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nurse, doctor, physio etc.? Discuss that by </a:t>
            </a:r>
            <a:r>
              <a:rPr sz="6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sz="6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time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they graduate, these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careers will be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heavily tech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based.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STSLIDEVIEWED" val="256,1,Slide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231F20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</TotalTime>
  <Words>897</Words>
  <Application>Microsoft Macintosh PowerPoint</Application>
  <PresentationFormat>Custom</PresentationFormat>
  <Paragraphs>59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Calibri</vt:lpstr>
      <vt:lpstr>Arial</vt:lpstr>
      <vt:lpstr>Poppins</vt:lpstr>
      <vt:lpstr>Office Theme</vt:lpstr>
      <vt:lpstr>Tech for Health and Inclusion (Low Tech) To understand how technology is used in health and inclusion and broaden my knowledge of careers available in this field.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Tech for Health and Inclusion (Low Tech) To understand how technology is used in health and inclusion and broaden my knowledge of careers available in this field.</dc:title>
  <cp:lastModifiedBy>Patel, Hitz</cp:lastModifiedBy>
  <cp:revision>4</cp:revision>
  <dcterms:created xsi:type="dcterms:W3CDTF">2022-06-10T12:00:53Z</dcterms:created>
  <dcterms:modified xsi:type="dcterms:W3CDTF">2022-06-15T13:45:15Z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2019-09-23T00:00:00Z</vt:filetime>
  </property>
  <property fmtid="{D5CDD505-2E9C-101B-9397-08002B2CF9AE}" pid="3" name="Creator">
    <vt:lpwstr>Adobe InDesign 14.0 (Macintosh)</vt:lpwstr>
  </property>
  <property fmtid="{D5CDD505-2E9C-101B-9397-08002B2CF9AE}" pid="4" name="LastSaved">
    <vt:filetime>2022-06-10T00:00:00Z</vt:filetime>
  </property>
</Properties>
</file>