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2355215" cy="5634355"/>
          </a:xfrm>
          <a:custGeom>
            <a:avLst/>
            <a:gdLst/>
            <a:ahLst/>
            <a:cxnLst/>
            <a:rect l="l" t="t" r="r" b="b"/>
            <a:pathLst>
              <a:path w="2355215" h="5634355">
                <a:moveTo>
                  <a:pt x="2355049" y="0"/>
                </a:moveTo>
                <a:lnTo>
                  <a:pt x="0" y="0"/>
                </a:lnTo>
                <a:lnTo>
                  <a:pt x="0" y="5633999"/>
                </a:lnTo>
                <a:lnTo>
                  <a:pt x="2355049" y="5633999"/>
                </a:lnTo>
                <a:lnTo>
                  <a:pt x="2355049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hm.ac.uk/our-science/our-work/digital-collections.html" TargetMode="External"/><Relationship Id="rId3" Type="http://schemas.openxmlformats.org/officeDocument/2006/relationships/hyperlink" Target="https://thekidshouldseethis.com/post/a-titanosaur-in-360-vr-with-sir-david-attenborough" TargetMode="External"/><Relationship Id="rId7" Type="http://schemas.openxmlformats.org/officeDocument/2006/relationships/hyperlink" Target="https://vimeo.com/720281870/f3b13aae6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VMqoIZqpZAc" TargetMode="External"/><Relationship Id="rId5" Type="http://schemas.openxmlformats.org/officeDocument/2006/relationships/hyperlink" Target="https://www.youtube.com/watch?v=XTalyNxJE2Q" TargetMode="External"/><Relationship Id="rId4" Type="http://schemas.openxmlformats.org/officeDocument/2006/relationships/hyperlink" Target="http://www.youtube.com/watch?v=32pqI1dod8A" TargetMode="External"/><Relationship Id="rId9" Type="http://schemas.openxmlformats.org/officeDocument/2006/relationships/hyperlink" Target="https://www.youtube.com/watch?v=uXnvurXlc4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5236845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spc="10" dirty="0"/>
              <a:t>Tech for History (</a:t>
            </a:r>
            <a:r>
              <a:rPr lang="en-GB" spc="10"/>
              <a:t>Low</a:t>
            </a:r>
            <a:r>
              <a:rPr spc="10"/>
              <a:t> </a:t>
            </a:r>
            <a:r>
              <a:rPr spc="10" dirty="0"/>
              <a:t>Tech)</a:t>
            </a:r>
          </a:p>
          <a:p>
            <a:pPr marL="12700" marR="5080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for history and broaden my</a:t>
            </a:r>
            <a:r>
              <a:rPr sz="1000" spc="-95" dirty="0"/>
              <a:t> </a:t>
            </a:r>
            <a:r>
              <a:rPr sz="1000" dirty="0"/>
              <a:t>knowledge</a:t>
            </a:r>
            <a:r>
              <a:rPr sz="1000" spc="-5" dirty="0"/>
              <a:t> </a:t>
            </a:r>
            <a:r>
              <a:rPr sz="1000" dirty="0"/>
              <a:t>of  careers available in this</a:t>
            </a:r>
            <a:r>
              <a:rPr sz="1000" spc="-5" dirty="0"/>
              <a:t> </a:t>
            </a:r>
            <a:r>
              <a:rPr sz="1000" dirty="0"/>
              <a:t>field.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3299" y="1680162"/>
            <a:ext cx="2011680" cy="500253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>
              <a:latin typeface="Poppins"/>
              <a:cs typeface="Poppins"/>
            </a:endParaRPr>
          </a:p>
          <a:p>
            <a:pPr marL="76200" indent="-63500">
              <a:lnSpc>
                <a:spcPct val="100000"/>
              </a:lnSpc>
              <a:spcBef>
                <a:spcPts val="275"/>
              </a:spcBef>
              <a:buChar char="•"/>
              <a:tabLst>
                <a:tab pos="76200" algn="l"/>
              </a:tabLst>
            </a:pP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Printouts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the homework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sheets</a:t>
            </a:r>
            <a:endParaRPr sz="750">
              <a:latin typeface="Helvetica Neue"/>
              <a:cs typeface="Helvetica Neue"/>
            </a:endParaRPr>
          </a:p>
          <a:p>
            <a:pPr marL="76200" marR="283845" indent="-63500">
              <a:lnSpc>
                <a:spcPct val="100000"/>
              </a:lnSpc>
              <a:spcBef>
                <a:spcPts val="140"/>
              </a:spcBef>
              <a:buChar char="•"/>
              <a:tabLst>
                <a:tab pos="76200" algn="l"/>
              </a:tabLst>
            </a:pP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Printouts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the App design</a:t>
            </a:r>
            <a:r>
              <a:rPr sz="75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worksheets  (A3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larger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may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best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if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groups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of 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three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or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more)</a:t>
            </a:r>
            <a:endParaRPr sz="750">
              <a:latin typeface="Helvetica Neue"/>
              <a:cs typeface="Helvetica Neue"/>
            </a:endParaRPr>
          </a:p>
          <a:p>
            <a:pPr marL="76200" marR="38100" indent="-63500">
              <a:lnSpc>
                <a:spcPct val="100000"/>
              </a:lnSpc>
              <a:buChar char="•"/>
              <a:tabLst>
                <a:tab pos="76200" algn="l"/>
              </a:tabLst>
            </a:pP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Access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internet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research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purposes 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access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360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Dinosaur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VR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experience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231F20"/>
              </a:buClr>
              <a:buFont typeface="Helvetica Neue"/>
              <a:buChar char="•"/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1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>
              <a:latin typeface="Poppins"/>
              <a:cs typeface="Poppins"/>
            </a:endParaRPr>
          </a:p>
          <a:p>
            <a:pPr marL="72390" indent="-60325">
              <a:lnSpc>
                <a:spcPct val="100000"/>
              </a:lnSpc>
              <a:spcBef>
                <a:spcPts val="270"/>
              </a:spcBef>
              <a:buChar char="•"/>
              <a:tabLst>
                <a:tab pos="7302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2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Hours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231F20"/>
              </a:buClr>
              <a:buFont typeface="Helvetica Neue"/>
              <a:buChar char="•"/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>
              <a:latin typeface="Poppins"/>
              <a:cs typeface="Poppins"/>
            </a:endParaRPr>
          </a:p>
          <a:p>
            <a:pPr marL="70485" indent="-58419">
              <a:lnSpc>
                <a:spcPct val="100000"/>
              </a:lnSpc>
              <a:spcBef>
                <a:spcPts val="345"/>
              </a:spcBef>
              <a:buChar char="•"/>
              <a:tabLst>
                <a:tab pos="71120" algn="l"/>
              </a:tabLst>
            </a:pP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Computer Suite/Classroom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with</a:t>
            </a:r>
            <a:r>
              <a:rPr sz="750" spc="-1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laptops/tablets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231F20"/>
              </a:buClr>
              <a:buFont typeface="Helvetica Neue"/>
              <a:buChar char="•"/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>
              <a:latin typeface="Poppins"/>
              <a:cs typeface="Poppins"/>
            </a:endParaRPr>
          </a:p>
          <a:p>
            <a:pPr marL="76200" marR="142875" indent="-63500">
              <a:lnSpc>
                <a:spcPct val="100000"/>
              </a:lnSpc>
              <a:spcBef>
                <a:spcPts val="275"/>
              </a:spcBef>
              <a:buChar char="•"/>
              <a:tabLst>
                <a:tab pos="76200" algn="l"/>
              </a:tabLst>
            </a:pP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Ensure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you understand the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difference 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between augmented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reality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(AR) and virtual 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reality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(VR). For clarification,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there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is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task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based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around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this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40" dirty="0">
                <a:solidFill>
                  <a:srgbClr val="231F20"/>
                </a:solidFill>
                <a:latin typeface="Helvetica Neue"/>
                <a:cs typeface="Helvetica Neue"/>
              </a:rPr>
              <a:t>Tech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Fun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lesson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>
              <a:latin typeface="Poppins"/>
              <a:cs typeface="Poppins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Computing</a:t>
            </a:r>
            <a:endParaRPr sz="750">
              <a:latin typeface="Helvetica Neue"/>
              <a:cs typeface="Helvetica Neue"/>
            </a:endParaRPr>
          </a:p>
          <a:p>
            <a:pPr marL="76200" marR="228600" indent="-63500">
              <a:lnSpc>
                <a:spcPct val="100000"/>
              </a:lnSpc>
              <a:spcBef>
                <a:spcPts val="280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Pupils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are responsible,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competent,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confident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creative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users</a:t>
            </a:r>
            <a:r>
              <a:rPr sz="750" spc="-5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information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communication</a:t>
            </a:r>
            <a:r>
              <a:rPr sz="75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technology</a:t>
            </a:r>
            <a:endParaRPr sz="75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Spoken</a:t>
            </a:r>
            <a:r>
              <a:rPr sz="750" b="1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English</a:t>
            </a:r>
            <a:endParaRPr sz="750">
              <a:latin typeface="Helvetica Neue"/>
              <a:cs typeface="Helvetica Neue"/>
            </a:endParaRPr>
          </a:p>
          <a:p>
            <a:pPr marL="76200" marR="199390" indent="-63500">
              <a:lnSpc>
                <a:spcPct val="100000"/>
              </a:lnSpc>
              <a:spcBef>
                <a:spcPts val="285"/>
              </a:spcBef>
              <a:buChar char="-"/>
              <a:tabLst>
                <a:tab pos="76200" algn="l"/>
              </a:tabLst>
            </a:pP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Giving short speeches and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presentations, 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expressing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their own ideas and keeping  to the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point</a:t>
            </a:r>
            <a:endParaRPr sz="75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Design and</a:t>
            </a:r>
            <a:r>
              <a:rPr sz="75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technology</a:t>
            </a:r>
            <a:endParaRPr sz="750">
              <a:latin typeface="Helvetica Neue"/>
              <a:cs typeface="Helvetica Neue"/>
            </a:endParaRPr>
          </a:p>
          <a:p>
            <a:pPr marL="76200" indent="-64135">
              <a:lnSpc>
                <a:spcPct val="100000"/>
              </a:lnSpc>
              <a:spcBef>
                <a:spcPts val="140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Investigate new and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emerging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technologies</a:t>
            </a:r>
            <a:endParaRPr sz="750">
              <a:latin typeface="Helvetica Neue"/>
              <a:cs typeface="Helvetica Neue"/>
            </a:endParaRPr>
          </a:p>
          <a:p>
            <a:pPr marL="76200" marR="61594" indent="-63500">
              <a:lnSpc>
                <a:spcPct val="100000"/>
              </a:lnSpc>
              <a:spcBef>
                <a:spcPts val="140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Understand developments in design and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technology,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its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impacts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on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individuals,</a:t>
            </a:r>
            <a:r>
              <a:rPr sz="75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society 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and the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environments,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and the</a:t>
            </a:r>
            <a:r>
              <a:rPr sz="750" spc="-1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responsibilities 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of designers, engineers and</a:t>
            </a:r>
            <a:r>
              <a:rPr sz="750" spc="-5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technologists</a:t>
            </a:r>
            <a:endParaRPr sz="750">
              <a:latin typeface="Helvetica Neue"/>
              <a:cs typeface="Helvetica Neue"/>
            </a:endParaRPr>
          </a:p>
          <a:p>
            <a:pPr marL="76200" marR="220979" indent="-63500">
              <a:lnSpc>
                <a:spcPct val="100000"/>
              </a:lnSpc>
              <a:spcBef>
                <a:spcPts val="145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Develop and communicate design</a:t>
            </a:r>
            <a:r>
              <a:rPr sz="75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ideas  using annotated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sketches</a:t>
            </a:r>
            <a:endParaRPr sz="75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History</a:t>
            </a:r>
            <a:endParaRPr sz="750">
              <a:latin typeface="Helvetica Neue"/>
              <a:cs typeface="Helvetica Neue"/>
            </a:endParaRPr>
          </a:p>
          <a:p>
            <a:pPr marL="76200" marR="5080" indent="-63500">
              <a:lnSpc>
                <a:spcPct val="100000"/>
              </a:lnSpc>
              <a:buChar char="-"/>
              <a:tabLst>
                <a:tab pos="76200" algn="l"/>
              </a:tabLst>
            </a:pPr>
            <a:r>
              <a:rPr sz="750" spc="5" dirty="0">
                <a:solidFill>
                  <a:srgbClr val="231F20"/>
                </a:solidFill>
                <a:latin typeface="Helvetica Neue"/>
                <a:cs typeface="Helvetica Neue"/>
              </a:rPr>
              <a:t>Inspire pupils’ curiosity to know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more </a:t>
            </a:r>
            <a:r>
              <a:rPr sz="750" spc="10" dirty="0">
                <a:solidFill>
                  <a:srgbClr val="231F20"/>
                </a:solidFill>
                <a:latin typeface="Helvetica Neue"/>
                <a:cs typeface="Helvetica Neue"/>
              </a:rPr>
              <a:t>about  </a:t>
            </a:r>
            <a:r>
              <a:rPr sz="750" spc="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750" spc="1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Helvetica Neue"/>
                <a:cs typeface="Helvetica Neue"/>
              </a:rPr>
              <a:t>past</a:t>
            </a:r>
            <a:endParaRPr sz="750">
              <a:latin typeface="Helvetica Neue"/>
              <a:cs typeface="Helvetica Neu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614822" y="2195156"/>
            <a:ext cx="2540635" cy="162198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7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65405" marR="146685">
              <a:lnSpc>
                <a:spcPct val="60400"/>
              </a:lnSpc>
            </a:pPr>
            <a:r>
              <a:rPr sz="3450" b="1" spc="-2167" baseline="15700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Usin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g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apps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,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augmented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,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virtua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l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mixe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ealit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y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explo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history  </a:t>
            </a:r>
            <a:r>
              <a:rPr sz="60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(20</a:t>
            </a:r>
            <a:r>
              <a:rPr sz="600" b="1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65405" marR="87630">
              <a:lnSpc>
                <a:spcPts val="640"/>
              </a:lnSpc>
              <a:spcBef>
                <a:spcPts val="29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Explain that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can also ‘bring history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life’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our own homes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through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use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things like apps and virtual reality experiences. </a:t>
            </a:r>
            <a:endParaRPr lang="en-GB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87630">
              <a:lnSpc>
                <a:spcPts val="640"/>
              </a:lnSpc>
              <a:spcBef>
                <a:spcPts val="29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Give the students 10 minutes to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explore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mixed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reality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dinosaur 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experience with David </a:t>
            </a:r>
            <a:r>
              <a:rPr lang="en-US"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Attenborough: </a:t>
            </a:r>
          </a:p>
          <a:p>
            <a:pPr marL="65405" marR="87630">
              <a:lnSpc>
                <a:spcPts val="640"/>
              </a:lnSpc>
              <a:spcBef>
                <a:spcPts val="290"/>
              </a:spcBef>
            </a:pPr>
            <a:r>
              <a:rPr lang="en-US" sz="600" dirty="0">
                <a:latin typeface="Helvetica Neue"/>
                <a:cs typeface="Helvetica Neue"/>
                <a:hlinkClick r:id="rId3"/>
              </a:rPr>
              <a:t>https://thekidshouldseethis.com/post/a-titanosaur-in-360-vr-with-sir-david-attenborough</a:t>
            </a:r>
            <a:endParaRPr lang="en-US" sz="600" dirty="0">
              <a:latin typeface="Helvetica Neue"/>
              <a:cs typeface="Helvetica Neue"/>
            </a:endParaRPr>
          </a:p>
          <a:p>
            <a:pPr marL="65405" marR="106680">
              <a:lnSpc>
                <a:spcPts val="640"/>
              </a:lnSpc>
              <a:spcBef>
                <a:spcPts val="280"/>
              </a:spcBef>
            </a:pP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Explain that teams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people work together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use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lang="en-US"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gather, 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create,</a:t>
            </a:r>
            <a:r>
              <a:rPr lang="en-US"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record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 err="1">
                <a:solidFill>
                  <a:srgbClr val="231F20"/>
                </a:solidFill>
                <a:latin typeface="Helvetica Neue"/>
                <a:cs typeface="Helvetica Neue"/>
              </a:rPr>
              <a:t>programme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content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apps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like these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virtual/mixed  reality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experiences.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During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next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task,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are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going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a 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go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at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thinking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concept/idea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new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 of their own. </a:t>
            </a:r>
          </a:p>
          <a:p>
            <a:pPr marL="65405" marR="106680">
              <a:lnSpc>
                <a:spcPts val="640"/>
              </a:lnSpc>
              <a:spcBef>
                <a:spcPts val="280"/>
              </a:spcBef>
            </a:pPr>
            <a:endParaRPr lang="en-GB" sz="600" dirty="0">
              <a:latin typeface="Helvetica Neue"/>
              <a:cs typeface="Helvetica Neu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25307" y="5204307"/>
            <a:ext cx="2000885" cy="205165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950" dirty="0">
              <a:latin typeface="Times New Roman"/>
              <a:cs typeface="Times New Roman"/>
            </a:endParaRPr>
          </a:p>
          <a:p>
            <a:pPr marL="65405" marR="52705">
              <a:lnSpc>
                <a:spcPct val="88500"/>
              </a:lnSpc>
            </a:pPr>
            <a:r>
              <a:rPr sz="3450" b="1" spc="-123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Ho</a:t>
            </a:r>
            <a:r>
              <a:rPr sz="600" b="1" spc="-515" dirty="0">
                <a:solidFill>
                  <a:srgbClr val="231F20"/>
                </a:solidFill>
                <a:latin typeface="Helvetica Neue"/>
                <a:cs typeface="Helvetica Neue"/>
              </a:rPr>
              <a:t>m</a:t>
            </a:r>
            <a:r>
              <a:rPr lang="en-GB" sz="3450" b="1" spc="-48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spc="-15" dirty="0" err="1">
                <a:solidFill>
                  <a:srgbClr val="231F20"/>
                </a:solidFill>
                <a:latin typeface="Helvetica Neue"/>
                <a:cs typeface="Helvetica Neue"/>
              </a:rPr>
              <a:t>ewor</a:t>
            </a:r>
            <a:r>
              <a:rPr sz="600" b="1" dirty="0" err="1">
                <a:solidFill>
                  <a:srgbClr val="231F20"/>
                </a:solidFill>
                <a:latin typeface="Helvetica Neue"/>
                <a:cs typeface="Helvetica Neue"/>
              </a:rPr>
              <a:t>k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furthe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lea</a:t>
            </a:r>
            <a:r>
              <a:rPr sz="600" b="1" spc="-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nin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g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opportunitie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(1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0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  </a:t>
            </a:r>
            <a:endParaRPr lang="en-GB" sz="600" b="1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52705">
              <a:lnSpc>
                <a:spcPct val="88500"/>
              </a:lnSpc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design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own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  theme park.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teacher,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could choose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ask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  students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theme their parks around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specific area of  historical learning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allow them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all 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choose their own. 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Explain that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there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is a historical theme park in France  called Puy Du Fou which the students could look</a:t>
            </a:r>
            <a:r>
              <a:rPr sz="60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at</a:t>
            </a:r>
            <a:r>
              <a:rPr lang="en-GB" sz="600" dirty="0"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inspiration.</a:t>
            </a:r>
            <a:endParaRPr sz="600" dirty="0">
              <a:latin typeface="Helvetica Neue"/>
              <a:cs typeface="Helvetica Neue"/>
            </a:endParaRPr>
          </a:p>
          <a:p>
            <a:pPr marL="65405" marR="101600" algn="just">
              <a:lnSpc>
                <a:spcPts val="640"/>
              </a:lnSpc>
              <a:spcBef>
                <a:spcPts val="295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particular,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ask the students to think about how</a:t>
            </a:r>
            <a:r>
              <a:rPr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they  could incorporate technology into their theme park to  make the experience as immersive and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interesting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  possible for visitors. Examples could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include:</a:t>
            </a:r>
            <a:endParaRPr sz="600" dirty="0">
              <a:latin typeface="Helvetica Neue"/>
              <a:cs typeface="Helvetica Neue"/>
            </a:endParaRPr>
          </a:p>
          <a:p>
            <a:pPr marL="65405" marR="889635">
              <a:lnSpc>
                <a:spcPts val="700"/>
              </a:lnSpc>
              <a:spcBef>
                <a:spcPts val="90"/>
              </a:spcBef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Virtual reality rollercoaster 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Holograms of historical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figures</a:t>
            </a:r>
            <a:endParaRPr sz="600" dirty="0">
              <a:latin typeface="Helvetica Neue"/>
              <a:cs typeface="Helvetica Neue"/>
            </a:endParaRPr>
          </a:p>
          <a:p>
            <a:pPr marL="65405">
              <a:lnSpc>
                <a:spcPts val="675"/>
              </a:lnSpc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AR apps which visitors could use to bring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areas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‘to</a:t>
            </a:r>
            <a:r>
              <a:rPr sz="600" spc="-6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life’</a:t>
            </a:r>
            <a:endParaRPr sz="600" dirty="0">
              <a:latin typeface="Helvetica Neue"/>
              <a:cs typeface="Helvetica Neue"/>
            </a:endParaRPr>
          </a:p>
          <a:p>
            <a:pPr marL="65405" marR="72390">
              <a:lnSpc>
                <a:spcPts val="640"/>
              </a:lnSpc>
              <a:spcBef>
                <a:spcPts val="295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How they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present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their homework can be left up to</a:t>
            </a:r>
            <a:r>
              <a:rPr sz="6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 students or you can set a particular format i.e. leaflet,  paper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presentation,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PPT</a:t>
            </a:r>
            <a:r>
              <a:rPr lang="en-GB" sz="600" dirty="0">
                <a:solidFill>
                  <a:srgbClr val="231F20"/>
                </a:solidFill>
                <a:latin typeface="Helvetica Neue"/>
                <a:cs typeface="Helvetica Neue"/>
              </a:rPr>
              <a:t>,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 video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etc.</a:t>
            </a:r>
            <a:endParaRPr lang="en-GB" sz="60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72390">
              <a:lnSpc>
                <a:spcPts val="640"/>
              </a:lnSpc>
              <a:spcBef>
                <a:spcPts val="295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25307" y="3828186"/>
            <a:ext cx="2000885" cy="1141338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01600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800"/>
              </a:spcBef>
            </a:pPr>
            <a:r>
              <a:rPr sz="3450" b="1" spc="-123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Cl</a:t>
            </a:r>
            <a:r>
              <a:rPr sz="600" b="1" spc="-105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3450" b="1" spc="-2092" baseline="15700" dirty="0">
                <a:solidFill>
                  <a:srgbClr val="EB5750"/>
                </a:solidFill>
                <a:latin typeface="Poppins"/>
                <a:cs typeface="Poppins"/>
              </a:rPr>
              <a:t>0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Discussio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n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(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5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65405" marR="75565">
              <a:lnSpc>
                <a:spcPts val="640"/>
              </a:lnSpc>
              <a:spcBef>
                <a:spcPts val="2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Use the PPT slide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discuss the careers which the  students could pursue using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designing technology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help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us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learn about the past.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 students like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career designing and creating historical  technology? Remind the students that many people will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working with this tech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discover things about the  past but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also need people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continue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9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design</a:t>
            </a:r>
            <a:endParaRPr sz="600" dirty="0">
              <a:latin typeface="Helvetica Neue"/>
              <a:cs typeface="Helvetica Neue"/>
            </a:endParaRPr>
          </a:p>
          <a:p>
            <a:pPr marL="65405">
              <a:lnSpc>
                <a:spcPts val="630"/>
              </a:lnSpc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this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technology.</a:t>
            </a:r>
            <a:endParaRPr lang="en-GB" sz="600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>
              <a:lnSpc>
                <a:spcPts val="630"/>
              </a:lnSpc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15787" y="3783126"/>
            <a:ext cx="2540635" cy="2018501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91440" rIns="0" bIns="0" rtlCol="0">
            <a:spAutoFit/>
          </a:bodyPr>
          <a:lstStyle/>
          <a:p>
            <a:pPr marL="78105">
              <a:lnSpc>
                <a:spcPts val="2690"/>
              </a:lnSpc>
              <a:spcBef>
                <a:spcPts val="720"/>
              </a:spcBef>
            </a:pPr>
            <a:r>
              <a:rPr sz="3450" b="1" spc="-1762" baseline="15700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Ap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p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Desig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n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85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as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k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(3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0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78105" marR="179070">
              <a:lnSpc>
                <a:spcPts val="640"/>
              </a:lnSpc>
              <a:spcBef>
                <a:spcPts val="2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Split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children into pairs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small groups.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use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  design worksheet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design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app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which they think would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interesting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informative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user.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 group: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if you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use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recreate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 event/place, what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think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most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interesting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thing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recreate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why?</a:t>
            </a:r>
            <a:endParaRPr sz="600" dirty="0">
              <a:latin typeface="Helvetica Neue"/>
              <a:cs typeface="Helvetica Neue"/>
            </a:endParaRPr>
          </a:p>
          <a:p>
            <a:pPr marL="78105" marR="133350">
              <a:lnSpc>
                <a:spcPts val="640"/>
              </a:lnSpc>
              <a:spcBef>
                <a:spcPts val="28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Give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time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work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groups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brief overview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historical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app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thinking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about: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ts val="710"/>
              </a:lnSpc>
              <a:spcBef>
                <a:spcPts val="19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 will your user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able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9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see?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ts val="710"/>
              </a:lnSpc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your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app use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augmented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virtual</a:t>
            </a:r>
            <a:r>
              <a:rPr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reality?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users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able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interact with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make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app</a:t>
            </a:r>
            <a:r>
              <a:rPr sz="6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informative?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there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any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gamification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your</a:t>
            </a:r>
            <a:r>
              <a:rPr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 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key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learnings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for the</a:t>
            </a:r>
            <a:r>
              <a:rPr sz="6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user?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Where 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find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content that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</a:t>
            </a:r>
            <a:r>
              <a:rPr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need?</a:t>
            </a:r>
            <a:endParaRPr sz="600" dirty="0">
              <a:latin typeface="Helvetica Neue"/>
              <a:cs typeface="Helvetica Neue"/>
            </a:endParaRPr>
          </a:p>
          <a:p>
            <a:pPr marL="78105">
              <a:lnSpc>
                <a:spcPct val="100000"/>
              </a:lnSpc>
              <a:spcBef>
                <a:spcPts val="204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Give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time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share with another group/the</a:t>
            </a:r>
            <a:r>
              <a:rPr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class.</a:t>
            </a:r>
            <a:endParaRPr sz="600" dirty="0">
              <a:latin typeface="Helvetica Neue"/>
              <a:cs typeface="Helvetica Neue"/>
            </a:endParaRPr>
          </a:p>
          <a:p>
            <a:pPr marL="78105" marR="153035">
              <a:lnSpc>
                <a:spcPts val="650"/>
              </a:lnSpc>
              <a:spcBef>
                <a:spcPts val="285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passion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like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job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creating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like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future.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04349" y="6191671"/>
            <a:ext cx="2533015" cy="104775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705"/>
              </a:spcBef>
            </a:pPr>
            <a:r>
              <a:rPr sz="3450" b="1" spc="-2220" baseline="15700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Interactive Museum Exhibitions (5 min)</a:t>
            </a:r>
            <a:endParaRPr sz="600" dirty="0">
              <a:latin typeface="Helvetica Neue"/>
              <a:cs typeface="Helvetica Neue"/>
            </a:endParaRPr>
          </a:p>
          <a:p>
            <a:pPr marL="65405" marR="69850">
              <a:lnSpc>
                <a:spcPts val="640"/>
              </a:lnSpc>
              <a:spcBef>
                <a:spcPts val="2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Ask the students if they have ever been to a museum and played on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interactive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display.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Have they seen any technology used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museums 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to make displays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more interesting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and interactive for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visitors?</a:t>
            </a:r>
            <a:endParaRPr sz="600" dirty="0">
              <a:latin typeface="Helvetica Neue"/>
              <a:cs typeface="Helvetica Neue"/>
            </a:endParaRPr>
          </a:p>
          <a:p>
            <a:pPr marL="65405" marR="123189">
              <a:lnSpc>
                <a:spcPct val="89600"/>
              </a:lnSpc>
              <a:spcBef>
                <a:spcPts val="270"/>
              </a:spcBef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Watch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following hyperlinked video on the slide which gives</a:t>
            </a:r>
            <a:r>
              <a:rPr sz="600" spc="-9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some  examples of immersive technology in museum exhibits: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4"/>
              </a:rPr>
              <a:t>https://www.youtube.com/watch?v=32pqI1dod8A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14822" y="1749170"/>
            <a:ext cx="2540635" cy="35306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600" dirty="0">
              <a:latin typeface="Times New Roman"/>
              <a:cs typeface="Times New Roman"/>
            </a:endParaRPr>
          </a:p>
          <a:p>
            <a:pPr marL="65405" marR="302895">
              <a:lnSpc>
                <a:spcPts val="650"/>
              </a:lnSpc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Ask if any of the students would like a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career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making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interactive  displays in museums and helping bring history to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life?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25307" y="2191969"/>
            <a:ext cx="2000885" cy="1533753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09220" rIns="0" bIns="0" rtlCol="0">
            <a:spAutoFit/>
          </a:bodyPr>
          <a:lstStyle/>
          <a:p>
            <a:pPr marL="65405">
              <a:lnSpc>
                <a:spcPts val="2685"/>
              </a:lnSpc>
              <a:spcBef>
                <a:spcPts val="860"/>
              </a:spcBef>
            </a:pPr>
            <a:r>
              <a:rPr sz="3450" b="1" spc="-2077" baseline="15700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r>
              <a:rPr sz="600" b="1" spc="-70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echnology and A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chaeology (5 min)</a:t>
            </a:r>
            <a:endParaRPr sz="600" dirty="0">
              <a:latin typeface="Helvetica Neue"/>
              <a:cs typeface="Helvetica Neue"/>
            </a:endParaRPr>
          </a:p>
          <a:p>
            <a:pPr marL="65405" marR="237490">
              <a:lnSpc>
                <a:spcPts val="630"/>
              </a:lnSpc>
              <a:spcBef>
                <a:spcPts val="25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they think technology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is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used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archaeology.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Watch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hyperlinked clip which  covers a number of ways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archaeology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sz="600" spc="-5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endParaRPr sz="600" dirty="0">
              <a:latin typeface="Helvetica Neue"/>
              <a:cs typeface="Helvetica Neue"/>
            </a:endParaRPr>
          </a:p>
          <a:p>
            <a:pPr marL="65405" marR="152400">
              <a:lnSpc>
                <a:spcPts val="630"/>
              </a:lnSpc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America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using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different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aspects of technology</a:t>
            </a:r>
            <a:r>
              <a:rPr sz="600" spc="-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to  support their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research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 the field:  </a:t>
            </a:r>
            <a:r>
              <a:rPr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5"/>
              </a:rPr>
              <a:t>https://www.youtube.com/watch?v=XTalyNxJE2Q</a:t>
            </a:r>
            <a:endParaRPr sz="600" dirty="0">
              <a:latin typeface="Helvetica Neue"/>
              <a:cs typeface="Helvetica Neue"/>
            </a:endParaRPr>
          </a:p>
          <a:p>
            <a:pPr marL="65405" marR="99695">
              <a:lnSpc>
                <a:spcPts val="630"/>
              </a:lnSpc>
              <a:spcBef>
                <a:spcPts val="28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After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clip, discuss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different technology the  students used</a:t>
            </a:r>
            <a:r>
              <a:rPr lang="en-GB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did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they overcome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lack of  electricity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on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dig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sites?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effects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 think technology will have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arch</a:t>
            </a:r>
            <a:r>
              <a:rPr lang="en-GB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600" spc="-15" dirty="0" err="1">
                <a:solidFill>
                  <a:srgbClr val="231F20"/>
                </a:solidFill>
                <a:latin typeface="Helvetica Neue"/>
                <a:cs typeface="Helvetica Neue"/>
              </a:rPr>
              <a:t>elogy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?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of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like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archaeologists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future and  either work with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 this kind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technology?</a:t>
            </a:r>
            <a:endParaRPr lang="en-GB" sz="600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99695">
              <a:lnSpc>
                <a:spcPts val="630"/>
              </a:lnSpc>
              <a:spcBef>
                <a:spcPts val="280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07525" y="1746008"/>
            <a:ext cx="2531745" cy="1026563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0223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805"/>
              </a:spcBef>
            </a:pPr>
            <a:r>
              <a:rPr sz="3450" b="1" spc="-123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Why is it important to study history? (5 min)</a:t>
            </a:r>
            <a:endParaRPr sz="600" dirty="0">
              <a:latin typeface="Helvetica Neue"/>
              <a:cs typeface="Helvetica Neue"/>
            </a:endParaRPr>
          </a:p>
          <a:p>
            <a:pPr marL="65405" marR="83820">
              <a:lnSpc>
                <a:spcPts val="640"/>
              </a:lnSpc>
              <a:spcBef>
                <a:spcPts val="20"/>
              </a:spcBef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Share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learning objective with the students and ask if they think it  is important to study history and why</a:t>
            </a:r>
            <a:r>
              <a:rPr lang="en-GB" sz="600" dirty="0">
                <a:solidFill>
                  <a:srgbClr val="231F20"/>
                </a:solidFill>
                <a:latin typeface="Helvetica Neue"/>
                <a:cs typeface="Helvetica Neue"/>
              </a:rPr>
              <a:t>.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Watch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hyperlinked clip of</a:t>
            </a:r>
            <a:r>
              <a:rPr sz="600" spc="-9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 rap explaining the importance of studying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history.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6"/>
              </a:rPr>
              <a:t>https://www.youtube.com/watch?v=VMqoIZqpZAc</a:t>
            </a:r>
            <a:endParaRPr sz="600" dirty="0">
              <a:latin typeface="Helvetica Neue"/>
              <a:cs typeface="Helvetica Neue"/>
            </a:endParaRPr>
          </a:p>
          <a:p>
            <a:pPr marL="65405" marR="240029">
              <a:lnSpc>
                <a:spcPts val="64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Recap why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it is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important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study history</a:t>
            </a:r>
            <a:r>
              <a:rPr lang="en-GB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: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learn from past  successes and mistakes,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use existing ideas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help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us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learn and  invent new things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etc.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04350" y="2865687"/>
            <a:ext cx="2533015" cy="136525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705"/>
              </a:spcBef>
            </a:pPr>
            <a:r>
              <a:rPr sz="3450" b="1" spc="-1957" baseline="15700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r>
              <a:rPr sz="600" b="1" spc="-70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echnology timeline (20 min)</a:t>
            </a:r>
            <a:endParaRPr sz="600" dirty="0">
              <a:latin typeface="Helvetica Neue"/>
              <a:cs typeface="Helvetica Neue"/>
            </a:endParaRPr>
          </a:p>
          <a:p>
            <a:pPr marL="65405" marR="71120">
              <a:lnSpc>
                <a:spcPts val="640"/>
              </a:lnSpc>
              <a:spcBef>
                <a:spcPts val="2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Explain to the students that you would like them to now have a look</a:t>
            </a:r>
            <a:r>
              <a:rPr sz="6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at  some of the key advancements in technology over the past 50 years.  Challenge the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children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to work individually or in pairs to put the</a:t>
            </a:r>
            <a:r>
              <a:rPr sz="600" spc="-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events  on the slide into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chronological order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on a timeline (this could be on  something like a PPT slide or simply as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notes).</a:t>
            </a:r>
            <a:endParaRPr sz="600" dirty="0">
              <a:latin typeface="Helvetica Neue"/>
              <a:cs typeface="Helvetica Neue"/>
            </a:endParaRPr>
          </a:p>
          <a:p>
            <a:pPr marL="65405" marR="180975">
              <a:lnSpc>
                <a:spcPts val="64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After the task, discuss the students findings and ask which of the  inventions/advancements they think is the most important and</a:t>
            </a:r>
            <a:r>
              <a:rPr sz="6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why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(reinforce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there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is no right answer to this but it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promotes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an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interesting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discussion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around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importance of technology in our  lives and how we use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it).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04349" y="4332957"/>
            <a:ext cx="2533015" cy="77089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9842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775"/>
              </a:spcBef>
            </a:pPr>
            <a:r>
              <a:rPr sz="3450" b="1" spc="-2092" baseline="15700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What ca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eers could you aspi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 to have in </a:t>
            </a:r>
            <a:r>
              <a:rPr sz="600" b="1" spc="-70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ech for History? (5 min)</a:t>
            </a:r>
            <a:endParaRPr sz="600" dirty="0">
              <a:latin typeface="Helvetica Neue"/>
              <a:cs typeface="Helvetica Neue"/>
            </a:endParaRPr>
          </a:p>
          <a:p>
            <a:pPr marL="65405" marR="180975">
              <a:lnSpc>
                <a:spcPts val="640"/>
              </a:lnSpc>
              <a:spcBef>
                <a:spcPts val="2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Discuss the examples on the PPT and the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related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starting salaries  (if you think this is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appropriate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and the students show an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interest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endParaRPr sz="600" dirty="0">
              <a:latin typeface="Helvetica Neue"/>
              <a:cs typeface="Helvetica Neue"/>
            </a:endParaRPr>
          </a:p>
          <a:p>
            <a:pPr marL="65405">
              <a:lnSpc>
                <a:spcPts val="630"/>
              </a:lnSpc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the salaries). Do any of these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careers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appeal to the students and</a:t>
            </a:r>
            <a:r>
              <a:rPr sz="600" spc="-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why?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17127" y="5204307"/>
            <a:ext cx="2533015" cy="898323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65405" algn="just">
              <a:lnSpc>
                <a:spcPts val="2690"/>
              </a:lnSpc>
              <a:spcBef>
                <a:spcPts val="705"/>
              </a:spcBef>
            </a:pPr>
            <a:r>
              <a:rPr sz="3450" b="1" spc="-2325" baseline="15700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W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atch the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ole model videos (10 min)</a:t>
            </a:r>
            <a:endParaRPr sz="600" dirty="0">
              <a:latin typeface="Helvetica Neue"/>
              <a:cs typeface="Helvetica Neue"/>
            </a:endParaRPr>
          </a:p>
          <a:p>
            <a:pPr marL="65405" marR="185420" algn="just">
              <a:lnSpc>
                <a:spcPts val="640"/>
              </a:lnSpc>
              <a:spcBef>
                <a:spcPts val="20"/>
              </a:spcBef>
            </a:pP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  <a:hlinkClick r:id="rId7"/>
              </a:rPr>
              <a:t>https://vimeo.com/720281870/f3b13aae61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</a:p>
          <a:p>
            <a:pPr marL="65405" marR="185420" algn="just">
              <a:lnSpc>
                <a:spcPts val="640"/>
              </a:lnSpc>
              <a:spcBef>
                <a:spcPts val="20"/>
              </a:spcBef>
            </a:pPr>
            <a:endParaRPr lang="en-US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85420">
              <a:lnSpc>
                <a:spcPts val="640"/>
              </a:lnSpc>
              <a:spcBef>
                <a:spcPts val="2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After watching, discuss the role models career paths: What led them  into careers learning about the past? What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do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they enjoy about their  careers?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like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similar job when you are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older?</a:t>
            </a:r>
            <a:endParaRPr lang="en-GB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85420" algn="just">
              <a:lnSpc>
                <a:spcPts val="640"/>
              </a:lnSpc>
              <a:spcBef>
                <a:spcPts val="20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14822" y="6002159"/>
            <a:ext cx="2540635" cy="123726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7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65405" marR="438150">
              <a:lnSpc>
                <a:spcPct val="60400"/>
              </a:lnSpc>
            </a:pPr>
            <a:r>
              <a:rPr sz="3450" b="1" spc="-2227" baseline="15700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Usin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g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tec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h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digitis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eco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hel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p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u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o</a:t>
            </a:r>
            <a:r>
              <a:rPr sz="600" b="1" spc="-30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ganis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fossils,  specimens </a:t>
            </a:r>
            <a:r>
              <a:rPr sz="60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records </a:t>
            </a:r>
            <a:r>
              <a:rPr sz="60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(5</a:t>
            </a:r>
            <a:r>
              <a:rPr sz="600" b="1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65405" marR="109855">
              <a:lnSpc>
                <a:spcPts val="640"/>
              </a:lnSpc>
              <a:spcBef>
                <a:spcPts val="290"/>
              </a:spcBef>
            </a:pP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Watch</a:t>
            </a:r>
            <a:r>
              <a:rPr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hyperlinked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clip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which</a:t>
            </a:r>
            <a:r>
              <a:rPr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shows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how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Natural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Museum  are digitising their</a:t>
            </a:r>
            <a:r>
              <a:rPr sz="60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collections.</a:t>
            </a:r>
            <a:r>
              <a:rPr lang="en-US"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8"/>
              </a:rPr>
              <a:t> </a:t>
            </a:r>
            <a:r>
              <a:rPr lang="en-US"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9"/>
              </a:rPr>
              <a:t>https://www.youtube.com/watch?v=uXnvurXlc4s</a:t>
            </a:r>
            <a:r>
              <a:rPr lang="en-US"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 </a:t>
            </a:r>
          </a:p>
          <a:p>
            <a:pPr marL="65405" marR="109855">
              <a:lnSpc>
                <a:spcPts val="640"/>
              </a:lnSpc>
              <a:spcBef>
                <a:spcPts val="29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clip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-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advantages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digitising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specimens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records?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i.e. Many people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same  specimen, they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do not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visit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museum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get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this data, over  time specimens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erode, decay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 get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damaged</a:t>
            </a:r>
            <a:r>
              <a:rPr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etc.</a:t>
            </a:r>
            <a:endParaRPr lang="en-GB" sz="600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09855">
              <a:lnSpc>
                <a:spcPts val="640"/>
              </a:lnSpc>
              <a:spcBef>
                <a:spcPts val="290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331124" y="1749170"/>
            <a:ext cx="1997710" cy="35306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600">
              <a:latin typeface="Times New Roman"/>
              <a:cs typeface="Times New Roman"/>
            </a:endParaRPr>
          </a:p>
          <a:p>
            <a:pPr marL="65405" marR="218440">
              <a:lnSpc>
                <a:spcPts val="640"/>
              </a:lnSpc>
            </a:pP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Would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like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work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with  technology like this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the</a:t>
            </a:r>
            <a:r>
              <a:rPr sz="6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future?</a:t>
            </a:r>
            <a:endParaRPr sz="600"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1450</Words>
  <Application>Microsoft Macintosh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Poppins</vt:lpstr>
      <vt:lpstr>Times New Roman</vt:lpstr>
      <vt:lpstr>Office Theme</vt:lpstr>
      <vt:lpstr>Tech for History (Low Tech) To understand how technology is used for history and broaden my knowledge of 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History (Mid and Low Tech) To understand how technology is used for history and broaden my knowledge of  careers available in this field.</dc:title>
  <dc:creator>Rebecca Patel</dc:creator>
  <cp:lastModifiedBy>Patel, Hitz</cp:lastModifiedBy>
  <cp:revision>6</cp:revision>
  <dcterms:created xsi:type="dcterms:W3CDTF">2020-08-18T11:55:08Z</dcterms:created>
  <dcterms:modified xsi:type="dcterms:W3CDTF">2022-06-15T12:56:03Z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2020-08-18T00:00:00Z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2020-08-18T00:00:00Z</vt:filetime>
  </property>
</Properties>
</file>