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16"/>
  </p:notesMasterIdLst>
  <p:handoutMasterIdLst>
    <p:handoutMasterId r:id="rId17"/>
  </p:handoutMasterIdLst>
  <p:sldIdLst>
    <p:sldId id="259" r:id="rId2"/>
    <p:sldId id="260" r:id="rId3"/>
    <p:sldId id="332" r:id="rId4"/>
    <p:sldId id="400" r:id="rId5"/>
    <p:sldId id="389" r:id="rId6"/>
    <p:sldId id="390" r:id="rId7"/>
    <p:sldId id="402" r:id="rId8"/>
    <p:sldId id="403" r:id="rId9"/>
    <p:sldId id="395" r:id="rId10"/>
    <p:sldId id="381" r:id="rId11"/>
    <p:sldId id="396" r:id="rId12"/>
    <p:sldId id="392" r:id="rId13"/>
    <p:sldId id="393" r:id="rId14"/>
    <p:sldId id="394" r:id="rId15"/>
  </p:sldIdLst>
  <p:sldSz cx="10691813" cy="7559675"/>
  <p:notesSz cx="6858000" cy="9144000"/>
  <p:custDataLst>
    <p:tags r:id="rId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 id="2" name="Lynne M Ryan-Andrews" initials="LMR" lastIdx="1" clrIdx="1">
    <p:extLst>
      <p:ext uri="{19B8F6BF-5375-455C-9EA6-DF929625EA0E}">
        <p15:presenceInfo xmlns:p15="http://schemas.microsoft.com/office/powerpoint/2012/main" userId="Lynne M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26C"/>
    <a:srgbClr val="68323E"/>
    <a:srgbClr val="2490AD"/>
    <a:srgbClr val="178403"/>
    <a:srgbClr val="AD30B8"/>
    <a:srgbClr val="ACC32A"/>
    <a:srgbClr val="DD7758"/>
    <a:srgbClr val="FFFFFF"/>
    <a:srgbClr val="0B8C98"/>
    <a:srgbClr val="1F2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92" autoAdjust="0"/>
    <p:restoredTop sz="94795"/>
  </p:normalViewPr>
  <p:slideViewPr>
    <p:cSldViewPr snapToGrid="0" snapToObjects="1" showGuides="1">
      <p:cViewPr varScale="1">
        <p:scale>
          <a:sx n="103" d="100"/>
          <a:sy n="103" d="100"/>
        </p:scale>
        <p:origin x="1296"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5/25/22</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25/05/2022</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557385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988329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45069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43309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40319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rgbClr val="2490A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rgbClr val="2490AD"/>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949058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Education</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792" r:id="rId6"/>
    <p:sldLayoutId id="2147483799" r:id="rId7"/>
    <p:sldLayoutId id="2147483793" r:id="rId8"/>
    <p:sldLayoutId id="2147483800" r:id="rId9"/>
    <p:sldLayoutId id="2147483796" r:id="rId10"/>
    <p:sldLayoutId id="2147483794" r:id="rId11"/>
    <p:sldLayoutId id="2147483744" r:id="rId12"/>
    <p:sldLayoutId id="2147483746" r:id="rId13"/>
    <p:sldLayoutId id="2147483747" r:id="rId14"/>
    <p:sldLayoutId id="2147483786" r:id="rId15"/>
    <p:sldLayoutId id="2147483787" r:id="rId16"/>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youtube.com/watch?v=Tn0AwFgRnPw" TargetMode="External"/><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s://www.youtube.com/watch?v=DkOKrVV3SS0"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www.youtube.com/watch?v=G_9AjuVVzJ0" TargetMode="Externa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hyperlink" Target="https://jig.space/case-studies"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https://www.youtube.com/watch?v=CL0em5laXwc"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jig.space/case-studie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4" y="922672"/>
            <a:ext cx="6505578" cy="4304235"/>
          </a:xfrm>
        </p:spPr>
        <p:txBody>
          <a:bodyPr/>
          <a:lstStyle/>
          <a:p>
            <a:pPr lvl="1">
              <a:spcAft>
                <a:spcPts val="600"/>
              </a:spcAft>
            </a:pPr>
            <a:r>
              <a:rPr lang="en-GB" dirty="0"/>
              <a:t>Before delivering Tech for Education, please make sure you have: </a:t>
            </a:r>
          </a:p>
          <a:p>
            <a:pPr lvl="2">
              <a:spcAft>
                <a:spcPts val="600"/>
              </a:spcAft>
            </a:pPr>
            <a:r>
              <a:rPr lang="en-GB" dirty="0"/>
              <a:t>Watched the short video tutorial on the Tech We Can site.</a:t>
            </a:r>
          </a:p>
          <a:p>
            <a:pPr lvl="2">
              <a:spcAft>
                <a:spcPts val="600"/>
              </a:spcAft>
            </a:pPr>
            <a:r>
              <a:rPr lang="en-GB" dirty="0"/>
              <a:t>Downloaded and read the Tech for Education plan.</a:t>
            </a:r>
          </a:p>
          <a:p>
            <a:pPr lvl="2">
              <a:spcAft>
                <a:spcPts val="600"/>
              </a:spcAft>
            </a:pPr>
            <a:r>
              <a:rPr lang="en-GB" dirty="0"/>
              <a:t>Loaded </a:t>
            </a:r>
            <a:r>
              <a:rPr lang="en-GB" dirty="0" err="1"/>
              <a:t>Chatterpix</a:t>
            </a:r>
            <a:r>
              <a:rPr lang="en-GB" dirty="0"/>
              <a:t> onto your tablets and had a go at using the apps yourself</a:t>
            </a:r>
          </a:p>
          <a:p>
            <a:pPr lvl="2">
              <a:spcAft>
                <a:spcPts val="600"/>
              </a:spcAft>
            </a:pPr>
            <a:r>
              <a:rPr lang="en-GB" dirty="0"/>
              <a:t>Loaded </a:t>
            </a:r>
            <a:r>
              <a:rPr lang="en-GB" dirty="0" err="1"/>
              <a:t>Froggipedia</a:t>
            </a:r>
            <a:r>
              <a:rPr lang="en-GB" dirty="0"/>
              <a:t> and </a:t>
            </a:r>
            <a:r>
              <a:rPr lang="en-GB" dirty="0" err="1"/>
              <a:t>JigSpace</a:t>
            </a:r>
            <a:r>
              <a:rPr lang="en-GB" dirty="0"/>
              <a:t> onto an AR compatible device </a:t>
            </a:r>
            <a:br>
              <a:rPr lang="en-GB" dirty="0"/>
            </a:br>
            <a:r>
              <a:rPr lang="en-GB" dirty="0"/>
              <a:t>i.e. a phone (to model to the class)</a:t>
            </a:r>
          </a:p>
          <a:p>
            <a:pPr lvl="2">
              <a:spcAft>
                <a:spcPts val="600"/>
              </a:spcAft>
            </a:pPr>
            <a:r>
              <a:rPr lang="en-GB" dirty="0"/>
              <a:t>A mirroring device will really help you when demonstrating the apps to the students – this can be a cable or something like an Apple TV</a:t>
            </a:r>
          </a:p>
          <a:p>
            <a:pPr lvl="2">
              <a:spcAft>
                <a:spcPts val="600"/>
              </a:spcAft>
            </a:pPr>
            <a:r>
              <a:rPr lang="en-GB" dirty="0"/>
              <a:t>Created a Flipgrid teacher account and made 2 grids for the students to access – one for their introductory videos and one for their homework – a 5 min tutorial can be found here:</a:t>
            </a:r>
            <a:br>
              <a:rPr lang="en-GB" dirty="0"/>
            </a:br>
            <a:r>
              <a:rPr lang="en-GB" dirty="0">
                <a:hlinkClick r:id="rId3"/>
              </a:rPr>
              <a:t>https://www.youtube.com/watch?v=Tn0AwFgRnPw</a:t>
            </a:r>
            <a:endParaRPr lang="en-GB" dirty="0"/>
          </a:p>
          <a:p>
            <a:pPr lvl="2">
              <a:spcAft>
                <a:spcPts val="600"/>
              </a:spcAft>
            </a:pPr>
            <a:r>
              <a:rPr lang="en-GB" dirty="0"/>
              <a:t>Created a list of tech workers for the students to research or use the examples on the slide</a:t>
            </a:r>
            <a:endParaRPr lang="en-GB" b="0" dirty="0"/>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13"/>
          </p:nvPr>
        </p:nvSpPr>
        <p:spPr>
          <a:xfrm>
            <a:off x="7208622" y="922673"/>
            <a:ext cx="3094778" cy="5400000"/>
          </a:xfrm>
        </p:spPr>
        <p:txBody>
          <a:bodyPr/>
          <a:lstStyle/>
          <a:p>
            <a:pPr lvl="1">
              <a:spcAft>
                <a:spcPts val="600"/>
              </a:spcAft>
            </a:pPr>
            <a:r>
              <a:rPr lang="en-GB" dirty="0"/>
              <a:t>Resources needed for Tech for Education: </a:t>
            </a:r>
          </a:p>
          <a:p>
            <a:pPr lvl="2">
              <a:spcAft>
                <a:spcPts val="600"/>
              </a:spcAft>
            </a:pPr>
            <a:r>
              <a:rPr lang="en-GB" dirty="0"/>
              <a:t>Tablets </a:t>
            </a:r>
          </a:p>
          <a:p>
            <a:pPr lvl="2">
              <a:spcAft>
                <a:spcPts val="600"/>
              </a:spcAft>
            </a:pPr>
            <a:r>
              <a:rPr lang="en-GB" dirty="0"/>
              <a:t>1 x AR compatible device (i.e. updated tablet or phone purchased in last 3 years) </a:t>
            </a:r>
          </a:p>
          <a:p>
            <a:pPr lvl="2">
              <a:spcAft>
                <a:spcPts val="600"/>
              </a:spcAft>
            </a:pPr>
            <a:r>
              <a:rPr lang="en-GB" dirty="0"/>
              <a:t>Access to the internet either through the tablets or laptops/desktops – individually or small groups. </a:t>
            </a:r>
          </a:p>
          <a:p>
            <a:pPr lvl="2">
              <a:spcAft>
                <a:spcPts val="600"/>
              </a:spcAft>
            </a:pPr>
            <a:r>
              <a:rPr lang="en-GB" dirty="0"/>
              <a:t>Printouts of homework sheets (with Flipgrid code added). </a:t>
            </a:r>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Education: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5"/>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490AD"/>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608B885-5FBF-44D1-AAB6-302991B893BB}"/>
              </a:ext>
            </a:extLst>
          </p:cNvPr>
          <p:cNvSpPr/>
          <p:nvPr/>
        </p:nvSpPr>
        <p:spPr>
          <a:xfrm>
            <a:off x="3640348" y="0"/>
            <a:ext cx="7051466"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pic>
        <p:nvPicPr>
          <p:cNvPr id="22" name="Picture 6" descr="Image result for women in tech">
            <a:extLst>
              <a:ext uri="{FF2B5EF4-FFF2-40B4-BE49-F238E27FC236}">
                <a16:creationId xmlns:a16="http://schemas.microsoft.com/office/drawing/2014/main" id="{F27C4FE5-E9FC-4F13-BB8E-1FB3A2DE72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00" t="4281" b="25915"/>
          <a:stretch/>
        </p:blipFill>
        <p:spPr bwMode="auto">
          <a:xfrm>
            <a:off x="4059040" y="3933348"/>
            <a:ext cx="6223647" cy="292465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r>
              <a:rPr lang="en-GB" dirty="0" err="1"/>
              <a:t>Chatterpix</a:t>
            </a:r>
            <a:r>
              <a:rPr lang="en-GB" dirty="0"/>
              <a:t> Kids</a:t>
            </a:r>
          </a:p>
        </p:txBody>
      </p:sp>
      <p:sp>
        <p:nvSpPr>
          <p:cNvPr id="6" name="Content Placeholder 5">
            <a:extLst>
              <a:ext uri="{FF2B5EF4-FFF2-40B4-BE49-F238E27FC236}">
                <a16:creationId xmlns:a16="http://schemas.microsoft.com/office/drawing/2014/main" id="{49948617-41B8-4EB2-BFBD-B74E51D31134}"/>
              </a:ext>
            </a:extLst>
          </p:cNvPr>
          <p:cNvSpPr>
            <a:spLocks noGrp="1"/>
          </p:cNvSpPr>
          <p:nvPr>
            <p:ph idx="1"/>
          </p:nvPr>
        </p:nvSpPr>
        <p:spPr>
          <a:xfrm>
            <a:off x="388414" y="1512604"/>
            <a:ext cx="2842807" cy="5400000"/>
          </a:xfrm>
        </p:spPr>
        <p:txBody>
          <a:bodyPr/>
          <a:lstStyle/>
          <a:p>
            <a:r>
              <a:rPr lang="en-GB" sz="2400" dirty="0"/>
              <a:t>Your task</a:t>
            </a:r>
          </a:p>
          <a:p>
            <a:r>
              <a:rPr lang="en-GB" sz="2400" b="0" dirty="0"/>
              <a:t>You are going to be given the name of a person working in technology.</a:t>
            </a:r>
          </a:p>
          <a:p>
            <a:r>
              <a:rPr lang="en-GB" sz="2400" b="0" dirty="0"/>
              <a:t>Your task is to create a </a:t>
            </a:r>
            <a:r>
              <a:rPr lang="en-GB" sz="2400" b="0" dirty="0" err="1"/>
              <a:t>Chatterpix</a:t>
            </a:r>
            <a:r>
              <a:rPr lang="en-GB" sz="2400" b="0" dirty="0"/>
              <a:t> of that person talking about themselves and their career.</a:t>
            </a:r>
          </a:p>
          <a:p>
            <a:endParaRPr lang="en-GB" sz="2400" b="0" dirty="0"/>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10</a:t>
            </a:fld>
            <a:endParaRPr lang="en-GB" dirty="0">
              <a:solidFill>
                <a:schemeClr val="tx1"/>
              </a:solidFill>
            </a:endParaRPr>
          </a:p>
        </p:txBody>
      </p:sp>
      <p:sp>
        <p:nvSpPr>
          <p:cNvPr id="20" name="TextBox 19">
            <a:extLst>
              <a:ext uri="{FF2B5EF4-FFF2-40B4-BE49-F238E27FC236}">
                <a16:creationId xmlns:a16="http://schemas.microsoft.com/office/drawing/2014/main" id="{CEBBFF9A-8BEB-456B-ACA9-7EA139C90A0A}"/>
              </a:ext>
            </a:extLst>
          </p:cNvPr>
          <p:cNvSpPr txBox="1"/>
          <p:nvPr/>
        </p:nvSpPr>
        <p:spPr>
          <a:xfrm>
            <a:off x="6424634" y="1633368"/>
            <a:ext cx="4023329" cy="1923604"/>
          </a:xfrm>
          <a:prstGeom prst="rect">
            <a:avLst/>
          </a:prstGeom>
          <a:noFill/>
        </p:spPr>
        <p:txBody>
          <a:bodyPr wrap="square" lIns="0" tIns="0" rIns="0" bIns="0" rtlCol="0">
            <a:spAutoFit/>
          </a:bodyPr>
          <a:lstStyle/>
          <a:p>
            <a:pPr marL="71755" marR="140970">
              <a:spcAft>
                <a:spcPts val="600"/>
              </a:spcAft>
            </a:pPr>
            <a:r>
              <a:rPr lang="en-GB" sz="2000" spc="-40" dirty="0">
                <a:solidFill>
                  <a:srgbClr val="2490AD"/>
                </a:solidFill>
                <a:cs typeface="HelveticaNeueLT W1G 55 Roman"/>
              </a:rPr>
              <a:t>To </a:t>
            </a:r>
            <a:r>
              <a:rPr lang="en-GB" sz="2000" dirty="0">
                <a:solidFill>
                  <a:srgbClr val="2490AD"/>
                </a:solidFill>
                <a:cs typeface="HelveticaNeueLT W1G 55 Roman"/>
              </a:rPr>
              <a:t>do this </a:t>
            </a:r>
            <a:r>
              <a:rPr lang="en-GB" sz="2000" spc="-5" dirty="0">
                <a:solidFill>
                  <a:srgbClr val="2490AD"/>
                </a:solidFill>
                <a:cs typeface="HelveticaNeueLT W1G 55 Roman"/>
              </a:rPr>
              <a:t>you </a:t>
            </a:r>
            <a:r>
              <a:rPr lang="en-GB" sz="2000" dirty="0">
                <a:solidFill>
                  <a:srgbClr val="2490AD"/>
                </a:solidFill>
                <a:cs typeface="HelveticaNeueLT W1G 55 Roman"/>
              </a:rPr>
              <a:t>will need </a:t>
            </a:r>
            <a:r>
              <a:rPr lang="en-GB" sz="2000" spc="-5" dirty="0">
                <a:solidFill>
                  <a:srgbClr val="2490AD"/>
                </a:solidFill>
                <a:cs typeface="HelveticaNeueLT W1G 55 Roman"/>
              </a:rPr>
              <a:t>to:</a:t>
            </a:r>
          </a:p>
          <a:p>
            <a:pPr marL="357505" marR="140970" indent="-285750">
              <a:buFont typeface="Arial" panose="020B0604020202020204" pitchFamily="34" charset="0"/>
              <a:buChar char="•"/>
            </a:pPr>
            <a:r>
              <a:rPr lang="en-GB" sz="2000" spc="-5" dirty="0">
                <a:solidFill>
                  <a:srgbClr val="2490AD"/>
                </a:solidFill>
                <a:cs typeface="HelveticaNeueLT W1G 55 Roman"/>
              </a:rPr>
              <a:t>R</a:t>
            </a:r>
            <a:r>
              <a:rPr lang="en-GB" sz="2000" dirty="0">
                <a:solidFill>
                  <a:srgbClr val="2490AD"/>
                </a:solidFill>
                <a:cs typeface="HelveticaNeueLT W1G 55 Roman"/>
              </a:rPr>
              <a:t>esearch the person</a:t>
            </a:r>
          </a:p>
          <a:p>
            <a:pPr marL="357505" marR="140970" indent="-285750">
              <a:buFont typeface="Arial" panose="020B0604020202020204" pitchFamily="34" charset="0"/>
              <a:buChar char="•"/>
            </a:pPr>
            <a:r>
              <a:rPr lang="en-GB" sz="2000" spc="-5" dirty="0">
                <a:solidFill>
                  <a:srgbClr val="2490AD"/>
                </a:solidFill>
                <a:cs typeface="HelveticaNeueLT W1G 55 Roman"/>
              </a:rPr>
              <a:t>Write </a:t>
            </a:r>
            <a:r>
              <a:rPr lang="en-GB" sz="2000" dirty="0">
                <a:solidFill>
                  <a:srgbClr val="2490AD"/>
                </a:solidFill>
                <a:cs typeface="HelveticaNeueLT W1G 55 Roman"/>
              </a:rPr>
              <a:t>a script in the first person</a:t>
            </a:r>
          </a:p>
          <a:p>
            <a:pPr marL="357505" marR="140970" indent="-285750">
              <a:buFont typeface="Arial" panose="020B0604020202020204" pitchFamily="34" charset="0"/>
              <a:buChar char="•"/>
            </a:pPr>
            <a:r>
              <a:rPr lang="en-GB" sz="2000" spc="-5" dirty="0">
                <a:solidFill>
                  <a:srgbClr val="2490AD"/>
                </a:solidFill>
                <a:cs typeface="HelveticaNeueLT W1G 55 Roman"/>
              </a:rPr>
              <a:t>Take </a:t>
            </a:r>
            <a:r>
              <a:rPr lang="en-GB" sz="2000" dirty="0">
                <a:solidFill>
                  <a:srgbClr val="2490AD"/>
                </a:solidFill>
                <a:cs typeface="HelveticaNeueLT W1G 55 Roman"/>
              </a:rPr>
              <a:t>a picture </a:t>
            </a:r>
            <a:r>
              <a:rPr lang="en-GB" sz="2000" spc="-5" dirty="0">
                <a:solidFill>
                  <a:srgbClr val="2490AD"/>
                </a:solidFill>
                <a:cs typeface="HelveticaNeueLT W1G 55 Roman"/>
              </a:rPr>
              <a:t>of </a:t>
            </a:r>
            <a:r>
              <a:rPr lang="en-GB" sz="2000" dirty="0">
                <a:solidFill>
                  <a:srgbClr val="2490AD"/>
                </a:solidFill>
                <a:cs typeface="HelveticaNeueLT W1G 55 Roman"/>
              </a:rPr>
              <a:t>the person </a:t>
            </a:r>
            <a:r>
              <a:rPr lang="en-GB" sz="2000" spc="-5" dirty="0">
                <a:solidFill>
                  <a:srgbClr val="2490AD"/>
                </a:solidFill>
                <a:cs typeface="HelveticaNeueLT W1G 55 Roman"/>
              </a:rPr>
              <a:t>(from </a:t>
            </a:r>
            <a:r>
              <a:rPr lang="en-GB" sz="2000" dirty="0">
                <a:solidFill>
                  <a:srgbClr val="2490AD"/>
                </a:solidFill>
                <a:cs typeface="HelveticaNeueLT W1G 55 Roman"/>
              </a:rPr>
              <a:t>screen </a:t>
            </a:r>
            <a:r>
              <a:rPr lang="en-GB" sz="2000" spc="-5" dirty="0">
                <a:solidFill>
                  <a:srgbClr val="2490AD"/>
                </a:solidFill>
                <a:cs typeface="HelveticaNeueLT W1G 55 Roman"/>
              </a:rPr>
              <a:t>to screen)</a:t>
            </a:r>
          </a:p>
          <a:p>
            <a:pPr marL="357505" marR="140970" indent="-285750">
              <a:buFont typeface="Arial" panose="020B0604020202020204" pitchFamily="34" charset="0"/>
              <a:buChar char="•"/>
            </a:pPr>
            <a:r>
              <a:rPr lang="en-GB" sz="2000" spc="-5" dirty="0">
                <a:solidFill>
                  <a:srgbClr val="2490AD"/>
                </a:solidFill>
                <a:cs typeface="HelveticaNeueLT W1G 55 Roman"/>
              </a:rPr>
              <a:t>R</a:t>
            </a:r>
            <a:r>
              <a:rPr lang="en-GB" sz="2000" dirty="0">
                <a:solidFill>
                  <a:srgbClr val="2490AD"/>
                </a:solidFill>
                <a:cs typeface="HelveticaNeueLT W1G 55 Roman"/>
              </a:rPr>
              <a:t>ecord your </a:t>
            </a:r>
            <a:r>
              <a:rPr lang="en-GB" sz="2000" dirty="0" err="1">
                <a:solidFill>
                  <a:srgbClr val="2490AD"/>
                </a:solidFill>
                <a:cs typeface="HelveticaNeueLT W1G 55 Roman"/>
              </a:rPr>
              <a:t>Chatterpix</a:t>
            </a:r>
            <a:endParaRPr lang="en-IN" sz="2000" b="1" dirty="0">
              <a:solidFill>
                <a:srgbClr val="2490AD"/>
              </a:solidFill>
            </a:endParaRPr>
          </a:p>
        </p:txBody>
      </p:sp>
      <p:pic>
        <p:nvPicPr>
          <p:cNvPr id="4098" name="Picture 2" descr="https://is1-ssl.mzstatic.com/image/thumb/Purple114/v4/b7/ef/d7/b7efd775-875f-b698-89ce-7cf226fccf5c/AppIcon-1x_U007emarketing-85-220-6.png/230x0w.jpg">
            <a:extLst>
              <a:ext uri="{FF2B5EF4-FFF2-40B4-BE49-F238E27FC236}">
                <a16:creationId xmlns:a16="http://schemas.microsoft.com/office/drawing/2014/main" id="{CA54C7BB-8F02-49DD-B61C-0884095EFB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9041" y="1512604"/>
            <a:ext cx="2190750" cy="2190750"/>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7B31223E-5296-430D-8A98-22BC9BBF3DC8}"/>
              </a:ext>
            </a:extLst>
          </p:cNvPr>
          <p:cNvGrpSpPr/>
          <p:nvPr/>
        </p:nvGrpSpPr>
        <p:grpSpPr>
          <a:xfrm>
            <a:off x="6459138" y="1512604"/>
            <a:ext cx="3823549" cy="2182483"/>
            <a:chOff x="6459138" y="1512604"/>
            <a:chExt cx="3844263" cy="2182483"/>
          </a:xfrm>
        </p:grpSpPr>
        <p:cxnSp>
          <p:nvCxnSpPr>
            <p:cNvPr id="12" name="Straight Connector 11">
              <a:extLst>
                <a:ext uri="{FF2B5EF4-FFF2-40B4-BE49-F238E27FC236}">
                  <a16:creationId xmlns:a16="http://schemas.microsoft.com/office/drawing/2014/main" id="{2721CC9A-F12B-4156-8785-B5A766514F43}"/>
                </a:ext>
              </a:extLst>
            </p:cNvPr>
            <p:cNvCxnSpPr/>
            <p:nvPr/>
          </p:nvCxnSpPr>
          <p:spPr>
            <a:xfrm>
              <a:off x="6459138" y="1512604"/>
              <a:ext cx="3844263" cy="0"/>
            </a:xfrm>
            <a:prstGeom prst="line">
              <a:avLst/>
            </a:prstGeom>
            <a:ln w="12700" cap="sq">
              <a:solidFill>
                <a:schemeClr val="bg2"/>
              </a:solidFill>
            </a:ln>
          </p:spPr>
          <p:style>
            <a:lnRef idx="1">
              <a:schemeClr val="accent1"/>
            </a:lnRef>
            <a:fillRef idx="0">
              <a:schemeClr val="accent1"/>
            </a:fillRef>
            <a:effectRef idx="0">
              <a:schemeClr val="dk1"/>
            </a:effectRef>
            <a:fontRef idx="minor">
              <a:schemeClr val="lt1"/>
            </a:fontRef>
          </p:style>
        </p:cxnSp>
        <p:cxnSp>
          <p:nvCxnSpPr>
            <p:cNvPr id="24" name="Straight Connector 23">
              <a:extLst>
                <a:ext uri="{FF2B5EF4-FFF2-40B4-BE49-F238E27FC236}">
                  <a16:creationId xmlns:a16="http://schemas.microsoft.com/office/drawing/2014/main" id="{2835303B-FBD2-446D-B209-FC9D1655E998}"/>
                </a:ext>
              </a:extLst>
            </p:cNvPr>
            <p:cNvCxnSpPr/>
            <p:nvPr/>
          </p:nvCxnSpPr>
          <p:spPr>
            <a:xfrm>
              <a:off x="6459138" y="3695087"/>
              <a:ext cx="3844263" cy="0"/>
            </a:xfrm>
            <a:prstGeom prst="line">
              <a:avLst/>
            </a:prstGeom>
            <a:ln w="12700" cap="sq">
              <a:solidFill>
                <a:schemeClr val="bg2"/>
              </a:solidFill>
            </a:ln>
          </p:spPr>
          <p:style>
            <a:lnRef idx="1">
              <a:schemeClr val="accent1"/>
            </a:lnRef>
            <a:fillRef idx="0">
              <a:schemeClr val="accent1"/>
            </a:fillRef>
            <a:effectRef idx="0">
              <a:schemeClr val="dk1"/>
            </a:effectRef>
            <a:fontRef idx="minor">
              <a:schemeClr val="lt1"/>
            </a:fontRef>
          </p:style>
        </p:cxnSp>
      </p:grpSp>
    </p:spTree>
    <p:extLst>
      <p:ext uri="{BB962C8B-B14F-4D97-AF65-F5344CB8AC3E}">
        <p14:creationId xmlns:p14="http://schemas.microsoft.com/office/powerpoint/2010/main" val="682731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Manual Input 4">
            <a:extLst>
              <a:ext uri="{FF2B5EF4-FFF2-40B4-BE49-F238E27FC236}">
                <a16:creationId xmlns:a16="http://schemas.microsoft.com/office/drawing/2014/main" id="{AB2756FD-25DF-4AA1-AA32-3E80720CAED2}"/>
              </a:ext>
            </a:extLst>
          </p:cNvPr>
          <p:cNvSpPr/>
          <p:nvPr/>
        </p:nvSpPr>
        <p:spPr>
          <a:xfrm>
            <a:off x="0" y="3087329"/>
            <a:ext cx="10691813" cy="4472346"/>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nvGrpSpPr>
          <p:cNvPr id="7" name="Group 6">
            <a:extLst>
              <a:ext uri="{FF2B5EF4-FFF2-40B4-BE49-F238E27FC236}">
                <a16:creationId xmlns:a16="http://schemas.microsoft.com/office/drawing/2014/main" id="{54088984-0086-4124-A6D5-1C9E3C90986A}"/>
              </a:ext>
            </a:extLst>
          </p:cNvPr>
          <p:cNvGrpSpPr/>
          <p:nvPr/>
        </p:nvGrpSpPr>
        <p:grpSpPr>
          <a:xfrm>
            <a:off x="388414" y="6238752"/>
            <a:ext cx="1558374" cy="509518"/>
            <a:chOff x="388414" y="6238752"/>
            <a:chExt cx="1558374" cy="509518"/>
          </a:xfrm>
        </p:grpSpPr>
        <p:sp>
          <p:nvSpPr>
            <p:cNvPr id="8" name="Rectangle: Rounded Corners 7">
              <a:extLst>
                <a:ext uri="{FF2B5EF4-FFF2-40B4-BE49-F238E27FC236}">
                  <a16:creationId xmlns:a16="http://schemas.microsoft.com/office/drawing/2014/main" id="{185F7F67-29CD-4B06-8C74-49BD4B5D23C1}"/>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9" name="Isosceles Triangle 8">
              <a:extLst>
                <a:ext uri="{FF2B5EF4-FFF2-40B4-BE49-F238E27FC236}">
                  <a16:creationId xmlns:a16="http://schemas.microsoft.com/office/drawing/2014/main" id="{455D5478-57B3-4149-9231-70109D6A9ADE}"/>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0" name="Rectangle 9">
            <a:hlinkClick r:id="rId2"/>
            <a:extLst>
              <a:ext uri="{FF2B5EF4-FFF2-40B4-BE49-F238E27FC236}">
                <a16:creationId xmlns:a16="http://schemas.microsoft.com/office/drawing/2014/main" id="{F395CCAB-1570-4EC0-B547-F0D0CB276260}"/>
              </a:ext>
            </a:extLst>
          </p:cNvPr>
          <p:cNvSpPr/>
          <p:nvPr/>
        </p:nvSpPr>
        <p:spPr>
          <a:xfrm>
            <a:off x="303588" y="6173483"/>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Could you imagine if your teacher was a hologram?</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11</a:t>
            </a:fld>
            <a:endParaRPr lang="en-GB" dirty="0">
              <a:solidFill>
                <a:schemeClr val="bg1"/>
              </a:solidFill>
            </a:endParaRPr>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a:xfrm>
            <a:off x="388413" y="1512604"/>
            <a:ext cx="3013547" cy="2267233"/>
          </a:xfrm>
        </p:spPr>
        <p:txBody>
          <a:bodyPr/>
          <a:lstStyle/>
          <a:p>
            <a:r>
              <a:rPr lang="en-GB" sz="2400" dirty="0">
                <a:solidFill>
                  <a:schemeClr val="accent1"/>
                </a:solidFill>
              </a:rPr>
              <a:t>Debate time</a:t>
            </a:r>
          </a:p>
          <a:p>
            <a:r>
              <a:rPr lang="en-GB" sz="2400" b="0" dirty="0">
                <a:solidFill>
                  <a:schemeClr val="tx1"/>
                </a:solidFill>
              </a:rPr>
              <a:t>What do you think the </a:t>
            </a:r>
            <a:r>
              <a:rPr lang="en-GB" sz="2400" dirty="0">
                <a:solidFill>
                  <a:schemeClr val="tx1"/>
                </a:solidFill>
              </a:rPr>
              <a:t>pros and cons </a:t>
            </a:r>
            <a:r>
              <a:rPr lang="en-GB" sz="2400" b="0" dirty="0">
                <a:solidFill>
                  <a:schemeClr val="tx1"/>
                </a:solidFill>
              </a:rPr>
              <a:t>of having a holographic teacher would be? </a:t>
            </a:r>
          </a:p>
          <a:p>
            <a:endParaRPr lang="en-GB" sz="2400" b="0" dirty="0"/>
          </a:p>
        </p:txBody>
      </p:sp>
      <p:pic>
        <p:nvPicPr>
          <p:cNvPr id="11" name="Google Shape;2027;p343" descr="New hologram technology, unveiled at a university for the first time at Imperial College Business School with an evening of inspiring stories from pioneering women in the world of technology, as they gave accounts of the challenges and opportunities they’ve experienced in their careers so far. &#10;&#10;#ImperialMeansBusiness" title="World's first holographic university lecture at Imperial College Business School">
            <a:hlinkClick r:id="rId2"/>
            <a:extLst>
              <a:ext uri="{FF2B5EF4-FFF2-40B4-BE49-F238E27FC236}">
                <a16:creationId xmlns:a16="http://schemas.microsoft.com/office/drawing/2014/main" id="{3118C604-EBDA-48D4-8439-0D5EF2FDC862}"/>
              </a:ext>
            </a:extLst>
          </p:cNvPr>
          <p:cNvPicPr preferRelativeResize="0"/>
          <p:nvPr/>
        </p:nvPicPr>
        <p:blipFill rotWithShape="1">
          <a:blip r:embed="rId3">
            <a:alphaModFix/>
          </a:blip>
          <a:srcRect l="7775" t="13066" r="7659" b="12276"/>
          <a:stretch/>
        </p:blipFill>
        <p:spPr>
          <a:xfrm>
            <a:off x="3737642" y="1512604"/>
            <a:ext cx="6565758" cy="4347422"/>
          </a:xfrm>
          <a:prstGeom prst="rect">
            <a:avLst/>
          </a:prstGeom>
          <a:noFill/>
          <a:ln>
            <a:noFill/>
          </a:ln>
        </p:spPr>
      </p:pic>
      <p:sp>
        <p:nvSpPr>
          <p:cNvPr id="13" name="TextBox 12">
            <a:extLst>
              <a:ext uri="{FF2B5EF4-FFF2-40B4-BE49-F238E27FC236}">
                <a16:creationId xmlns:a16="http://schemas.microsoft.com/office/drawing/2014/main" id="{33DC1366-37AF-4AD9-BBD7-33962E3C286B}"/>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536440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611;p273"/>
          <p:cNvSpPr/>
          <p:nvPr/>
        </p:nvSpPr>
        <p:spPr>
          <a:xfrm>
            <a:off x="1" y="1538629"/>
            <a:ext cx="10691812" cy="3420000"/>
          </a:xfrm>
          <a:prstGeom prst="rect">
            <a:avLst/>
          </a:prstGeom>
          <a:solidFill>
            <a:schemeClr val="bg1"/>
          </a:solidFill>
          <a:ln>
            <a:noFill/>
          </a:ln>
        </p:spPr>
        <p:txBody>
          <a:bodyPr spcFirstLastPara="1" wrap="square" lIns="216000" tIns="288000" rIns="72000" bIns="94711" anchor="t" anchorCtr="0">
            <a:noAutofit/>
          </a:bodyPr>
          <a:lstStyle/>
          <a:p>
            <a:pPr marL="180975" lvl="0">
              <a:buClr>
                <a:srgbClr val="000000"/>
              </a:buClr>
              <a:buSzPts val="1800"/>
            </a:pPr>
            <a:endParaRPr lang="en-IN" sz="2400" dirty="0">
              <a:solidFill>
                <a:schemeClr val="accent2"/>
              </a:solidFill>
            </a:endParaRPr>
          </a:p>
        </p:txBody>
      </p:sp>
      <p:sp>
        <p:nvSpPr>
          <p:cNvPr id="5" name="Title 4"/>
          <p:cNvSpPr>
            <a:spLocks noGrp="1"/>
          </p:cNvSpPr>
          <p:nvPr>
            <p:ph type="title"/>
          </p:nvPr>
        </p:nvSpPr>
        <p:spPr/>
        <p:txBody>
          <a:bodyPr/>
          <a:lstStyle/>
          <a:p>
            <a:r>
              <a:rPr lang="en-GB" dirty="0"/>
              <a:t>Learn how to use </a:t>
            </a:r>
            <a:r>
              <a:rPr lang="en-GB" dirty="0" err="1"/>
              <a:t>Flipgrid</a:t>
            </a:r>
            <a:endParaRPr lang="en-GB" dirty="0"/>
          </a:p>
        </p:txBody>
      </p:sp>
      <p:sp>
        <p:nvSpPr>
          <p:cNvPr id="2" name="Content Placeholder 1">
            <a:extLst>
              <a:ext uri="{FF2B5EF4-FFF2-40B4-BE49-F238E27FC236}">
                <a16:creationId xmlns:a16="http://schemas.microsoft.com/office/drawing/2014/main" id="{11FC59D2-DD63-461F-988D-A010964E74F1}"/>
              </a:ext>
            </a:extLst>
          </p:cNvPr>
          <p:cNvSpPr>
            <a:spLocks noGrp="1"/>
          </p:cNvSpPr>
          <p:nvPr>
            <p:ph idx="1"/>
          </p:nvPr>
        </p:nvSpPr>
        <p:spPr>
          <a:xfrm>
            <a:off x="388415" y="1820174"/>
            <a:ext cx="2889624" cy="3138455"/>
          </a:xfrm>
        </p:spPr>
        <p:txBody>
          <a:bodyPr/>
          <a:lstStyle/>
          <a:p>
            <a:r>
              <a:rPr lang="en-GB" sz="2400" dirty="0">
                <a:solidFill>
                  <a:schemeClr val="accent2"/>
                </a:solidFill>
              </a:rPr>
              <a:t>Your task </a:t>
            </a:r>
          </a:p>
          <a:p>
            <a:r>
              <a:rPr lang="en-GB" sz="2400" b="0" dirty="0">
                <a:solidFill>
                  <a:schemeClr val="tx1"/>
                </a:solidFill>
              </a:rPr>
              <a:t>Create your selfie </a:t>
            </a:r>
          </a:p>
          <a:p>
            <a:r>
              <a:rPr lang="en-GB" sz="2400" b="0" dirty="0">
                <a:solidFill>
                  <a:schemeClr val="tx1"/>
                </a:solidFill>
              </a:rPr>
              <a:t>Complete a Flipgrid message on our Introduction Board</a:t>
            </a:r>
          </a:p>
          <a:p>
            <a:r>
              <a:rPr lang="en-GB" sz="2400" b="0" dirty="0">
                <a:solidFill>
                  <a:schemeClr val="tx1"/>
                </a:solidFill>
              </a:rPr>
              <a:t>Use the code: </a:t>
            </a:r>
            <a:br>
              <a:rPr lang="en-GB" sz="2400" b="0" dirty="0">
                <a:solidFill>
                  <a:schemeClr val="tx1"/>
                </a:solidFill>
              </a:rPr>
            </a:br>
            <a:r>
              <a:rPr lang="en-GB" sz="2400" dirty="0">
                <a:solidFill>
                  <a:schemeClr val="tx1"/>
                </a:solidFill>
              </a:rPr>
              <a:t>[xxx]</a:t>
            </a:r>
          </a:p>
          <a:p>
            <a:endParaRPr lang="en-GB" sz="1800" dirty="0">
              <a:solidFill>
                <a:schemeClr val="accent2"/>
              </a:solidFill>
            </a:endParaRP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12</a:t>
            </a:fld>
            <a:endParaRPr lang="en-GB" dirty="0"/>
          </a:p>
        </p:txBody>
      </p:sp>
      <p:pic>
        <p:nvPicPr>
          <p:cNvPr id="3" name="Picture 2" descr="Tablet and phone showing Flipgrid">
            <a:extLst>
              <a:ext uri="{FF2B5EF4-FFF2-40B4-BE49-F238E27FC236}">
                <a16:creationId xmlns:a16="http://schemas.microsoft.com/office/drawing/2014/main" id="{7E2EB378-1DF6-420B-996B-4F4DE1C73A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5557" y="1265104"/>
            <a:ext cx="7686256" cy="5796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302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5E706732-808D-4DC7-B6CA-629BD8D9983D}"/>
              </a:ext>
            </a:extLst>
          </p:cNvPr>
          <p:cNvSpPr/>
          <p:nvPr/>
        </p:nvSpPr>
        <p:spPr>
          <a:xfrm>
            <a:off x="5072910" y="0"/>
            <a:ext cx="5618904" cy="7559675"/>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sp>
        <p:nvSpPr>
          <p:cNvPr id="3" name="Content Placeholder 2">
            <a:extLst>
              <a:ext uri="{FF2B5EF4-FFF2-40B4-BE49-F238E27FC236}">
                <a16:creationId xmlns:a16="http://schemas.microsoft.com/office/drawing/2014/main" id="{3FA39CA8-B8E1-4797-A232-C24667BD450F}"/>
              </a:ext>
            </a:extLst>
          </p:cNvPr>
          <p:cNvSpPr>
            <a:spLocks noGrp="1"/>
          </p:cNvSpPr>
          <p:nvPr>
            <p:ph sz="half" idx="1"/>
          </p:nvPr>
        </p:nvSpPr>
        <p:spPr>
          <a:xfrm>
            <a:off x="388415" y="1512606"/>
            <a:ext cx="4296307" cy="5400000"/>
          </a:xfrm>
        </p:spPr>
        <p:txBody>
          <a:bodyPr/>
          <a:lstStyle/>
          <a:p>
            <a:pPr lvl="1">
              <a:spcAft>
                <a:spcPts val="1200"/>
              </a:spcAft>
            </a:pPr>
            <a:r>
              <a:rPr lang="en-GB" sz="2400" dirty="0"/>
              <a:t>What kinds of technology will teachers and students be using to aid learning in the future? </a:t>
            </a:r>
          </a:p>
          <a:p>
            <a:pPr lvl="1">
              <a:spcAft>
                <a:spcPts val="1200"/>
              </a:spcAft>
            </a:pPr>
            <a:r>
              <a:rPr lang="en-GB" sz="2400" dirty="0"/>
              <a:t>What technology would you like to see invented for use in the classroom? </a:t>
            </a:r>
          </a:p>
          <a:p>
            <a:pPr>
              <a:spcAft>
                <a:spcPts val="1200"/>
              </a:spcAft>
            </a:pPr>
            <a:endParaRPr lang="en-GB" dirty="0"/>
          </a:p>
        </p:txBody>
      </p:sp>
      <p:sp>
        <p:nvSpPr>
          <p:cNvPr id="22" name="Content Placeholder 21">
            <a:extLst>
              <a:ext uri="{FF2B5EF4-FFF2-40B4-BE49-F238E27FC236}">
                <a16:creationId xmlns:a16="http://schemas.microsoft.com/office/drawing/2014/main" id="{6E1AFD9D-099A-4C34-A795-F14722A047D8}"/>
              </a:ext>
            </a:extLst>
          </p:cNvPr>
          <p:cNvSpPr>
            <a:spLocks noGrp="1"/>
          </p:cNvSpPr>
          <p:nvPr>
            <p:ph sz="half" idx="2"/>
          </p:nvPr>
        </p:nvSpPr>
        <p:spPr>
          <a:xfrm>
            <a:off x="5503222" y="1512605"/>
            <a:ext cx="4607133" cy="2966383"/>
          </a:xfrm>
        </p:spPr>
        <p:txBody>
          <a:bodyPr/>
          <a:lstStyle/>
          <a:p>
            <a:pPr lvl="1">
              <a:spcAft>
                <a:spcPts val="1200"/>
              </a:spcAft>
            </a:pPr>
            <a:r>
              <a:rPr lang="en-GB" sz="2400" dirty="0">
                <a:solidFill>
                  <a:schemeClr val="bg1"/>
                </a:solidFill>
              </a:rPr>
              <a:t>Can you see yourself working in any tech for education careers?</a:t>
            </a:r>
          </a:p>
          <a:p>
            <a:pPr lvl="1">
              <a:spcAft>
                <a:spcPts val="1200"/>
              </a:spcAft>
            </a:pPr>
            <a:r>
              <a:rPr lang="en-GB" sz="2400" dirty="0">
                <a:solidFill>
                  <a:schemeClr val="bg1"/>
                </a:solidFill>
              </a:rPr>
              <a:t>Would you like to design and create the education technology of the future?</a:t>
            </a:r>
          </a:p>
          <a:p>
            <a:pPr lvl="1">
              <a:spcAft>
                <a:spcPts val="1200"/>
              </a:spcAft>
            </a:pPr>
            <a:r>
              <a:rPr lang="en-GB" sz="2400" dirty="0">
                <a:solidFill>
                  <a:schemeClr val="bg1"/>
                </a:solidFill>
              </a:rPr>
              <a:t>Did anything particularly interest you today?</a:t>
            </a:r>
          </a:p>
          <a:p>
            <a:endParaRPr lang="en-GB" dirty="0">
              <a:solidFill>
                <a:schemeClr val="bg1"/>
              </a:solidFill>
            </a:endParaRPr>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GB" dirty="0"/>
              <a:t>Class discussion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bg1"/>
                </a:solidFill>
              </a:rPr>
              <a:pPr/>
              <a:t>13</a:t>
            </a:fld>
            <a:endParaRPr lang="en-GB" dirty="0">
              <a:solidFill>
                <a:schemeClr val="bg1"/>
              </a:solidFill>
            </a:endParaRPr>
          </a:p>
        </p:txBody>
      </p:sp>
      <p:grpSp>
        <p:nvGrpSpPr>
          <p:cNvPr id="13" name="Group 12">
            <a:extLst>
              <a:ext uri="{FF2B5EF4-FFF2-40B4-BE49-F238E27FC236}">
                <a16:creationId xmlns:a16="http://schemas.microsoft.com/office/drawing/2014/main" id="{A1E28123-2358-454B-82CB-04B07EA0B996}"/>
              </a:ext>
            </a:extLst>
          </p:cNvPr>
          <p:cNvGrpSpPr/>
          <p:nvPr/>
        </p:nvGrpSpPr>
        <p:grpSpPr>
          <a:xfrm>
            <a:off x="8729226" y="6238752"/>
            <a:ext cx="1558374" cy="509518"/>
            <a:chOff x="388414" y="6238752"/>
            <a:chExt cx="1558374" cy="509518"/>
          </a:xfrm>
        </p:grpSpPr>
        <p:sp>
          <p:nvSpPr>
            <p:cNvPr id="14" name="Rectangle: Rounded Corners 13">
              <a:extLst>
                <a:ext uri="{FF2B5EF4-FFF2-40B4-BE49-F238E27FC236}">
                  <a16:creationId xmlns:a16="http://schemas.microsoft.com/office/drawing/2014/main" id="{1D54F3E3-AA83-4CBB-BF73-08000CA809CA}"/>
                </a:ext>
              </a:extLst>
            </p:cNvPr>
            <p:cNvSpPr/>
            <p:nvPr/>
          </p:nvSpPr>
          <p:spPr>
            <a:xfrm>
              <a:off x="388414" y="6238752"/>
              <a:ext cx="1558374" cy="509518"/>
            </a:xfrm>
            <a:prstGeom prst="round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15" name="Isosceles Triangle 14">
              <a:extLst>
                <a:ext uri="{FF2B5EF4-FFF2-40B4-BE49-F238E27FC236}">
                  <a16:creationId xmlns:a16="http://schemas.microsoft.com/office/drawing/2014/main" id="{89F25E04-BDE0-4FB4-B00B-BD6FD26CF808}"/>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32" name="Rectangle 31">
            <a:hlinkClick r:id="rId2"/>
            <a:extLst>
              <a:ext uri="{FF2B5EF4-FFF2-40B4-BE49-F238E27FC236}">
                <a16:creationId xmlns:a16="http://schemas.microsoft.com/office/drawing/2014/main" id="{8E71DECF-3409-4285-817F-D90AEECF1C64}"/>
              </a:ext>
            </a:extLst>
          </p:cNvPr>
          <p:cNvSpPr/>
          <p:nvPr/>
        </p:nvSpPr>
        <p:spPr>
          <a:xfrm>
            <a:off x="8644400" y="6173483"/>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35" name="Picture 34">
            <a:extLst>
              <a:ext uri="{FF2B5EF4-FFF2-40B4-BE49-F238E27FC236}">
                <a16:creationId xmlns:a16="http://schemas.microsoft.com/office/drawing/2014/main" id="{568E55D8-0D24-4838-84AB-3E660C9706CA}"/>
              </a:ext>
            </a:extLst>
          </p:cNvPr>
          <p:cNvPicPr>
            <a:picLocks noChangeAspect="1"/>
          </p:cNvPicPr>
          <p:nvPr/>
        </p:nvPicPr>
        <p:blipFill>
          <a:blip r:embed="rId3"/>
          <a:stretch>
            <a:fillRect/>
          </a:stretch>
        </p:blipFill>
        <p:spPr>
          <a:xfrm>
            <a:off x="406359" y="4370830"/>
            <a:ext cx="4221480" cy="2377440"/>
          </a:xfrm>
          <a:prstGeom prst="rect">
            <a:avLst/>
          </a:prstGeom>
        </p:spPr>
      </p:pic>
    </p:spTree>
    <p:extLst>
      <p:ext uri="{BB962C8B-B14F-4D97-AF65-F5344CB8AC3E}">
        <p14:creationId xmlns:p14="http://schemas.microsoft.com/office/powerpoint/2010/main" val="3493658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D7ADF9A-8608-4452-B068-72433A59E332}"/>
              </a:ext>
            </a:extLst>
          </p:cNvPr>
          <p:cNvPicPr>
            <a:picLocks noChangeAspect="1"/>
          </p:cNvPicPr>
          <p:nvPr/>
        </p:nvPicPr>
        <p:blipFill>
          <a:blip r:embed="rId2"/>
          <a:stretch>
            <a:fillRect/>
          </a:stretch>
        </p:blipFill>
        <p:spPr>
          <a:xfrm>
            <a:off x="3833813" y="317"/>
            <a:ext cx="6858000" cy="7559040"/>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Homework</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2915504" cy="5400000"/>
          </a:xfrm>
        </p:spPr>
        <p:txBody>
          <a:bodyPr/>
          <a:lstStyle/>
          <a:p>
            <a:pPr>
              <a:spcAft>
                <a:spcPts val="1200"/>
              </a:spcAft>
            </a:pPr>
            <a:r>
              <a:rPr lang="en-GB" sz="2400" b="0" dirty="0"/>
              <a:t>Use Flipgrid to create a video about an inspirational person in tech – current or historical.</a:t>
            </a:r>
          </a:p>
          <a:p>
            <a:pPr>
              <a:spcAft>
                <a:spcPts val="1200"/>
              </a:spcAft>
            </a:pPr>
            <a:r>
              <a:rPr lang="en-GB" sz="2400" b="0" dirty="0"/>
              <a:t>Ensure your Flipgrid has annotations and links to relevant videos / information.</a:t>
            </a:r>
          </a:p>
          <a:p>
            <a:pPr>
              <a:spcAft>
                <a:spcPts val="1200"/>
              </a:spcAft>
            </a:pPr>
            <a:r>
              <a:rPr lang="en-GB" sz="2400" b="0" dirty="0"/>
              <a:t>We’ll look at each other’s </a:t>
            </a:r>
            <a:r>
              <a:rPr lang="en-GB" sz="2400" b="0" dirty="0" err="1"/>
              <a:t>Flipgrids</a:t>
            </a:r>
            <a:r>
              <a:rPr lang="en-GB" sz="2400" b="0"/>
              <a:t> </a:t>
            </a:r>
            <a:r>
              <a:rPr lang="en-GB" sz="2400" b="0" dirty="0"/>
              <a:t>in </a:t>
            </a:r>
            <a:br>
              <a:rPr lang="en-GB" sz="2400" b="0" dirty="0"/>
            </a:br>
            <a:r>
              <a:rPr lang="en-GB" sz="2400" b="0" dirty="0"/>
              <a:t>the </a:t>
            </a:r>
            <a:r>
              <a:rPr lang="en-GB" sz="2400" b="0"/>
              <a:t>next lesson.</a:t>
            </a:r>
            <a:endParaRPr lang="en-GB" sz="2400" b="0" dirty="0"/>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14</a:t>
            </a:fld>
            <a:endParaRPr lang="en-GB" dirty="0"/>
          </a:p>
        </p:txBody>
      </p:sp>
    </p:spTree>
    <p:extLst>
      <p:ext uri="{BB962C8B-B14F-4D97-AF65-F5344CB8AC3E}">
        <p14:creationId xmlns:p14="http://schemas.microsoft.com/office/powerpoint/2010/main" val="3928706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441C74-E61E-4DC8-ADD4-0E2549A80EDC}"/>
              </a:ext>
            </a:extLst>
          </p:cNvPr>
          <p:cNvPicPr>
            <a:picLocks noChangeAspect="1"/>
          </p:cNvPicPr>
          <p:nvPr/>
        </p:nvPicPr>
        <p:blipFill>
          <a:blip r:embed="rId2"/>
          <a:stretch>
            <a:fillRect/>
          </a:stretch>
        </p:blipFill>
        <p:spPr>
          <a:xfrm>
            <a:off x="476" y="-1151"/>
            <a:ext cx="10690860" cy="6819900"/>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ctrTitle"/>
          </p:nvPr>
        </p:nvSpPr>
        <p:spPr>
          <a:xfrm>
            <a:off x="388416" y="4870408"/>
            <a:ext cx="8677946" cy="663845"/>
          </a:xfrm>
        </p:spPr>
        <p:txBody>
          <a:bodyPr/>
          <a:lstStyle/>
          <a:p>
            <a:r>
              <a:rPr lang="en-GB" dirty="0"/>
              <a:t>Education</a:t>
            </a:r>
          </a:p>
        </p:txBody>
      </p:sp>
      <p:sp>
        <p:nvSpPr>
          <p:cNvPr id="4" name="Rectangle 3"/>
          <p:cNvSpPr/>
          <p:nvPr/>
        </p:nvSpPr>
        <p:spPr>
          <a:xfrm>
            <a:off x="388413" y="5808072"/>
            <a:ext cx="5891617"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education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4" y="4562632"/>
            <a:ext cx="1360874" cy="307777"/>
          </a:xfrm>
          <a:prstGeom prst="rect">
            <a:avLst/>
          </a:prstGeom>
        </p:spPr>
        <p:txBody>
          <a:bodyPr wrap="square" lIns="0" tIns="0" rIns="0" bIns="0">
            <a:spAutoFit/>
          </a:bodyPr>
          <a:lstStyle/>
          <a:p>
            <a:r>
              <a:rPr lang="en-GB" sz="2000" spc="-70" dirty="0">
                <a:solidFill>
                  <a:schemeClr val="bg1"/>
                </a:solidFill>
                <a:cs typeface="Arial"/>
              </a:rPr>
              <a:t>TECH FOR</a:t>
            </a:r>
          </a:p>
        </p:txBody>
      </p:sp>
      <p:sp>
        <p:nvSpPr>
          <p:cNvPr id="13" name="Freeform 5">
            <a:extLst>
              <a:ext uri="{FF2B5EF4-FFF2-40B4-BE49-F238E27FC236}">
                <a16:creationId xmlns:a16="http://schemas.microsoft.com/office/drawing/2014/main" id="{6530F5EB-51E0-4D58-AEDD-8014EC277F51}"/>
              </a:ext>
            </a:extLst>
          </p:cNvPr>
          <p:cNvSpPr>
            <a:spLocks noChangeAspect="1" noEditPoints="1"/>
          </p:cNvSpPr>
          <p:nvPr/>
        </p:nvSpPr>
        <p:spPr bwMode="auto">
          <a:xfrm>
            <a:off x="9961227" y="7002959"/>
            <a:ext cx="526860" cy="360000"/>
          </a:xfrm>
          <a:custGeom>
            <a:avLst/>
            <a:gdLst>
              <a:gd name="T0" fmla="*/ 2341 w 4651"/>
              <a:gd name="T1" fmla="*/ 2 h 3178"/>
              <a:gd name="T2" fmla="*/ 44 w 4651"/>
              <a:gd name="T3" fmla="*/ 1033 h 3178"/>
              <a:gd name="T4" fmla="*/ 18 w 4651"/>
              <a:gd name="T5" fmla="*/ 1051 h 3178"/>
              <a:gd name="T6" fmla="*/ 0 w 4651"/>
              <a:gd name="T7" fmla="*/ 1091 h 3178"/>
              <a:gd name="T8" fmla="*/ 2 w 4651"/>
              <a:gd name="T9" fmla="*/ 1123 h 3178"/>
              <a:gd name="T10" fmla="*/ 26 w 4651"/>
              <a:gd name="T11" fmla="*/ 1159 h 3178"/>
              <a:gd name="T12" fmla="*/ 1022 w 4651"/>
              <a:gd name="T13" fmla="*/ 1617 h 3178"/>
              <a:gd name="T14" fmla="*/ 1020 w 4651"/>
              <a:gd name="T15" fmla="*/ 2640 h 3178"/>
              <a:gd name="T16" fmla="*/ 1036 w 4651"/>
              <a:gd name="T17" fmla="*/ 2728 h 3178"/>
              <a:gd name="T18" fmla="*/ 1080 w 4651"/>
              <a:gd name="T19" fmla="*/ 2812 h 3178"/>
              <a:gd name="T20" fmla="*/ 1166 w 4651"/>
              <a:gd name="T21" fmla="*/ 2906 h 3178"/>
              <a:gd name="T22" fmla="*/ 1308 w 4651"/>
              <a:gd name="T23" fmla="*/ 3000 h 3178"/>
              <a:gd name="T24" fmla="*/ 1520 w 4651"/>
              <a:gd name="T25" fmla="*/ 3084 h 3178"/>
              <a:gd name="T26" fmla="*/ 1816 w 4651"/>
              <a:gd name="T27" fmla="*/ 3146 h 3178"/>
              <a:gd name="T28" fmla="*/ 2210 w 4651"/>
              <a:gd name="T29" fmla="*/ 3178 h 3178"/>
              <a:gd name="T30" fmla="*/ 2549 w 4651"/>
              <a:gd name="T31" fmla="*/ 3174 h 3178"/>
              <a:gd name="T32" fmla="*/ 2917 w 4651"/>
              <a:gd name="T33" fmla="*/ 3134 h 3178"/>
              <a:gd name="T34" fmla="*/ 3191 w 4651"/>
              <a:gd name="T35" fmla="*/ 3064 h 3178"/>
              <a:gd name="T36" fmla="*/ 3383 w 4651"/>
              <a:gd name="T37" fmla="*/ 2978 h 3178"/>
              <a:gd name="T38" fmla="*/ 3511 w 4651"/>
              <a:gd name="T39" fmla="*/ 2882 h 3178"/>
              <a:gd name="T40" fmla="*/ 3585 w 4651"/>
              <a:gd name="T41" fmla="*/ 2790 h 3178"/>
              <a:gd name="T42" fmla="*/ 3619 w 4651"/>
              <a:gd name="T43" fmla="*/ 2710 h 3178"/>
              <a:gd name="T44" fmla="*/ 3631 w 4651"/>
              <a:gd name="T45" fmla="*/ 1641 h 3178"/>
              <a:gd name="T46" fmla="*/ 4093 w 4651"/>
              <a:gd name="T47" fmla="*/ 1405 h 3178"/>
              <a:gd name="T48" fmla="*/ 4063 w 4651"/>
              <a:gd name="T49" fmla="*/ 2518 h 3178"/>
              <a:gd name="T50" fmla="*/ 4023 w 4651"/>
              <a:gd name="T51" fmla="*/ 2560 h 3178"/>
              <a:gd name="T52" fmla="*/ 4017 w 4651"/>
              <a:gd name="T53" fmla="*/ 2604 h 3178"/>
              <a:gd name="T54" fmla="*/ 4051 w 4651"/>
              <a:gd name="T55" fmla="*/ 2652 h 3178"/>
              <a:gd name="T56" fmla="*/ 4247 w 4651"/>
              <a:gd name="T57" fmla="*/ 2666 h 3178"/>
              <a:gd name="T58" fmla="*/ 4289 w 4651"/>
              <a:gd name="T59" fmla="*/ 2652 h 3178"/>
              <a:gd name="T60" fmla="*/ 4323 w 4651"/>
              <a:gd name="T61" fmla="*/ 2604 h 3178"/>
              <a:gd name="T62" fmla="*/ 4317 w 4651"/>
              <a:gd name="T63" fmla="*/ 2560 h 3178"/>
              <a:gd name="T64" fmla="*/ 4277 w 4651"/>
              <a:gd name="T65" fmla="*/ 2518 h 3178"/>
              <a:gd name="T66" fmla="*/ 4607 w 4651"/>
              <a:gd name="T67" fmla="*/ 1171 h 3178"/>
              <a:gd name="T68" fmla="*/ 4633 w 4651"/>
              <a:gd name="T69" fmla="*/ 1153 h 3178"/>
              <a:gd name="T70" fmla="*/ 4651 w 4651"/>
              <a:gd name="T71" fmla="*/ 1113 h 3178"/>
              <a:gd name="T72" fmla="*/ 4649 w 4651"/>
              <a:gd name="T73" fmla="*/ 1081 h 3178"/>
              <a:gd name="T74" fmla="*/ 4625 w 4651"/>
              <a:gd name="T75" fmla="*/ 1045 h 3178"/>
              <a:gd name="T76" fmla="*/ 3477 w 4651"/>
              <a:gd name="T77" fmla="*/ 2638 h 3178"/>
              <a:gd name="T78" fmla="*/ 3467 w 4651"/>
              <a:gd name="T79" fmla="*/ 2676 h 3178"/>
              <a:gd name="T80" fmla="*/ 3407 w 4651"/>
              <a:gd name="T81" fmla="*/ 2762 h 3178"/>
              <a:gd name="T82" fmla="*/ 3321 w 4651"/>
              <a:gd name="T83" fmla="*/ 2834 h 3178"/>
              <a:gd name="T84" fmla="*/ 3181 w 4651"/>
              <a:gd name="T85" fmla="*/ 2904 h 3178"/>
              <a:gd name="T86" fmla="*/ 2977 w 4651"/>
              <a:gd name="T87" fmla="*/ 2966 h 3178"/>
              <a:gd name="T88" fmla="*/ 2695 w 4651"/>
              <a:gd name="T89" fmla="*/ 3008 h 3178"/>
              <a:gd name="T90" fmla="*/ 2326 w 4651"/>
              <a:gd name="T91" fmla="*/ 3024 h 3178"/>
              <a:gd name="T92" fmla="*/ 2040 w 4651"/>
              <a:gd name="T93" fmla="*/ 3016 h 3178"/>
              <a:gd name="T94" fmla="*/ 1736 w 4651"/>
              <a:gd name="T95" fmla="*/ 2978 h 3178"/>
              <a:gd name="T96" fmla="*/ 1514 w 4651"/>
              <a:gd name="T97" fmla="*/ 2920 h 3178"/>
              <a:gd name="T98" fmla="*/ 1360 w 4651"/>
              <a:gd name="T99" fmla="*/ 2852 h 3178"/>
              <a:gd name="T100" fmla="*/ 1260 w 4651"/>
              <a:gd name="T101" fmla="*/ 2780 h 3178"/>
              <a:gd name="T102" fmla="*/ 1196 w 4651"/>
              <a:gd name="T103" fmla="*/ 2702 h 3178"/>
              <a:gd name="T104" fmla="*/ 1172 w 4651"/>
              <a:gd name="T105" fmla="*/ 1687 h 3178"/>
              <a:gd name="T106" fmla="*/ 2326 w 4651"/>
              <a:gd name="T107" fmla="*/ 2203 h 3178"/>
              <a:gd name="T108" fmla="*/ 3477 w 4651"/>
              <a:gd name="T109" fmla="*/ 1687 h 3178"/>
              <a:gd name="T110" fmla="*/ 2326 w 4651"/>
              <a:gd name="T111" fmla="*/ 16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51" h="3178">
                <a:moveTo>
                  <a:pt x="4607" y="1033"/>
                </a:moveTo>
                <a:lnTo>
                  <a:pt x="2357" y="6"/>
                </a:lnTo>
                <a:lnTo>
                  <a:pt x="2357" y="6"/>
                </a:lnTo>
                <a:lnTo>
                  <a:pt x="2341" y="2"/>
                </a:lnTo>
                <a:lnTo>
                  <a:pt x="2326" y="0"/>
                </a:lnTo>
                <a:lnTo>
                  <a:pt x="2310" y="2"/>
                </a:lnTo>
                <a:lnTo>
                  <a:pt x="2294" y="6"/>
                </a:lnTo>
                <a:lnTo>
                  <a:pt x="44" y="1033"/>
                </a:lnTo>
                <a:lnTo>
                  <a:pt x="44" y="1033"/>
                </a:lnTo>
                <a:lnTo>
                  <a:pt x="34" y="1037"/>
                </a:lnTo>
                <a:lnTo>
                  <a:pt x="26" y="1045"/>
                </a:lnTo>
                <a:lnTo>
                  <a:pt x="18" y="1051"/>
                </a:lnTo>
                <a:lnTo>
                  <a:pt x="12" y="1061"/>
                </a:lnTo>
                <a:lnTo>
                  <a:pt x="6" y="1069"/>
                </a:lnTo>
                <a:lnTo>
                  <a:pt x="2" y="1081"/>
                </a:lnTo>
                <a:lnTo>
                  <a:pt x="0" y="1091"/>
                </a:lnTo>
                <a:lnTo>
                  <a:pt x="0" y="1101"/>
                </a:lnTo>
                <a:lnTo>
                  <a:pt x="0" y="1101"/>
                </a:lnTo>
                <a:lnTo>
                  <a:pt x="0" y="1113"/>
                </a:lnTo>
                <a:lnTo>
                  <a:pt x="2" y="1123"/>
                </a:lnTo>
                <a:lnTo>
                  <a:pt x="6" y="1135"/>
                </a:lnTo>
                <a:lnTo>
                  <a:pt x="12" y="1143"/>
                </a:lnTo>
                <a:lnTo>
                  <a:pt x="18" y="1153"/>
                </a:lnTo>
                <a:lnTo>
                  <a:pt x="26" y="1159"/>
                </a:lnTo>
                <a:lnTo>
                  <a:pt x="34" y="1167"/>
                </a:lnTo>
                <a:lnTo>
                  <a:pt x="44" y="1171"/>
                </a:lnTo>
                <a:lnTo>
                  <a:pt x="1022" y="1617"/>
                </a:lnTo>
                <a:lnTo>
                  <a:pt x="1022" y="1617"/>
                </a:lnTo>
                <a:lnTo>
                  <a:pt x="1020" y="1629"/>
                </a:lnTo>
                <a:lnTo>
                  <a:pt x="1020" y="1641"/>
                </a:lnTo>
                <a:lnTo>
                  <a:pt x="1020" y="2640"/>
                </a:lnTo>
                <a:lnTo>
                  <a:pt x="1020" y="2640"/>
                </a:lnTo>
                <a:lnTo>
                  <a:pt x="1020" y="2656"/>
                </a:lnTo>
                <a:lnTo>
                  <a:pt x="1024" y="2680"/>
                </a:lnTo>
                <a:lnTo>
                  <a:pt x="1030" y="2710"/>
                </a:lnTo>
                <a:lnTo>
                  <a:pt x="1036" y="2728"/>
                </a:lnTo>
                <a:lnTo>
                  <a:pt x="1044" y="2748"/>
                </a:lnTo>
                <a:lnTo>
                  <a:pt x="1054" y="2768"/>
                </a:lnTo>
                <a:lnTo>
                  <a:pt x="1066" y="2790"/>
                </a:lnTo>
                <a:lnTo>
                  <a:pt x="1080" y="2812"/>
                </a:lnTo>
                <a:lnTo>
                  <a:pt x="1098" y="2834"/>
                </a:lnTo>
                <a:lnTo>
                  <a:pt x="1118" y="2858"/>
                </a:lnTo>
                <a:lnTo>
                  <a:pt x="1140" y="2882"/>
                </a:lnTo>
                <a:lnTo>
                  <a:pt x="1166" y="2906"/>
                </a:lnTo>
                <a:lnTo>
                  <a:pt x="1196" y="2930"/>
                </a:lnTo>
                <a:lnTo>
                  <a:pt x="1230" y="2954"/>
                </a:lnTo>
                <a:lnTo>
                  <a:pt x="1266" y="2978"/>
                </a:lnTo>
                <a:lnTo>
                  <a:pt x="1308" y="3000"/>
                </a:lnTo>
                <a:lnTo>
                  <a:pt x="1354" y="3022"/>
                </a:lnTo>
                <a:lnTo>
                  <a:pt x="1404" y="3044"/>
                </a:lnTo>
                <a:lnTo>
                  <a:pt x="1460" y="3064"/>
                </a:lnTo>
                <a:lnTo>
                  <a:pt x="1520" y="3084"/>
                </a:lnTo>
                <a:lnTo>
                  <a:pt x="1586" y="3102"/>
                </a:lnTo>
                <a:lnTo>
                  <a:pt x="1656" y="3118"/>
                </a:lnTo>
                <a:lnTo>
                  <a:pt x="1734" y="3134"/>
                </a:lnTo>
                <a:lnTo>
                  <a:pt x="1816" y="3146"/>
                </a:lnTo>
                <a:lnTo>
                  <a:pt x="1906" y="3158"/>
                </a:lnTo>
                <a:lnTo>
                  <a:pt x="2000" y="3166"/>
                </a:lnTo>
                <a:lnTo>
                  <a:pt x="2102" y="3174"/>
                </a:lnTo>
                <a:lnTo>
                  <a:pt x="2210" y="3178"/>
                </a:lnTo>
                <a:lnTo>
                  <a:pt x="2326" y="3178"/>
                </a:lnTo>
                <a:lnTo>
                  <a:pt x="2326" y="3178"/>
                </a:lnTo>
                <a:lnTo>
                  <a:pt x="2441" y="3178"/>
                </a:lnTo>
                <a:lnTo>
                  <a:pt x="2549" y="3174"/>
                </a:lnTo>
                <a:lnTo>
                  <a:pt x="2651" y="3166"/>
                </a:lnTo>
                <a:lnTo>
                  <a:pt x="2745" y="3158"/>
                </a:lnTo>
                <a:lnTo>
                  <a:pt x="2835" y="3146"/>
                </a:lnTo>
                <a:lnTo>
                  <a:pt x="2917" y="3134"/>
                </a:lnTo>
                <a:lnTo>
                  <a:pt x="2993" y="3118"/>
                </a:lnTo>
                <a:lnTo>
                  <a:pt x="3065" y="3102"/>
                </a:lnTo>
                <a:lnTo>
                  <a:pt x="3131" y="3084"/>
                </a:lnTo>
                <a:lnTo>
                  <a:pt x="3191" y="3064"/>
                </a:lnTo>
                <a:lnTo>
                  <a:pt x="3247" y="3044"/>
                </a:lnTo>
                <a:lnTo>
                  <a:pt x="3297" y="3022"/>
                </a:lnTo>
                <a:lnTo>
                  <a:pt x="3343" y="3000"/>
                </a:lnTo>
                <a:lnTo>
                  <a:pt x="3383" y="2978"/>
                </a:lnTo>
                <a:lnTo>
                  <a:pt x="3421" y="2954"/>
                </a:lnTo>
                <a:lnTo>
                  <a:pt x="3455" y="2930"/>
                </a:lnTo>
                <a:lnTo>
                  <a:pt x="3485" y="2906"/>
                </a:lnTo>
                <a:lnTo>
                  <a:pt x="3511" y="2882"/>
                </a:lnTo>
                <a:lnTo>
                  <a:pt x="3533" y="2858"/>
                </a:lnTo>
                <a:lnTo>
                  <a:pt x="3553" y="2834"/>
                </a:lnTo>
                <a:lnTo>
                  <a:pt x="3571" y="2812"/>
                </a:lnTo>
                <a:lnTo>
                  <a:pt x="3585" y="2790"/>
                </a:lnTo>
                <a:lnTo>
                  <a:pt x="3597" y="2768"/>
                </a:lnTo>
                <a:lnTo>
                  <a:pt x="3607" y="2748"/>
                </a:lnTo>
                <a:lnTo>
                  <a:pt x="3613" y="2728"/>
                </a:lnTo>
                <a:lnTo>
                  <a:pt x="3619" y="2710"/>
                </a:lnTo>
                <a:lnTo>
                  <a:pt x="3627" y="2680"/>
                </a:lnTo>
                <a:lnTo>
                  <a:pt x="3631" y="2656"/>
                </a:lnTo>
                <a:lnTo>
                  <a:pt x="3631" y="2640"/>
                </a:lnTo>
                <a:lnTo>
                  <a:pt x="3631" y="1641"/>
                </a:lnTo>
                <a:lnTo>
                  <a:pt x="3631" y="1641"/>
                </a:lnTo>
                <a:lnTo>
                  <a:pt x="3631" y="1629"/>
                </a:lnTo>
                <a:lnTo>
                  <a:pt x="3629" y="1617"/>
                </a:lnTo>
                <a:lnTo>
                  <a:pt x="4093" y="1405"/>
                </a:lnTo>
                <a:lnTo>
                  <a:pt x="4093" y="2512"/>
                </a:lnTo>
                <a:lnTo>
                  <a:pt x="4093" y="2512"/>
                </a:lnTo>
                <a:lnTo>
                  <a:pt x="4077" y="2514"/>
                </a:lnTo>
                <a:lnTo>
                  <a:pt x="4063" y="2518"/>
                </a:lnTo>
                <a:lnTo>
                  <a:pt x="4051" y="2526"/>
                </a:lnTo>
                <a:lnTo>
                  <a:pt x="4039" y="2534"/>
                </a:lnTo>
                <a:lnTo>
                  <a:pt x="4029" y="2546"/>
                </a:lnTo>
                <a:lnTo>
                  <a:pt x="4023" y="2560"/>
                </a:lnTo>
                <a:lnTo>
                  <a:pt x="4017" y="2574"/>
                </a:lnTo>
                <a:lnTo>
                  <a:pt x="4017" y="2590"/>
                </a:lnTo>
                <a:lnTo>
                  <a:pt x="4017" y="2590"/>
                </a:lnTo>
                <a:lnTo>
                  <a:pt x="4017" y="2604"/>
                </a:lnTo>
                <a:lnTo>
                  <a:pt x="4023" y="2620"/>
                </a:lnTo>
                <a:lnTo>
                  <a:pt x="4029" y="2632"/>
                </a:lnTo>
                <a:lnTo>
                  <a:pt x="4039" y="2644"/>
                </a:lnTo>
                <a:lnTo>
                  <a:pt x="4051" y="2652"/>
                </a:lnTo>
                <a:lnTo>
                  <a:pt x="4063" y="2660"/>
                </a:lnTo>
                <a:lnTo>
                  <a:pt x="4077" y="2664"/>
                </a:lnTo>
                <a:lnTo>
                  <a:pt x="4093" y="2666"/>
                </a:lnTo>
                <a:lnTo>
                  <a:pt x="4247" y="2666"/>
                </a:lnTo>
                <a:lnTo>
                  <a:pt x="4247" y="2666"/>
                </a:lnTo>
                <a:lnTo>
                  <a:pt x="4263" y="2664"/>
                </a:lnTo>
                <a:lnTo>
                  <a:pt x="4277" y="2660"/>
                </a:lnTo>
                <a:lnTo>
                  <a:pt x="4289" y="2652"/>
                </a:lnTo>
                <a:lnTo>
                  <a:pt x="4301" y="2644"/>
                </a:lnTo>
                <a:lnTo>
                  <a:pt x="4311" y="2632"/>
                </a:lnTo>
                <a:lnTo>
                  <a:pt x="4317" y="2620"/>
                </a:lnTo>
                <a:lnTo>
                  <a:pt x="4323" y="2604"/>
                </a:lnTo>
                <a:lnTo>
                  <a:pt x="4323" y="2590"/>
                </a:lnTo>
                <a:lnTo>
                  <a:pt x="4323" y="2590"/>
                </a:lnTo>
                <a:lnTo>
                  <a:pt x="4323" y="2574"/>
                </a:lnTo>
                <a:lnTo>
                  <a:pt x="4317" y="2560"/>
                </a:lnTo>
                <a:lnTo>
                  <a:pt x="4311" y="2546"/>
                </a:lnTo>
                <a:lnTo>
                  <a:pt x="4301" y="2534"/>
                </a:lnTo>
                <a:lnTo>
                  <a:pt x="4289" y="2526"/>
                </a:lnTo>
                <a:lnTo>
                  <a:pt x="4277" y="2518"/>
                </a:lnTo>
                <a:lnTo>
                  <a:pt x="4263" y="2514"/>
                </a:lnTo>
                <a:lnTo>
                  <a:pt x="4247" y="2512"/>
                </a:lnTo>
                <a:lnTo>
                  <a:pt x="4247" y="1335"/>
                </a:lnTo>
                <a:lnTo>
                  <a:pt x="4607" y="1171"/>
                </a:lnTo>
                <a:lnTo>
                  <a:pt x="4607" y="1171"/>
                </a:lnTo>
                <a:lnTo>
                  <a:pt x="4617" y="1167"/>
                </a:lnTo>
                <a:lnTo>
                  <a:pt x="4625" y="1159"/>
                </a:lnTo>
                <a:lnTo>
                  <a:pt x="4633" y="1153"/>
                </a:lnTo>
                <a:lnTo>
                  <a:pt x="4639" y="1143"/>
                </a:lnTo>
                <a:lnTo>
                  <a:pt x="4645" y="1135"/>
                </a:lnTo>
                <a:lnTo>
                  <a:pt x="4649" y="1123"/>
                </a:lnTo>
                <a:lnTo>
                  <a:pt x="4651" y="1113"/>
                </a:lnTo>
                <a:lnTo>
                  <a:pt x="4651" y="1101"/>
                </a:lnTo>
                <a:lnTo>
                  <a:pt x="4651" y="1101"/>
                </a:lnTo>
                <a:lnTo>
                  <a:pt x="4651" y="1091"/>
                </a:lnTo>
                <a:lnTo>
                  <a:pt x="4649" y="1081"/>
                </a:lnTo>
                <a:lnTo>
                  <a:pt x="4645" y="1069"/>
                </a:lnTo>
                <a:lnTo>
                  <a:pt x="4639" y="1061"/>
                </a:lnTo>
                <a:lnTo>
                  <a:pt x="4633" y="1051"/>
                </a:lnTo>
                <a:lnTo>
                  <a:pt x="4625" y="1045"/>
                </a:lnTo>
                <a:lnTo>
                  <a:pt x="4617" y="1037"/>
                </a:lnTo>
                <a:lnTo>
                  <a:pt x="4607" y="1033"/>
                </a:lnTo>
                <a:lnTo>
                  <a:pt x="4607" y="1033"/>
                </a:lnTo>
                <a:close/>
                <a:moveTo>
                  <a:pt x="3477" y="2638"/>
                </a:moveTo>
                <a:lnTo>
                  <a:pt x="3477" y="2638"/>
                </a:lnTo>
                <a:lnTo>
                  <a:pt x="3477" y="2644"/>
                </a:lnTo>
                <a:lnTo>
                  <a:pt x="3475" y="2656"/>
                </a:lnTo>
                <a:lnTo>
                  <a:pt x="3467" y="2676"/>
                </a:lnTo>
                <a:lnTo>
                  <a:pt x="3455" y="2700"/>
                </a:lnTo>
                <a:lnTo>
                  <a:pt x="3435" y="2730"/>
                </a:lnTo>
                <a:lnTo>
                  <a:pt x="3423" y="2746"/>
                </a:lnTo>
                <a:lnTo>
                  <a:pt x="3407" y="2762"/>
                </a:lnTo>
                <a:lnTo>
                  <a:pt x="3391" y="2780"/>
                </a:lnTo>
                <a:lnTo>
                  <a:pt x="3369" y="2798"/>
                </a:lnTo>
                <a:lnTo>
                  <a:pt x="3347" y="2816"/>
                </a:lnTo>
                <a:lnTo>
                  <a:pt x="3321" y="2834"/>
                </a:lnTo>
                <a:lnTo>
                  <a:pt x="3291" y="2852"/>
                </a:lnTo>
                <a:lnTo>
                  <a:pt x="3259" y="2868"/>
                </a:lnTo>
                <a:lnTo>
                  <a:pt x="3221" y="2886"/>
                </a:lnTo>
                <a:lnTo>
                  <a:pt x="3181" y="2904"/>
                </a:lnTo>
                <a:lnTo>
                  <a:pt x="3137" y="2920"/>
                </a:lnTo>
                <a:lnTo>
                  <a:pt x="3087" y="2936"/>
                </a:lnTo>
                <a:lnTo>
                  <a:pt x="3035" y="2952"/>
                </a:lnTo>
                <a:lnTo>
                  <a:pt x="2977" y="2966"/>
                </a:lnTo>
                <a:lnTo>
                  <a:pt x="2913" y="2978"/>
                </a:lnTo>
                <a:lnTo>
                  <a:pt x="2847" y="2990"/>
                </a:lnTo>
                <a:lnTo>
                  <a:pt x="2773" y="3000"/>
                </a:lnTo>
                <a:lnTo>
                  <a:pt x="2695" y="3008"/>
                </a:lnTo>
                <a:lnTo>
                  <a:pt x="2611" y="3016"/>
                </a:lnTo>
                <a:lnTo>
                  <a:pt x="2523" y="3020"/>
                </a:lnTo>
                <a:lnTo>
                  <a:pt x="2427" y="3024"/>
                </a:lnTo>
                <a:lnTo>
                  <a:pt x="2326" y="3024"/>
                </a:lnTo>
                <a:lnTo>
                  <a:pt x="2326" y="3024"/>
                </a:lnTo>
                <a:lnTo>
                  <a:pt x="2224" y="3024"/>
                </a:lnTo>
                <a:lnTo>
                  <a:pt x="2128" y="3020"/>
                </a:lnTo>
                <a:lnTo>
                  <a:pt x="2040" y="3016"/>
                </a:lnTo>
                <a:lnTo>
                  <a:pt x="1956" y="3008"/>
                </a:lnTo>
                <a:lnTo>
                  <a:pt x="1878" y="3000"/>
                </a:lnTo>
                <a:lnTo>
                  <a:pt x="1804" y="2990"/>
                </a:lnTo>
                <a:lnTo>
                  <a:pt x="1736" y="2978"/>
                </a:lnTo>
                <a:lnTo>
                  <a:pt x="1674" y="2966"/>
                </a:lnTo>
                <a:lnTo>
                  <a:pt x="1616" y="2952"/>
                </a:lnTo>
                <a:lnTo>
                  <a:pt x="1564" y="2936"/>
                </a:lnTo>
                <a:lnTo>
                  <a:pt x="1514" y="2920"/>
                </a:lnTo>
                <a:lnTo>
                  <a:pt x="1470" y="2904"/>
                </a:lnTo>
                <a:lnTo>
                  <a:pt x="1430" y="2886"/>
                </a:lnTo>
                <a:lnTo>
                  <a:pt x="1392" y="2870"/>
                </a:lnTo>
                <a:lnTo>
                  <a:pt x="1360" y="2852"/>
                </a:lnTo>
                <a:lnTo>
                  <a:pt x="1330" y="2834"/>
                </a:lnTo>
                <a:lnTo>
                  <a:pt x="1304" y="2816"/>
                </a:lnTo>
                <a:lnTo>
                  <a:pt x="1280" y="2798"/>
                </a:lnTo>
                <a:lnTo>
                  <a:pt x="1260" y="2780"/>
                </a:lnTo>
                <a:lnTo>
                  <a:pt x="1244" y="2762"/>
                </a:lnTo>
                <a:lnTo>
                  <a:pt x="1228" y="2746"/>
                </a:lnTo>
                <a:lnTo>
                  <a:pt x="1216" y="2730"/>
                </a:lnTo>
                <a:lnTo>
                  <a:pt x="1196" y="2702"/>
                </a:lnTo>
                <a:lnTo>
                  <a:pt x="1184" y="2676"/>
                </a:lnTo>
                <a:lnTo>
                  <a:pt x="1176" y="2658"/>
                </a:lnTo>
                <a:lnTo>
                  <a:pt x="1172" y="2640"/>
                </a:lnTo>
                <a:lnTo>
                  <a:pt x="1172" y="1687"/>
                </a:lnTo>
                <a:lnTo>
                  <a:pt x="2294" y="2197"/>
                </a:lnTo>
                <a:lnTo>
                  <a:pt x="2294" y="2197"/>
                </a:lnTo>
                <a:lnTo>
                  <a:pt x="2310" y="2203"/>
                </a:lnTo>
                <a:lnTo>
                  <a:pt x="2326" y="2203"/>
                </a:lnTo>
                <a:lnTo>
                  <a:pt x="2326" y="2203"/>
                </a:lnTo>
                <a:lnTo>
                  <a:pt x="2341" y="2203"/>
                </a:lnTo>
                <a:lnTo>
                  <a:pt x="2357" y="2197"/>
                </a:lnTo>
                <a:lnTo>
                  <a:pt x="3477" y="1687"/>
                </a:lnTo>
                <a:lnTo>
                  <a:pt x="3477" y="2638"/>
                </a:lnTo>
                <a:close/>
                <a:moveTo>
                  <a:pt x="2326" y="2043"/>
                </a:moveTo>
                <a:lnTo>
                  <a:pt x="262" y="1101"/>
                </a:lnTo>
                <a:lnTo>
                  <a:pt x="2326" y="160"/>
                </a:lnTo>
                <a:lnTo>
                  <a:pt x="4389" y="1101"/>
                </a:lnTo>
                <a:lnTo>
                  <a:pt x="2326" y="20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817197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0F69C2-CBDF-4972-B8BB-9D78AD85455C}"/>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p:txBody>
          <a:bodyPr/>
          <a:lstStyle/>
          <a:p>
            <a:r>
              <a:rPr lang="en-GB" dirty="0">
                <a:solidFill>
                  <a:schemeClr val="tx1"/>
                </a:solidFill>
              </a:rPr>
              <a:t>Examples that show how technology is used for education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4</a:t>
            </a:fld>
            <a:endParaRPr lang="en-GB" dirty="0"/>
          </a:p>
        </p:txBody>
      </p:sp>
      <p:sp>
        <p:nvSpPr>
          <p:cNvPr id="23" name="Google Shape;1681;p279">
            <a:extLst>
              <a:ext uri="{FF2B5EF4-FFF2-40B4-BE49-F238E27FC236}">
                <a16:creationId xmlns:a16="http://schemas.microsoft.com/office/drawing/2014/main" id="{94AF22FA-1900-4B96-86A7-C0DE290EDBDB}"/>
              </a:ext>
            </a:extLst>
          </p:cNvPr>
          <p:cNvSpPr/>
          <p:nvPr/>
        </p:nvSpPr>
        <p:spPr>
          <a:xfrm>
            <a:off x="388414" y="1506565"/>
            <a:ext cx="2088000" cy="2088000"/>
          </a:xfrm>
          <a:prstGeom prst="rect">
            <a:avLst/>
          </a:prstGeom>
          <a:solidFill>
            <a:schemeClr val="accent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bg1"/>
                </a:solidFill>
                <a:ea typeface="Arial"/>
                <a:cs typeface="Arial"/>
                <a:sym typeface="Arial"/>
              </a:rPr>
              <a:t>How is technology shaping the way teachers teach and children learn? </a:t>
            </a:r>
          </a:p>
        </p:txBody>
      </p:sp>
      <p:sp>
        <p:nvSpPr>
          <p:cNvPr id="24" name="Google Shape;1682;p279">
            <a:extLst>
              <a:ext uri="{FF2B5EF4-FFF2-40B4-BE49-F238E27FC236}">
                <a16:creationId xmlns:a16="http://schemas.microsoft.com/office/drawing/2014/main" id="{17BF9262-6582-4327-9894-91D1C6DEA3C5}"/>
              </a:ext>
            </a:extLst>
          </p:cNvPr>
          <p:cNvSpPr/>
          <p:nvPr/>
        </p:nvSpPr>
        <p:spPr>
          <a:xfrm>
            <a:off x="2071745" y="285211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bg1"/>
                  </a:solidFill>
                </a:ln>
                <a:solidFill>
                  <a:schemeClr val="accent1"/>
                </a:solidFill>
                <a:latin typeface="Arial"/>
                <a:ea typeface="Arial"/>
                <a:cs typeface="Arial"/>
                <a:sym typeface="Arial"/>
              </a:rPr>
              <a:t>1</a:t>
            </a:r>
            <a:endParaRPr sz="4800" dirty="0">
              <a:ln>
                <a:solidFill>
                  <a:schemeClr val="bg1"/>
                </a:solidFill>
              </a:ln>
              <a:solidFill>
                <a:schemeClr val="accent1"/>
              </a:solidFill>
              <a:latin typeface="Arial"/>
              <a:ea typeface="Arial"/>
              <a:cs typeface="Arial"/>
              <a:sym typeface="Arial"/>
            </a:endParaRPr>
          </a:p>
        </p:txBody>
      </p:sp>
      <p:pic>
        <p:nvPicPr>
          <p:cNvPr id="25" name="Google Shape;1966;p338" descr="Image result for pars register">
            <a:extLst>
              <a:ext uri="{FF2B5EF4-FFF2-40B4-BE49-F238E27FC236}">
                <a16:creationId xmlns:a16="http://schemas.microsoft.com/office/drawing/2014/main" id="{F1F2299C-C32E-47B5-A7D3-68790FA5CBE1}"/>
              </a:ext>
            </a:extLst>
          </p:cNvPr>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682815" y="1506566"/>
            <a:ext cx="4658072" cy="2075019"/>
          </a:xfrm>
          <a:prstGeom prst="rect">
            <a:avLst/>
          </a:prstGeom>
          <a:noFill/>
          <a:ln>
            <a:noFill/>
          </a:ln>
        </p:spPr>
      </p:pic>
      <p:sp>
        <p:nvSpPr>
          <p:cNvPr id="27" name="Google Shape;1681;p279">
            <a:extLst>
              <a:ext uri="{FF2B5EF4-FFF2-40B4-BE49-F238E27FC236}">
                <a16:creationId xmlns:a16="http://schemas.microsoft.com/office/drawing/2014/main" id="{18675946-9B33-4039-A909-D478576EAC5F}"/>
              </a:ext>
            </a:extLst>
          </p:cNvPr>
          <p:cNvSpPr/>
          <p:nvPr/>
        </p:nvSpPr>
        <p:spPr>
          <a:xfrm>
            <a:off x="388414" y="4332893"/>
            <a:ext cx="2088000" cy="2088000"/>
          </a:xfrm>
          <a:prstGeom prst="rect">
            <a:avLst/>
          </a:prstGeom>
          <a:solidFill>
            <a:schemeClr val="bg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accent1"/>
                </a:solidFill>
                <a:ea typeface="Arial"/>
                <a:cs typeface="Arial"/>
                <a:sym typeface="Arial"/>
              </a:rPr>
              <a:t>How has technology changed whilst you have been at school? </a:t>
            </a:r>
          </a:p>
        </p:txBody>
      </p:sp>
      <p:sp>
        <p:nvSpPr>
          <p:cNvPr id="28" name="Google Shape;1682;p279">
            <a:extLst>
              <a:ext uri="{FF2B5EF4-FFF2-40B4-BE49-F238E27FC236}">
                <a16:creationId xmlns:a16="http://schemas.microsoft.com/office/drawing/2014/main" id="{11E6082E-28FB-4893-BE94-53F01BC102C0}"/>
              </a:ext>
            </a:extLst>
          </p:cNvPr>
          <p:cNvSpPr/>
          <p:nvPr/>
        </p:nvSpPr>
        <p:spPr>
          <a:xfrm>
            <a:off x="1978227" y="5678439"/>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accent1"/>
                  </a:solidFill>
                </a:ln>
                <a:solidFill>
                  <a:schemeClr val="bg1"/>
                </a:solidFill>
                <a:latin typeface="Arial"/>
                <a:ea typeface="Arial"/>
                <a:cs typeface="Arial"/>
                <a:sym typeface="Arial"/>
              </a:rPr>
              <a:t>2</a:t>
            </a:r>
            <a:endParaRPr sz="4800" dirty="0">
              <a:ln>
                <a:solidFill>
                  <a:schemeClr val="accent1"/>
                </a:solidFill>
              </a:ln>
              <a:solidFill>
                <a:schemeClr val="bg1"/>
              </a:solidFill>
              <a:latin typeface="Arial"/>
              <a:ea typeface="Arial"/>
              <a:cs typeface="Arial"/>
              <a:sym typeface="Arial"/>
            </a:endParaRPr>
          </a:p>
        </p:txBody>
      </p:sp>
      <p:pic>
        <p:nvPicPr>
          <p:cNvPr id="29" name="Picture 28">
            <a:extLst>
              <a:ext uri="{FF2B5EF4-FFF2-40B4-BE49-F238E27FC236}">
                <a16:creationId xmlns:a16="http://schemas.microsoft.com/office/drawing/2014/main" id="{B0089BB3-3FB8-426C-B652-B8AB44F87058}"/>
              </a:ext>
            </a:extLst>
          </p:cNvPr>
          <p:cNvPicPr>
            <a:picLocks noChangeAspect="1"/>
          </p:cNvPicPr>
          <p:nvPr/>
        </p:nvPicPr>
        <p:blipFill>
          <a:blip r:embed="rId3"/>
          <a:stretch>
            <a:fillRect/>
          </a:stretch>
        </p:blipFill>
        <p:spPr>
          <a:xfrm>
            <a:off x="7544758" y="4332894"/>
            <a:ext cx="2758440" cy="2087880"/>
          </a:xfrm>
          <a:prstGeom prst="rect">
            <a:avLst/>
          </a:prstGeom>
        </p:spPr>
      </p:pic>
      <p:pic>
        <p:nvPicPr>
          <p:cNvPr id="48" name="Picture 47">
            <a:extLst>
              <a:ext uri="{FF2B5EF4-FFF2-40B4-BE49-F238E27FC236}">
                <a16:creationId xmlns:a16="http://schemas.microsoft.com/office/drawing/2014/main" id="{F75C3913-EB69-46EE-BC16-10685369ED25}"/>
              </a:ext>
            </a:extLst>
          </p:cNvPr>
          <p:cNvPicPr>
            <a:picLocks noChangeAspect="1"/>
          </p:cNvPicPr>
          <p:nvPr/>
        </p:nvPicPr>
        <p:blipFill>
          <a:blip r:embed="rId4"/>
          <a:stretch>
            <a:fillRect/>
          </a:stretch>
        </p:blipFill>
        <p:spPr>
          <a:xfrm>
            <a:off x="7544758" y="1506566"/>
            <a:ext cx="2758440" cy="2087880"/>
          </a:xfrm>
          <a:prstGeom prst="rect">
            <a:avLst/>
          </a:prstGeom>
        </p:spPr>
      </p:pic>
      <p:pic>
        <p:nvPicPr>
          <p:cNvPr id="49" name="Picture 48">
            <a:extLst>
              <a:ext uri="{FF2B5EF4-FFF2-40B4-BE49-F238E27FC236}">
                <a16:creationId xmlns:a16="http://schemas.microsoft.com/office/drawing/2014/main" id="{F0B77183-855C-4F9C-A8E2-888796C25898}"/>
              </a:ext>
            </a:extLst>
          </p:cNvPr>
          <p:cNvPicPr>
            <a:picLocks noChangeAspect="1"/>
          </p:cNvPicPr>
          <p:nvPr/>
        </p:nvPicPr>
        <p:blipFill>
          <a:blip r:embed="rId5"/>
          <a:stretch>
            <a:fillRect/>
          </a:stretch>
        </p:blipFill>
        <p:spPr>
          <a:xfrm>
            <a:off x="2682815" y="4332894"/>
            <a:ext cx="4655820" cy="2087880"/>
          </a:xfrm>
          <a:prstGeom prst="rect">
            <a:avLst/>
          </a:prstGeom>
        </p:spPr>
      </p:pic>
    </p:spTree>
    <p:extLst>
      <p:ext uri="{BB962C8B-B14F-4D97-AF65-F5344CB8AC3E}">
        <p14:creationId xmlns:p14="http://schemas.microsoft.com/office/powerpoint/2010/main" val="138321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Education</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4" y="1512604"/>
            <a:ext cx="4763286" cy="495555"/>
          </a:xfrm>
        </p:spPr>
        <p:txBody>
          <a:bodyPr/>
          <a:lstStyle/>
          <a:p>
            <a:r>
              <a:rPr lang="en-GB" sz="2000" b="0" dirty="0">
                <a:solidFill>
                  <a:schemeClr val="accent3"/>
                </a:solidFill>
              </a:rPr>
              <a:t>Computing/Design &amp; Technology Teacher </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5</a:t>
            </a:fld>
            <a:endParaRPr lang="en-GB" dirty="0"/>
          </a:p>
        </p:txBody>
      </p:sp>
      <p:sp>
        <p:nvSpPr>
          <p:cNvPr id="8" name="Rectangle 7">
            <a:extLst>
              <a:ext uri="{FF2B5EF4-FFF2-40B4-BE49-F238E27FC236}">
                <a16:creationId xmlns:a16="http://schemas.microsoft.com/office/drawing/2014/main" id="{CE454804-54C7-4C69-9804-E7288FADE654}"/>
              </a:ext>
            </a:extLst>
          </p:cNvPr>
          <p:cNvSpPr/>
          <p:nvPr/>
        </p:nvSpPr>
        <p:spPr>
          <a:xfrm>
            <a:off x="388415" y="5983395"/>
            <a:ext cx="8782628" cy="430887"/>
          </a:xfrm>
          <a:prstGeom prst="rect">
            <a:avLst/>
          </a:prstGeom>
          <a:noFill/>
        </p:spPr>
        <p:txBody>
          <a:bodyPr wrap="square" lIns="0" tIns="0" rIns="0" bIns="0">
            <a:spAutoFit/>
          </a:bodyPr>
          <a:lstStyle/>
          <a:p>
            <a:pPr lvl="0">
              <a:buClr>
                <a:srgbClr val="000000"/>
              </a:buClr>
              <a:buSzPts val="1800"/>
            </a:pPr>
            <a:r>
              <a:rPr lang="en-IN" sz="2800" dirty="0">
                <a:solidFill>
                  <a:schemeClr val="bg1"/>
                </a:solidFill>
                <a:ea typeface="Arial"/>
                <a:cs typeface="Arial"/>
                <a:sym typeface="Arial"/>
              </a:rPr>
              <a:t> Average salaries </a:t>
            </a:r>
            <a:r>
              <a:rPr lang="en-IN" sz="2800" dirty="0" err="1">
                <a:solidFill>
                  <a:schemeClr val="bg1"/>
                </a:solidFill>
                <a:ea typeface="Arial"/>
                <a:cs typeface="Arial"/>
                <a:sym typeface="Arial"/>
              </a:rPr>
              <a:t>approx</a:t>
            </a:r>
            <a:r>
              <a:rPr lang="en-IN" sz="2800" dirty="0">
                <a:solidFill>
                  <a:schemeClr val="bg1"/>
                </a:solidFill>
                <a:ea typeface="Arial"/>
                <a:cs typeface="Arial"/>
                <a:sym typeface="Arial"/>
              </a:rPr>
              <a:t> = £20,000 - £30,000 per year</a:t>
            </a:r>
          </a:p>
        </p:txBody>
      </p:sp>
      <p:sp>
        <p:nvSpPr>
          <p:cNvPr id="9" name="Rectangle 8">
            <a:extLst>
              <a:ext uri="{FF2B5EF4-FFF2-40B4-BE49-F238E27FC236}">
                <a16:creationId xmlns:a16="http://schemas.microsoft.com/office/drawing/2014/main" id="{FDD4813A-3A0F-41C2-A968-2BB39BE71168}"/>
              </a:ext>
            </a:extLst>
          </p:cNvPr>
          <p:cNvSpPr/>
          <p:nvPr/>
        </p:nvSpPr>
        <p:spPr>
          <a:xfrm>
            <a:off x="5540114" y="1512604"/>
            <a:ext cx="3464090" cy="307777"/>
          </a:xfrm>
          <a:prstGeom prst="rect">
            <a:avLst/>
          </a:prstGeom>
        </p:spPr>
        <p:txBody>
          <a:bodyPr wrap="none" lIns="0" tIns="0" rIns="0" bIns="0">
            <a:spAutoFit/>
          </a:bodyPr>
          <a:lstStyle/>
          <a:p>
            <a:pPr defTabSz="801934">
              <a:spcAft>
                <a:spcPts val="1052"/>
              </a:spcAft>
            </a:pPr>
            <a:r>
              <a:rPr lang="en-GB" sz="2000" dirty="0">
                <a:solidFill>
                  <a:schemeClr val="accent3"/>
                </a:solidFill>
              </a:rPr>
              <a:t>Education Software Developer</a:t>
            </a:r>
          </a:p>
        </p:txBody>
      </p:sp>
      <p:pic>
        <p:nvPicPr>
          <p:cNvPr id="22" name="Picture 21">
            <a:extLst>
              <a:ext uri="{FF2B5EF4-FFF2-40B4-BE49-F238E27FC236}">
                <a16:creationId xmlns:a16="http://schemas.microsoft.com/office/drawing/2014/main" id="{25016C6D-44B1-457B-9F03-6FE2CF5FDEF7}"/>
              </a:ext>
            </a:extLst>
          </p:cNvPr>
          <p:cNvPicPr>
            <a:picLocks noChangeAspect="1"/>
          </p:cNvPicPr>
          <p:nvPr/>
        </p:nvPicPr>
        <p:blipFill>
          <a:blip r:embed="rId2"/>
          <a:stretch>
            <a:fillRect/>
          </a:stretch>
        </p:blipFill>
        <p:spPr>
          <a:xfrm>
            <a:off x="389578" y="2008159"/>
            <a:ext cx="4762500" cy="3375660"/>
          </a:xfrm>
          <a:prstGeom prst="rect">
            <a:avLst/>
          </a:prstGeom>
        </p:spPr>
      </p:pic>
      <p:pic>
        <p:nvPicPr>
          <p:cNvPr id="23" name="Picture 22">
            <a:extLst>
              <a:ext uri="{FF2B5EF4-FFF2-40B4-BE49-F238E27FC236}">
                <a16:creationId xmlns:a16="http://schemas.microsoft.com/office/drawing/2014/main" id="{B785F429-1BF0-4FBF-AA8A-E53CA441EEAB}"/>
              </a:ext>
            </a:extLst>
          </p:cNvPr>
          <p:cNvPicPr>
            <a:picLocks noChangeAspect="1"/>
          </p:cNvPicPr>
          <p:nvPr/>
        </p:nvPicPr>
        <p:blipFill>
          <a:blip r:embed="rId3"/>
          <a:stretch>
            <a:fillRect/>
          </a:stretch>
        </p:blipFill>
        <p:spPr>
          <a:xfrm>
            <a:off x="5539735" y="2008159"/>
            <a:ext cx="4762500" cy="3375660"/>
          </a:xfrm>
          <a:prstGeom prst="rect">
            <a:avLst/>
          </a:prstGeom>
        </p:spPr>
      </p:pic>
    </p:spTree>
    <p:extLst>
      <p:ext uri="{BB962C8B-B14F-4D97-AF65-F5344CB8AC3E}">
        <p14:creationId xmlns:p14="http://schemas.microsoft.com/office/powerpoint/2010/main" val="440775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Manual Input 7">
            <a:extLst>
              <a:ext uri="{FF2B5EF4-FFF2-40B4-BE49-F238E27FC236}">
                <a16:creationId xmlns:a16="http://schemas.microsoft.com/office/drawing/2014/main" id="{9FBC8A15-D012-4957-A185-A9D080969405}"/>
              </a:ext>
            </a:extLst>
          </p:cNvPr>
          <p:cNvSpPr/>
          <p:nvPr/>
        </p:nvSpPr>
        <p:spPr>
          <a:xfrm>
            <a:off x="0" y="2159674"/>
            <a:ext cx="10691813" cy="5400001"/>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Meet today’s role model</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6</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grpSp>
        <p:nvGrpSpPr>
          <p:cNvPr id="13" name="Group 12">
            <a:extLst>
              <a:ext uri="{FF2B5EF4-FFF2-40B4-BE49-F238E27FC236}">
                <a16:creationId xmlns:a16="http://schemas.microsoft.com/office/drawing/2014/main" id="{9687E5F1-0741-44A3-893A-FE6F3FAB17F3}"/>
              </a:ext>
            </a:extLst>
          </p:cNvPr>
          <p:cNvGrpSpPr/>
          <p:nvPr/>
        </p:nvGrpSpPr>
        <p:grpSpPr>
          <a:xfrm>
            <a:off x="388414" y="6238752"/>
            <a:ext cx="1558374" cy="509518"/>
            <a:chOff x="388414" y="6238752"/>
            <a:chExt cx="1558374" cy="509518"/>
          </a:xfrm>
        </p:grpSpPr>
        <p:sp>
          <p:nvSpPr>
            <p:cNvPr id="14" name="Rectangle: Rounded Corners 13">
              <a:extLst>
                <a:ext uri="{FF2B5EF4-FFF2-40B4-BE49-F238E27FC236}">
                  <a16:creationId xmlns:a16="http://schemas.microsoft.com/office/drawing/2014/main" id="{149B08BF-BA8B-4C8C-8792-5CFE90244598}"/>
                </a:ext>
              </a:extLst>
            </p:cNvPr>
            <p:cNvSpPr/>
            <p:nvPr/>
          </p:nvSpPr>
          <p:spPr>
            <a:xfrm>
              <a:off x="388414" y="6238752"/>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5" name="Isosceles Triangle 14">
              <a:extLst>
                <a:ext uri="{FF2B5EF4-FFF2-40B4-BE49-F238E27FC236}">
                  <a16:creationId xmlns:a16="http://schemas.microsoft.com/office/drawing/2014/main" id="{27A95B1B-5D18-43BB-BB16-EFD547035A3C}"/>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pic>
        <p:nvPicPr>
          <p:cNvPr id="6" name="DAMASK_TECHFOREDU540">
            <a:hlinkClick r:id="" action="ppaction://media"/>
            <a:extLst>
              <a:ext uri="{FF2B5EF4-FFF2-40B4-BE49-F238E27FC236}">
                <a16:creationId xmlns:a16="http://schemas.microsoft.com/office/drawing/2014/main" id="{351EEA8F-4CDB-4F39-A7E0-04F3F63AD54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0" y="1512604"/>
            <a:ext cx="7488000" cy="4212000"/>
          </a:xfrm>
          <a:prstGeom prst="rect">
            <a:avLst/>
          </a:prstGeom>
        </p:spPr>
      </p:pic>
      <p:sp>
        <p:nvSpPr>
          <p:cNvPr id="16" name="TextBox 15">
            <a:extLst>
              <a:ext uri="{FF2B5EF4-FFF2-40B4-BE49-F238E27FC236}">
                <a16:creationId xmlns:a16="http://schemas.microsoft.com/office/drawing/2014/main" id="{ACE03786-F542-4FF5-90F6-5C87E57EDC80}"/>
              </a:ext>
            </a:extLst>
          </p:cNvPr>
          <p:cNvSpPr txBox="1"/>
          <p:nvPr/>
        </p:nvSpPr>
        <p:spPr>
          <a:xfrm>
            <a:off x="388412" y="1512604"/>
            <a:ext cx="2304000" cy="1184940"/>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Damask</a:t>
            </a:r>
          </a:p>
          <a:p>
            <a:pPr>
              <a:lnSpc>
                <a:spcPct val="100000"/>
              </a:lnSpc>
              <a:spcAft>
                <a:spcPts val="600"/>
              </a:spcAft>
              <a:buSzPct val="100000"/>
            </a:pPr>
            <a:r>
              <a:rPr lang="en-GB" sz="2400" dirty="0"/>
              <a:t>Technology Associate</a:t>
            </a:r>
          </a:p>
        </p:txBody>
      </p:sp>
    </p:spTree>
    <p:extLst>
      <p:ext uri="{BB962C8B-B14F-4D97-AF65-F5344CB8AC3E}">
        <p14:creationId xmlns:p14="http://schemas.microsoft.com/office/powerpoint/2010/main" val="273534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12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Using augmented reality to learn</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7</a:t>
            </a:fld>
            <a:endParaRPr lang="en-GB" dirty="0"/>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p:txBody>
          <a:bodyPr/>
          <a:lstStyle/>
          <a:p>
            <a:pPr lvl="0"/>
            <a:r>
              <a:rPr lang="en-US" sz="2400" b="0" dirty="0">
                <a:solidFill>
                  <a:srgbClr val="EC5750"/>
                </a:solidFill>
                <a:ea typeface="Arial" panose="020B0604020202020204" pitchFamily="34" charset="0"/>
                <a:cs typeface="Arial" panose="020B0604020202020204" pitchFamily="34" charset="0"/>
              </a:rPr>
              <a:t>Jig Space</a:t>
            </a:r>
            <a:endParaRPr lang="en-IN" sz="2400" b="0" dirty="0">
              <a:solidFill>
                <a:srgbClr val="EC5750"/>
              </a:solidFill>
            </a:endParaRPr>
          </a:p>
        </p:txBody>
      </p:sp>
      <p:sp>
        <p:nvSpPr>
          <p:cNvPr id="12" name="Rectangle 11">
            <a:extLst>
              <a:ext uri="{FF2B5EF4-FFF2-40B4-BE49-F238E27FC236}">
                <a16:creationId xmlns:a16="http://schemas.microsoft.com/office/drawing/2014/main" id="{593B77A7-E1A1-4EE5-A6D0-9A9433A0FE03}"/>
              </a:ext>
            </a:extLst>
          </p:cNvPr>
          <p:cNvSpPr/>
          <p:nvPr/>
        </p:nvSpPr>
        <p:spPr>
          <a:xfrm>
            <a:off x="5117123" y="1652954"/>
            <a:ext cx="5174014" cy="5233529"/>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20" name="Picture 2" descr="Image result for jig space">
            <a:extLst>
              <a:ext uri="{FF2B5EF4-FFF2-40B4-BE49-F238E27FC236}">
                <a16:creationId xmlns:a16="http://schemas.microsoft.com/office/drawing/2014/main" id="{018C83BA-F9A1-43DC-BD3F-A6A5560A18C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820" r="14345"/>
          <a:stretch/>
        </p:blipFill>
        <p:spPr bwMode="auto">
          <a:xfrm>
            <a:off x="388413" y="2058258"/>
            <a:ext cx="5088030" cy="435186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0A2AC4A-9900-4B14-BD62-5892FBE5828C}"/>
              </a:ext>
            </a:extLst>
          </p:cNvPr>
          <p:cNvSpPr txBox="1"/>
          <p:nvPr/>
        </p:nvSpPr>
        <p:spPr>
          <a:xfrm>
            <a:off x="5785336" y="2005896"/>
            <a:ext cx="4281853" cy="3631763"/>
          </a:xfrm>
          <a:prstGeom prst="rect">
            <a:avLst/>
          </a:prstGeom>
          <a:noFill/>
        </p:spPr>
        <p:txBody>
          <a:bodyPr wrap="square" lIns="0" tIns="0" rIns="0" bIns="0" rtlCol="0">
            <a:spAutoFit/>
          </a:bodyPr>
          <a:lstStyle/>
          <a:p>
            <a:pPr>
              <a:spcAft>
                <a:spcPts val="1200"/>
              </a:spcAft>
              <a:buSzPct val="100000"/>
            </a:pPr>
            <a:r>
              <a:rPr lang="en-GB" sz="2400" dirty="0" err="1">
                <a:solidFill>
                  <a:schemeClr val="bg1"/>
                </a:solidFill>
              </a:rPr>
              <a:t>JigSpace</a:t>
            </a:r>
            <a:r>
              <a:rPr lang="en-GB" sz="2400" dirty="0">
                <a:solidFill>
                  <a:schemeClr val="bg1"/>
                </a:solidFill>
              </a:rPr>
              <a:t> is an app that uses augmented reality to help students learn in an interactive way.</a:t>
            </a:r>
          </a:p>
          <a:p>
            <a:pPr>
              <a:spcAft>
                <a:spcPts val="1200"/>
              </a:spcAft>
              <a:buSzPct val="100000"/>
            </a:pPr>
            <a:r>
              <a:rPr lang="en-GB" sz="2400" dirty="0">
                <a:solidFill>
                  <a:schemeClr val="bg1"/>
                </a:solidFill>
              </a:rPr>
              <a:t>Watch the advert which shows some of the ways that jigs are helping people to learn.</a:t>
            </a:r>
          </a:p>
          <a:p>
            <a:pPr>
              <a:spcAft>
                <a:spcPts val="1200"/>
              </a:spcAft>
              <a:buSzPct val="100000"/>
            </a:pPr>
            <a:r>
              <a:rPr lang="en-GB" sz="2400" dirty="0">
                <a:solidFill>
                  <a:schemeClr val="bg1"/>
                </a:solidFill>
              </a:rPr>
              <a:t>What else could be displayed as a jig?</a:t>
            </a:r>
          </a:p>
        </p:txBody>
      </p:sp>
      <p:sp>
        <p:nvSpPr>
          <p:cNvPr id="29" name="Isosceles Triangle 28">
            <a:extLst>
              <a:ext uri="{FF2B5EF4-FFF2-40B4-BE49-F238E27FC236}">
                <a16:creationId xmlns:a16="http://schemas.microsoft.com/office/drawing/2014/main" id="{0E761E96-2F05-4CAC-8EDD-C127060219F5}"/>
              </a:ext>
            </a:extLst>
          </p:cNvPr>
          <p:cNvSpPr/>
          <p:nvPr/>
        </p:nvSpPr>
        <p:spPr>
          <a:xfrm rot="5400000">
            <a:off x="6344982" y="6379333"/>
            <a:ext cx="164076" cy="141444"/>
          </a:xfrm>
          <a:prstGeom prst="triangle">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32" name="Rectangle 31">
            <a:hlinkClick r:id="rId3"/>
            <a:extLst>
              <a:ext uri="{FF2B5EF4-FFF2-40B4-BE49-F238E27FC236}">
                <a16:creationId xmlns:a16="http://schemas.microsoft.com/office/drawing/2014/main" id="{320D63A4-F6A7-4538-BEFB-76D3492DD0BD}"/>
              </a:ext>
            </a:extLst>
          </p:cNvPr>
          <p:cNvSpPr/>
          <p:nvPr/>
        </p:nvSpPr>
        <p:spPr>
          <a:xfrm>
            <a:off x="6497742" y="6957007"/>
            <a:ext cx="3569447"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sp>
        <p:nvSpPr>
          <p:cNvPr id="13" name="Rectangle: Rounded Corners 13">
            <a:hlinkClick r:id="rId4"/>
            <a:extLst>
              <a:ext uri="{FF2B5EF4-FFF2-40B4-BE49-F238E27FC236}">
                <a16:creationId xmlns:a16="http://schemas.microsoft.com/office/drawing/2014/main" id="{61AF6DA3-7C90-DE42-9349-D56472EA49C7}"/>
              </a:ext>
            </a:extLst>
          </p:cNvPr>
          <p:cNvSpPr/>
          <p:nvPr/>
        </p:nvSpPr>
        <p:spPr>
          <a:xfrm>
            <a:off x="8508815" y="6051688"/>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4" name="Isosceles Triangle 14">
            <a:extLst>
              <a:ext uri="{FF2B5EF4-FFF2-40B4-BE49-F238E27FC236}">
                <a16:creationId xmlns:a16="http://schemas.microsoft.com/office/drawing/2014/main" id="{C2512CCB-F9A8-544C-AED8-7C0B764FAD8D}"/>
              </a:ext>
            </a:extLst>
          </p:cNvPr>
          <p:cNvSpPr/>
          <p:nvPr/>
        </p:nvSpPr>
        <p:spPr>
          <a:xfrm rot="5400000">
            <a:off x="8691275" y="6235725"/>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Tree>
    <p:extLst>
      <p:ext uri="{BB962C8B-B14F-4D97-AF65-F5344CB8AC3E}">
        <p14:creationId xmlns:p14="http://schemas.microsoft.com/office/powerpoint/2010/main" val="3331579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err="1"/>
              <a:t>JigSpace</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8</a:t>
            </a:fld>
            <a:endParaRPr lang="en-GB" dirty="0"/>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p:txBody>
          <a:bodyPr/>
          <a:lstStyle/>
          <a:p>
            <a:pPr lvl="0"/>
            <a:r>
              <a:rPr lang="en-IN" sz="2400" b="0" dirty="0">
                <a:solidFill>
                  <a:schemeClr val="bg1"/>
                </a:solidFill>
              </a:rPr>
              <a:t>c</a:t>
            </a:r>
          </a:p>
        </p:txBody>
      </p:sp>
      <p:sp>
        <p:nvSpPr>
          <p:cNvPr id="12" name="Rectangle 11">
            <a:extLst>
              <a:ext uri="{FF2B5EF4-FFF2-40B4-BE49-F238E27FC236}">
                <a16:creationId xmlns:a16="http://schemas.microsoft.com/office/drawing/2014/main" id="{593B77A7-E1A1-4EE5-A6D0-9A9433A0FE03}"/>
              </a:ext>
            </a:extLst>
          </p:cNvPr>
          <p:cNvSpPr/>
          <p:nvPr/>
        </p:nvSpPr>
        <p:spPr>
          <a:xfrm>
            <a:off x="6356297" y="803190"/>
            <a:ext cx="3934839" cy="6083294"/>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1" name="TextBox 20">
            <a:extLst>
              <a:ext uri="{FF2B5EF4-FFF2-40B4-BE49-F238E27FC236}">
                <a16:creationId xmlns:a16="http://schemas.microsoft.com/office/drawing/2014/main" id="{60A2AC4A-9900-4B14-BD62-5892FBE5828C}"/>
              </a:ext>
            </a:extLst>
          </p:cNvPr>
          <p:cNvSpPr txBox="1"/>
          <p:nvPr/>
        </p:nvSpPr>
        <p:spPr>
          <a:xfrm>
            <a:off x="6884720" y="2125362"/>
            <a:ext cx="3048644" cy="3046988"/>
          </a:xfrm>
          <a:prstGeom prst="rect">
            <a:avLst/>
          </a:prstGeom>
          <a:noFill/>
        </p:spPr>
        <p:txBody>
          <a:bodyPr wrap="square" lIns="0" tIns="0" rIns="0" bIns="0" rtlCol="0">
            <a:spAutoFit/>
          </a:bodyPr>
          <a:lstStyle/>
          <a:p>
            <a:pPr>
              <a:spcAft>
                <a:spcPts val="1200"/>
              </a:spcAft>
              <a:buSzPct val="100000"/>
            </a:pPr>
            <a:r>
              <a:rPr lang="en-GB" sz="2400" b="1" dirty="0">
                <a:solidFill>
                  <a:schemeClr val="bg1"/>
                </a:solidFill>
              </a:rPr>
              <a:t>Your task</a:t>
            </a:r>
          </a:p>
          <a:p>
            <a:pPr>
              <a:spcAft>
                <a:spcPts val="1200"/>
              </a:spcAft>
              <a:buSzPct val="100000"/>
            </a:pPr>
            <a:endParaRPr lang="en-GB" sz="2400" b="1" dirty="0">
              <a:solidFill>
                <a:schemeClr val="bg1"/>
              </a:solidFill>
            </a:endParaRPr>
          </a:p>
          <a:p>
            <a:pPr>
              <a:spcAft>
                <a:spcPts val="1200"/>
              </a:spcAft>
              <a:buSzPct val="100000"/>
            </a:pPr>
            <a:r>
              <a:rPr lang="en-GB" sz="2400" dirty="0">
                <a:solidFill>
                  <a:schemeClr val="bg1"/>
                </a:solidFill>
              </a:rPr>
              <a:t>Draw something that you would really like to be displayed as a jig.</a:t>
            </a:r>
          </a:p>
          <a:p>
            <a:pPr>
              <a:spcAft>
                <a:spcPts val="1200"/>
              </a:spcAft>
              <a:buSzPct val="100000"/>
            </a:pPr>
            <a:r>
              <a:rPr lang="en-GB" sz="2400" dirty="0">
                <a:solidFill>
                  <a:schemeClr val="bg1"/>
                </a:solidFill>
              </a:rPr>
              <a:t> </a:t>
            </a:r>
          </a:p>
        </p:txBody>
      </p:sp>
      <p:sp>
        <p:nvSpPr>
          <p:cNvPr id="29" name="Isosceles Triangle 28">
            <a:extLst>
              <a:ext uri="{FF2B5EF4-FFF2-40B4-BE49-F238E27FC236}">
                <a16:creationId xmlns:a16="http://schemas.microsoft.com/office/drawing/2014/main" id="{0E761E96-2F05-4CAC-8EDD-C127060219F5}"/>
              </a:ext>
            </a:extLst>
          </p:cNvPr>
          <p:cNvSpPr/>
          <p:nvPr/>
        </p:nvSpPr>
        <p:spPr>
          <a:xfrm rot="5400000">
            <a:off x="6344982" y="6379333"/>
            <a:ext cx="164076" cy="141444"/>
          </a:xfrm>
          <a:prstGeom prst="triangle">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32" name="Rectangle 31">
            <a:hlinkClick r:id="rId2"/>
            <a:extLst>
              <a:ext uri="{FF2B5EF4-FFF2-40B4-BE49-F238E27FC236}">
                <a16:creationId xmlns:a16="http://schemas.microsoft.com/office/drawing/2014/main" id="{320D63A4-F6A7-4538-BEFB-76D3492DD0BD}"/>
              </a:ext>
            </a:extLst>
          </p:cNvPr>
          <p:cNvSpPr/>
          <p:nvPr/>
        </p:nvSpPr>
        <p:spPr>
          <a:xfrm>
            <a:off x="6497742" y="6957007"/>
            <a:ext cx="3569447"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pic>
        <p:nvPicPr>
          <p:cNvPr id="5" name="Picture 4" descr="Graphical user interface&#10;&#10;Description automatically generated">
            <a:extLst>
              <a:ext uri="{FF2B5EF4-FFF2-40B4-BE49-F238E27FC236}">
                <a16:creationId xmlns:a16="http://schemas.microsoft.com/office/drawing/2014/main" id="{B846E02A-81A2-5444-A657-FC9B04506242}"/>
              </a:ext>
            </a:extLst>
          </p:cNvPr>
          <p:cNvPicPr>
            <a:picLocks noChangeAspect="1"/>
          </p:cNvPicPr>
          <p:nvPr/>
        </p:nvPicPr>
        <p:blipFill>
          <a:blip r:embed="rId3"/>
          <a:stretch>
            <a:fillRect/>
          </a:stretch>
        </p:blipFill>
        <p:spPr>
          <a:xfrm>
            <a:off x="290389" y="2125362"/>
            <a:ext cx="5973319" cy="2860599"/>
          </a:xfrm>
          <a:prstGeom prst="rect">
            <a:avLst/>
          </a:prstGeom>
        </p:spPr>
      </p:pic>
    </p:spTree>
    <p:extLst>
      <p:ext uri="{BB962C8B-B14F-4D97-AF65-F5344CB8AC3E}">
        <p14:creationId xmlns:p14="http://schemas.microsoft.com/office/powerpoint/2010/main" val="3371826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Using tech to create interactive content for learning</a:t>
            </a:r>
            <a:endParaRPr lang="en-GB" dirty="0"/>
          </a:p>
        </p:txBody>
      </p:sp>
      <p:sp>
        <p:nvSpPr>
          <p:cNvPr id="3" name="Content Placeholder 2">
            <a:extLst>
              <a:ext uri="{FF2B5EF4-FFF2-40B4-BE49-F238E27FC236}">
                <a16:creationId xmlns:a16="http://schemas.microsoft.com/office/drawing/2014/main" id="{EE8E3E65-FA65-4EA6-A4DF-4AAE66BA1FFF}"/>
              </a:ext>
            </a:extLst>
          </p:cNvPr>
          <p:cNvSpPr>
            <a:spLocks noGrp="1"/>
          </p:cNvSpPr>
          <p:nvPr>
            <p:ph idx="1"/>
          </p:nvPr>
        </p:nvSpPr>
        <p:spPr/>
        <p:txBody>
          <a:bodyPr/>
          <a:lstStyle/>
          <a:p>
            <a:r>
              <a:rPr lang="en-GB" sz="2400" b="0" dirty="0" err="1">
                <a:solidFill>
                  <a:srgbClr val="178403"/>
                </a:solidFill>
                <a:cs typeface="Arial" panose="020B0604020202020204" pitchFamily="34" charset="0"/>
              </a:rPr>
              <a:t>Froggipedia</a:t>
            </a:r>
            <a:endParaRPr lang="en-GB" sz="2400" b="0" dirty="0">
              <a:solidFill>
                <a:srgbClr val="178403"/>
              </a:solidFill>
              <a:cs typeface="Arial" panose="020B0604020202020204" pitchFamily="34" charset="0"/>
            </a:endParaRP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9</a:t>
            </a:fld>
            <a:endParaRPr lang="en-GB" dirty="0"/>
          </a:p>
        </p:txBody>
      </p:sp>
      <p:pic>
        <p:nvPicPr>
          <p:cNvPr id="5" name="Picture 2" descr="Image result for froggipedia">
            <a:extLst>
              <a:ext uri="{FF2B5EF4-FFF2-40B4-BE49-F238E27FC236}">
                <a16:creationId xmlns:a16="http://schemas.microsoft.com/office/drawing/2014/main" id="{4E915C65-A271-4C97-95B3-A282FBAAD8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507" y="3465251"/>
            <a:ext cx="4703603" cy="313573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is5-ssl.mzstatic.com/image/thumb/Purple118/v4/25/54/ab/2554ab0a-ff5a-2709-6999-63f20b158d22/AppIcon-0-1x_U007emarketing-0-0-GLES2_U002c0-512MB-sRGB-0-0-0-85-220-0-0-0-7.png/230x0w.jpg">
            <a:extLst>
              <a:ext uri="{FF2B5EF4-FFF2-40B4-BE49-F238E27FC236}">
                <a16:creationId xmlns:a16="http://schemas.microsoft.com/office/drawing/2014/main" id="{10095D21-1FC3-441A-A961-3B008AC939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414" y="2058258"/>
            <a:ext cx="2009729" cy="200972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808E2E6-621E-4D25-BAB1-8D6C1E9A75E4}"/>
              </a:ext>
            </a:extLst>
          </p:cNvPr>
          <p:cNvSpPr/>
          <p:nvPr/>
        </p:nvSpPr>
        <p:spPr>
          <a:xfrm>
            <a:off x="5143499" y="1512604"/>
            <a:ext cx="5174014" cy="4608000"/>
          </a:xfrm>
          <a:prstGeom prst="rect">
            <a:avLst/>
          </a:prstGeom>
          <a:solidFill>
            <a:srgbClr val="17840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8" name="TextBox 7">
            <a:extLst>
              <a:ext uri="{FF2B5EF4-FFF2-40B4-BE49-F238E27FC236}">
                <a16:creationId xmlns:a16="http://schemas.microsoft.com/office/drawing/2014/main" id="{0A40D897-373E-4E2E-ADB8-A196C07860CA}"/>
              </a:ext>
            </a:extLst>
          </p:cNvPr>
          <p:cNvSpPr txBox="1"/>
          <p:nvPr/>
        </p:nvSpPr>
        <p:spPr>
          <a:xfrm>
            <a:off x="5468998" y="1797172"/>
            <a:ext cx="4721283" cy="3847207"/>
          </a:xfrm>
          <a:prstGeom prst="rect">
            <a:avLst/>
          </a:prstGeom>
          <a:noFill/>
        </p:spPr>
        <p:txBody>
          <a:bodyPr wrap="square" lIns="0" tIns="0" rIns="0" bIns="0" rtlCol="0">
            <a:spAutoFit/>
          </a:bodyPr>
          <a:lstStyle/>
          <a:p>
            <a:pPr>
              <a:spcAft>
                <a:spcPts val="1200"/>
              </a:spcAft>
              <a:buSzPct val="100000"/>
            </a:pPr>
            <a:r>
              <a:rPr lang="en-GB" sz="2400" dirty="0">
                <a:solidFill>
                  <a:schemeClr val="bg1"/>
                </a:solidFill>
              </a:rPr>
              <a:t>What other learning experiences could be created as an app to make it easier for teachers to deliver and students to experience?</a:t>
            </a:r>
          </a:p>
          <a:p>
            <a:pPr>
              <a:spcAft>
                <a:spcPts val="1200"/>
              </a:spcAft>
              <a:buSzPct val="100000"/>
            </a:pPr>
            <a:r>
              <a:rPr lang="en-GB" sz="2400" dirty="0">
                <a:solidFill>
                  <a:schemeClr val="bg1"/>
                </a:solidFill>
              </a:rPr>
              <a:t>Why do you think this app is an example of using tech for good? Why do you think PETA (People for the Ethical Treatment of Animals) recommend this app?</a:t>
            </a:r>
          </a:p>
        </p:txBody>
      </p:sp>
    </p:spTree>
    <p:extLst>
      <p:ext uri="{BB962C8B-B14F-4D97-AF65-F5344CB8AC3E}">
        <p14:creationId xmlns:p14="http://schemas.microsoft.com/office/powerpoint/2010/main" val="4663433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400,4,Examples that show how technology is used for education"/>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1051</TotalTime>
  <Words>723</Words>
  <Application>Microsoft Macintosh PowerPoint</Application>
  <PresentationFormat>Custom</PresentationFormat>
  <Paragraphs>92</Paragraphs>
  <Slides>14</Slides>
  <Notes>1</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14</vt:i4>
      </vt:variant>
    </vt:vector>
  </HeadingPairs>
  <TitlesOfParts>
    <vt:vector size="16" baseType="lpstr">
      <vt:lpstr>Arial</vt:lpstr>
      <vt:lpstr>PwC</vt:lpstr>
      <vt:lpstr>Tech for Education: Teacher notes</vt:lpstr>
      <vt:lpstr>Share homework</vt:lpstr>
      <vt:lpstr>Education</vt:lpstr>
      <vt:lpstr>Examples that show how technology is used for education</vt:lpstr>
      <vt:lpstr>Careers in tech for Education</vt:lpstr>
      <vt:lpstr>Meet today’s role model</vt:lpstr>
      <vt:lpstr>Using augmented reality to learn</vt:lpstr>
      <vt:lpstr>JigSpace</vt:lpstr>
      <vt:lpstr>Using tech to create interactive content for learning</vt:lpstr>
      <vt:lpstr>Chatterpix Kids</vt:lpstr>
      <vt:lpstr>Could you imagine if your teacher was a hologram?</vt:lpstr>
      <vt:lpstr>Learn how to use Flipgrid</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Patel, Hitz</cp:lastModifiedBy>
  <cp:revision>146</cp:revision>
  <dcterms:created xsi:type="dcterms:W3CDTF">2018-10-18T09:26:04Z</dcterms:created>
  <dcterms:modified xsi:type="dcterms:W3CDTF">2022-05-25T19:32:23Z</dcterms:modified>
  <cp:category/>
</cp:coreProperties>
</file>