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10693400" cy="7562850"/>
  <p:notesSz cx="10693400" cy="756285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HelveticaNeueLT Pro 55 Roman" panose="020B0604020202020204" pitchFamily="34" charset="77"/>
      <p:regular r:id="rId7"/>
      <p:bold r:id="rId8"/>
      <p:italic r:id="rId9"/>
      <p:boldItalic r:id="rId10"/>
    </p:embeddedFont>
    <p:embeddedFont>
      <p:font typeface="Poppins" pitchFamily="2" charset="77"/>
      <p:regular r:id="rId11"/>
      <p:bold r:id="rId12"/>
      <p:italic r:id="rId13"/>
      <p:boldItalic r:id="rId14"/>
    </p:embeddedFont>
  </p:embeddedFontLst>
  <p:custDataLst>
    <p:tags r:id="rId15"/>
  </p:custData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2" autoAdjust="0"/>
    <p:restoredTop sz="96807" autoAdjust="0"/>
  </p:normalViewPr>
  <p:slideViewPr>
    <p:cSldViewPr>
      <p:cViewPr varScale="1">
        <p:scale>
          <a:sx n="116" d="100"/>
          <a:sy n="116" d="100"/>
        </p:scale>
        <p:origin x="1840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gs" Target="tags/tag1.xml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59994" y="1566011"/>
            <a:ext cx="3132455" cy="5634355"/>
          </a:xfrm>
          <a:custGeom>
            <a:avLst/>
            <a:gdLst/>
            <a:ahLst/>
            <a:cxnLst/>
            <a:rect l="l" t="t" r="r" b="b"/>
            <a:pathLst>
              <a:path w="3132454" h="5634355">
                <a:moveTo>
                  <a:pt x="3131997" y="0"/>
                </a:moveTo>
                <a:lnTo>
                  <a:pt x="0" y="0"/>
                </a:lnTo>
                <a:lnTo>
                  <a:pt x="0" y="5633999"/>
                </a:lnTo>
                <a:lnTo>
                  <a:pt x="3131997" y="5633999"/>
                </a:lnTo>
                <a:lnTo>
                  <a:pt x="3131997" y="0"/>
                </a:lnTo>
                <a:close/>
              </a:path>
            </a:pathLst>
          </a:custGeom>
          <a:solidFill>
            <a:srgbClr val="EBEB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714356" y="1746008"/>
            <a:ext cx="1190625" cy="934719"/>
          </a:xfrm>
          <a:custGeom>
            <a:avLst/>
            <a:gdLst/>
            <a:ahLst/>
            <a:cxnLst/>
            <a:rect l="l" t="t" r="r" b="b"/>
            <a:pathLst>
              <a:path w="1190625" h="934719">
                <a:moveTo>
                  <a:pt x="0" y="934516"/>
                </a:moveTo>
                <a:lnTo>
                  <a:pt x="1190345" y="934516"/>
                </a:lnTo>
                <a:lnTo>
                  <a:pt x="1190345" y="0"/>
                </a:lnTo>
                <a:lnTo>
                  <a:pt x="0" y="0"/>
                </a:lnTo>
                <a:lnTo>
                  <a:pt x="0" y="934516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714356" y="2781007"/>
            <a:ext cx="2533015" cy="1230630"/>
          </a:xfrm>
          <a:custGeom>
            <a:avLst/>
            <a:gdLst/>
            <a:ahLst/>
            <a:cxnLst/>
            <a:rect l="l" t="t" r="r" b="b"/>
            <a:pathLst>
              <a:path w="2533015" h="1230629">
                <a:moveTo>
                  <a:pt x="0" y="1230249"/>
                </a:moveTo>
                <a:lnTo>
                  <a:pt x="2532684" y="1230249"/>
                </a:lnTo>
                <a:lnTo>
                  <a:pt x="2532684" y="0"/>
                </a:lnTo>
                <a:lnTo>
                  <a:pt x="0" y="0"/>
                </a:lnTo>
                <a:lnTo>
                  <a:pt x="0" y="1230249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714356" y="6263716"/>
            <a:ext cx="2533015" cy="930275"/>
          </a:xfrm>
          <a:custGeom>
            <a:avLst/>
            <a:gdLst/>
            <a:ahLst/>
            <a:cxnLst/>
            <a:rect l="l" t="t" r="r" b="b"/>
            <a:pathLst>
              <a:path w="2533015" h="930275">
                <a:moveTo>
                  <a:pt x="0" y="929843"/>
                </a:moveTo>
                <a:lnTo>
                  <a:pt x="2532684" y="929843"/>
                </a:lnTo>
                <a:lnTo>
                  <a:pt x="2532684" y="0"/>
                </a:lnTo>
                <a:lnTo>
                  <a:pt x="0" y="0"/>
                </a:lnTo>
                <a:lnTo>
                  <a:pt x="0" y="929843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714356" y="4111739"/>
            <a:ext cx="2533015" cy="1193800"/>
          </a:xfrm>
          <a:custGeom>
            <a:avLst/>
            <a:gdLst/>
            <a:ahLst/>
            <a:cxnLst/>
            <a:rect l="l" t="t" r="r" b="b"/>
            <a:pathLst>
              <a:path w="2533015" h="1193800">
                <a:moveTo>
                  <a:pt x="0" y="1193558"/>
                </a:moveTo>
                <a:lnTo>
                  <a:pt x="2532684" y="1193558"/>
                </a:lnTo>
                <a:lnTo>
                  <a:pt x="2532684" y="0"/>
                </a:lnTo>
                <a:lnTo>
                  <a:pt x="0" y="0"/>
                </a:lnTo>
                <a:lnTo>
                  <a:pt x="0" y="1193558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069598" y="1746008"/>
            <a:ext cx="1190345" cy="934504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18465" y="6059258"/>
            <a:ext cx="1190358" cy="1131747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3714356" y="5401855"/>
            <a:ext cx="2533015" cy="744220"/>
          </a:xfrm>
          <a:custGeom>
            <a:avLst/>
            <a:gdLst/>
            <a:ahLst/>
            <a:cxnLst/>
            <a:rect l="l" t="t" r="r" b="b"/>
            <a:pathLst>
              <a:path w="2533015" h="744220">
                <a:moveTo>
                  <a:pt x="0" y="744194"/>
                </a:moveTo>
                <a:lnTo>
                  <a:pt x="2532684" y="744194"/>
                </a:lnTo>
                <a:lnTo>
                  <a:pt x="2532684" y="0"/>
                </a:lnTo>
                <a:lnTo>
                  <a:pt x="0" y="0"/>
                </a:lnTo>
                <a:lnTo>
                  <a:pt x="0" y="744194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7780070" y="4272356"/>
            <a:ext cx="1190625" cy="1085850"/>
          </a:xfrm>
          <a:custGeom>
            <a:avLst/>
            <a:gdLst/>
            <a:ahLst/>
            <a:cxnLst/>
            <a:rect l="l" t="t" r="r" b="b"/>
            <a:pathLst>
              <a:path w="1190625" h="1085850">
                <a:moveTo>
                  <a:pt x="0" y="1085303"/>
                </a:moveTo>
                <a:lnTo>
                  <a:pt x="1190345" y="1085303"/>
                </a:lnTo>
                <a:lnTo>
                  <a:pt x="1190345" y="0"/>
                </a:lnTo>
                <a:lnTo>
                  <a:pt x="0" y="0"/>
                </a:lnTo>
                <a:lnTo>
                  <a:pt x="0" y="1085303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6424828" y="4272343"/>
            <a:ext cx="1190625" cy="1657985"/>
          </a:xfrm>
          <a:custGeom>
            <a:avLst/>
            <a:gdLst/>
            <a:ahLst/>
            <a:cxnLst/>
            <a:rect l="l" t="t" r="r" b="b"/>
            <a:pathLst>
              <a:path w="1190625" h="1657985">
                <a:moveTo>
                  <a:pt x="0" y="1657705"/>
                </a:moveTo>
                <a:lnTo>
                  <a:pt x="1190345" y="1657705"/>
                </a:lnTo>
                <a:lnTo>
                  <a:pt x="1190345" y="0"/>
                </a:lnTo>
                <a:lnTo>
                  <a:pt x="0" y="0"/>
                </a:lnTo>
                <a:lnTo>
                  <a:pt x="0" y="1657705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7780070" y="5464936"/>
            <a:ext cx="1190625" cy="1252220"/>
          </a:xfrm>
          <a:custGeom>
            <a:avLst/>
            <a:gdLst/>
            <a:ahLst/>
            <a:cxnLst/>
            <a:rect l="l" t="t" r="r" b="b"/>
            <a:pathLst>
              <a:path w="1190625" h="1252220">
                <a:moveTo>
                  <a:pt x="0" y="1251712"/>
                </a:moveTo>
                <a:lnTo>
                  <a:pt x="1190345" y="1251712"/>
                </a:lnTo>
                <a:lnTo>
                  <a:pt x="1190345" y="0"/>
                </a:lnTo>
                <a:lnTo>
                  <a:pt x="0" y="0"/>
                </a:lnTo>
                <a:lnTo>
                  <a:pt x="0" y="1251712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9135300" y="1746008"/>
            <a:ext cx="1190625" cy="1377950"/>
          </a:xfrm>
          <a:custGeom>
            <a:avLst/>
            <a:gdLst/>
            <a:ahLst/>
            <a:cxnLst/>
            <a:rect l="l" t="t" r="r" b="b"/>
            <a:pathLst>
              <a:path w="1190625" h="1377950">
                <a:moveTo>
                  <a:pt x="0" y="1377353"/>
                </a:moveTo>
                <a:lnTo>
                  <a:pt x="1190345" y="1377353"/>
                </a:lnTo>
                <a:lnTo>
                  <a:pt x="1190345" y="0"/>
                </a:lnTo>
                <a:lnTo>
                  <a:pt x="0" y="0"/>
                </a:lnTo>
                <a:lnTo>
                  <a:pt x="0" y="1377353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359994" y="359994"/>
            <a:ext cx="5715000" cy="1206500"/>
          </a:xfrm>
          <a:custGeom>
            <a:avLst/>
            <a:gdLst/>
            <a:ahLst/>
            <a:cxnLst/>
            <a:rect l="l" t="t" r="r" b="b"/>
            <a:pathLst>
              <a:path w="5715000" h="1206500">
                <a:moveTo>
                  <a:pt x="5715000" y="0"/>
                </a:moveTo>
                <a:lnTo>
                  <a:pt x="0" y="0"/>
                </a:lnTo>
                <a:lnTo>
                  <a:pt x="0" y="1206004"/>
                </a:lnTo>
                <a:lnTo>
                  <a:pt x="5715000" y="1206004"/>
                </a:lnTo>
                <a:lnTo>
                  <a:pt x="5715000" y="0"/>
                </a:lnTo>
                <a:close/>
              </a:path>
            </a:pathLst>
          </a:custGeom>
          <a:solidFill>
            <a:srgbClr val="EB57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3299" y="501482"/>
            <a:ext cx="9566800" cy="834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9Ka0HgNH3c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W21KjnF3YME" TargetMode="External"/><Relationship Id="rId5" Type="http://schemas.openxmlformats.org/officeDocument/2006/relationships/hyperlink" Target="http://www.youtube.com/watch?timecontinue=255&amp;v=tJK2y8ccaLE" TargetMode="External"/><Relationship Id="rId4" Type="http://schemas.openxmlformats.org/officeDocument/2006/relationships/hyperlink" Target="https://www.firstcareers.co.uk/careers/what-does-a-senior-physiologist-d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3298" y="501482"/>
            <a:ext cx="5240601" cy="83439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0"/>
              </a:spcBef>
            </a:pPr>
            <a:r>
              <a:rPr dirty="0"/>
              <a:t>Tech</a:t>
            </a:r>
            <a:r>
              <a:rPr spc="50" dirty="0"/>
              <a:t> </a:t>
            </a:r>
            <a:r>
              <a:rPr dirty="0"/>
              <a:t>for</a:t>
            </a:r>
            <a:r>
              <a:rPr spc="55" dirty="0"/>
              <a:t> </a:t>
            </a:r>
            <a:r>
              <a:rPr dirty="0"/>
              <a:t>Health</a:t>
            </a:r>
            <a:r>
              <a:rPr spc="50" dirty="0"/>
              <a:t> </a:t>
            </a:r>
            <a:r>
              <a:rPr dirty="0"/>
              <a:t>and</a:t>
            </a:r>
            <a:r>
              <a:rPr spc="55" dirty="0"/>
              <a:t> </a:t>
            </a:r>
            <a:r>
              <a:rPr dirty="0"/>
              <a:t>Inclusion</a:t>
            </a:r>
            <a:r>
              <a:rPr spc="55" dirty="0"/>
              <a:t> </a:t>
            </a:r>
            <a:r>
              <a:rPr dirty="0"/>
              <a:t>(Mid</a:t>
            </a:r>
            <a:r>
              <a:rPr spc="50" dirty="0"/>
              <a:t> </a:t>
            </a:r>
            <a:r>
              <a:rPr spc="-10" dirty="0"/>
              <a:t>Tech)</a:t>
            </a:r>
          </a:p>
          <a:p>
            <a:pPr marL="12700" marR="250825">
              <a:lnSpc>
                <a:spcPct val="108300"/>
              </a:lnSpc>
              <a:spcBef>
                <a:spcPts val="409"/>
              </a:spcBef>
            </a:pPr>
            <a:r>
              <a:rPr sz="1000" dirty="0"/>
              <a:t>To understand how technology is used in health and inclusion and </a:t>
            </a:r>
            <a:r>
              <a:rPr sz="1000" spc="-10" dirty="0"/>
              <a:t>broaden</a:t>
            </a:r>
            <a:r>
              <a:rPr sz="1000" spc="500" dirty="0"/>
              <a:t> </a:t>
            </a:r>
            <a:r>
              <a:rPr sz="1000" dirty="0"/>
              <a:t>my knowledge of careers available in this </a:t>
            </a:r>
            <a:r>
              <a:rPr sz="1000" spc="-10" dirty="0"/>
              <a:t>field.</a:t>
            </a:r>
            <a:endParaRPr sz="1000" dirty="0"/>
          </a:p>
        </p:txBody>
      </p:sp>
      <p:sp>
        <p:nvSpPr>
          <p:cNvPr id="3" name="object 3"/>
          <p:cNvSpPr txBox="1"/>
          <p:nvPr/>
        </p:nvSpPr>
        <p:spPr>
          <a:xfrm>
            <a:off x="563299" y="1760305"/>
            <a:ext cx="2720340" cy="768985"/>
          </a:xfrm>
          <a:prstGeom prst="rect">
            <a:avLst/>
          </a:prstGeom>
        </p:spPr>
        <p:txBody>
          <a:bodyPr vert="horz" wrap="square" lIns="0" tIns="53340" rIns="0" bIns="0" rtlCol="0">
            <a:no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RESOURCES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NEEDED</a:t>
            </a:r>
            <a:endParaRPr sz="800" dirty="0">
              <a:latin typeface="Poppins"/>
              <a:cs typeface="Poppins"/>
            </a:endParaRPr>
          </a:p>
          <a:p>
            <a:pPr marL="76200" indent="-64135" algn="l">
              <a:lnSpc>
                <a:spcPct val="100000"/>
              </a:lnSpc>
              <a:spcBef>
                <a:spcPts val="32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Mirroring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(Apple TV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cable)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marR="5080" indent="-64135" algn="l">
              <a:lnSpc>
                <a:spcPct val="104200"/>
              </a:lnSpc>
              <a:spcBef>
                <a:spcPts val="28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Augmented Reality (AR) compatible devices to model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apps i.e. a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teacher’s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 or tablet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(purchased in the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last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2-3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3299" y="2666305"/>
            <a:ext cx="1495425" cy="351790"/>
          </a:xfrm>
          <a:prstGeom prst="rect">
            <a:avLst/>
          </a:prstGeom>
        </p:spPr>
        <p:txBody>
          <a:bodyPr vert="horz" wrap="square" lIns="0" tIns="53340" rIns="0" bIns="0" rtlCol="0">
            <a:no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SUGGESTED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 </a:t>
            </a: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TIME FOR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LESSON</a:t>
            </a:r>
            <a:endParaRPr sz="800" dirty="0">
              <a:latin typeface="Poppins"/>
              <a:cs typeface="Poppins"/>
            </a:endParaRPr>
          </a:p>
          <a:p>
            <a:pPr marL="76200" indent="-64135" algn="l">
              <a:lnSpc>
                <a:spcPct val="100000"/>
              </a:lnSpc>
              <a:spcBef>
                <a:spcPts val="32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3299" y="3155305"/>
            <a:ext cx="1909445" cy="351790"/>
          </a:xfrm>
          <a:prstGeom prst="rect">
            <a:avLst/>
          </a:prstGeom>
        </p:spPr>
        <p:txBody>
          <a:bodyPr vert="horz" wrap="square" lIns="0" tIns="53340" rIns="0" bIns="0" rtlCol="0">
            <a:no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SUGGESTED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VENUE</a:t>
            </a:r>
            <a:endParaRPr sz="800" dirty="0">
              <a:latin typeface="Poppins"/>
              <a:cs typeface="Poppins"/>
            </a:endParaRPr>
          </a:p>
          <a:p>
            <a:pPr marL="76200" indent="-64135" algn="l">
              <a:lnSpc>
                <a:spcPct val="100000"/>
              </a:lnSpc>
              <a:spcBef>
                <a:spcPts val="32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Computer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Suite/Classroom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laptops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3299" y="3644304"/>
            <a:ext cx="2705735" cy="1149985"/>
          </a:xfrm>
          <a:prstGeom prst="rect">
            <a:avLst/>
          </a:prstGeom>
        </p:spPr>
        <p:txBody>
          <a:bodyPr vert="horz" wrap="square" lIns="0" tIns="53340" rIns="0" bIns="0" rtlCol="0">
            <a:no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PREPARATION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NEEDED</a:t>
            </a:r>
            <a:endParaRPr sz="800" dirty="0">
              <a:latin typeface="Poppins"/>
              <a:cs typeface="Poppins"/>
            </a:endParaRPr>
          </a:p>
          <a:p>
            <a:pPr marL="76200" marR="13970" indent="-64135" algn="l">
              <a:lnSpc>
                <a:spcPct val="104200"/>
              </a:lnSpc>
              <a:spcBef>
                <a:spcPts val="285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Pocket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Anatomy,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Insight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Heart and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Homecourt</a:t>
            </a:r>
            <a:r>
              <a:rPr sz="8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onto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 compatible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 (phone or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tablet purchased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last 2-3 years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(Note: there is a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cost for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Pocket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Anatomy and Insight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Heart)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marR="5080" indent="-64135" algn="l">
              <a:lnSpc>
                <a:spcPct val="104200"/>
              </a:lnSpc>
              <a:spcBef>
                <a:spcPts val="284"/>
              </a:spcBef>
              <a:buChar char="•"/>
              <a:tabLst>
                <a:tab pos="76835" algn="l"/>
              </a:tabLst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</a:t>
            </a:r>
            <a:r>
              <a:rPr sz="8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venue has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mirroring device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connected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whiteboard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a cable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connect a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phone/tablet to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HDMI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3299" y="4931304"/>
            <a:ext cx="2755900" cy="1475740"/>
          </a:xfrm>
          <a:prstGeom prst="rect">
            <a:avLst/>
          </a:prstGeom>
        </p:spPr>
        <p:txBody>
          <a:bodyPr vert="horz" wrap="square" lIns="0" tIns="53340" rIns="0" bIns="0" rtlCol="0">
            <a:noAutofit/>
          </a:bodyPr>
          <a:lstStyle/>
          <a:p>
            <a:pPr marL="12700" algn="l">
              <a:lnSpc>
                <a:spcPct val="100000"/>
              </a:lnSpc>
              <a:spcBef>
                <a:spcPts val="420"/>
              </a:spcBef>
            </a:pPr>
            <a:r>
              <a:rPr sz="800" b="1" dirty="0">
                <a:solidFill>
                  <a:srgbClr val="231F20"/>
                </a:solidFill>
                <a:latin typeface="Poppins"/>
                <a:cs typeface="Poppins"/>
              </a:rPr>
              <a:t>NATIONAL CURRICULUM </a:t>
            </a:r>
            <a:r>
              <a:rPr sz="800" b="1" spc="-10" dirty="0">
                <a:solidFill>
                  <a:srgbClr val="231F20"/>
                </a:solidFill>
                <a:latin typeface="Poppins"/>
                <a:cs typeface="Poppins"/>
              </a:rPr>
              <a:t>LINKS</a:t>
            </a:r>
            <a:endParaRPr sz="800" dirty="0">
              <a:latin typeface="Poppins"/>
              <a:cs typeface="Poppins"/>
            </a:endParaRPr>
          </a:p>
          <a:p>
            <a:pPr marL="12700" marR="328295" algn="l">
              <a:lnSpc>
                <a:spcPct val="104200"/>
              </a:lnSpc>
              <a:spcBef>
                <a:spcPts val="285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Computing</a:t>
            </a:r>
            <a:r>
              <a:rPr sz="800" b="1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Create,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reuse,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revise</a:t>
            </a:r>
            <a:r>
              <a:rPr sz="800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repurpose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artefacts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audience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trustworthiness,</a:t>
            </a:r>
            <a:r>
              <a:rPr sz="800" spc="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r>
              <a:rPr sz="800" spc="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usability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618490" algn="l">
              <a:lnSpc>
                <a:spcPct val="104200"/>
              </a:lnSpc>
              <a:spcBef>
                <a:spcPts val="284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r>
              <a:rPr sz="8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sz="8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8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emerging</a:t>
            </a:r>
            <a:r>
              <a:rPr sz="8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technologies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algn="l">
              <a:lnSpc>
                <a:spcPct val="104200"/>
              </a:lnSpc>
              <a:spcBef>
                <a:spcPts val="280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Spoken</a:t>
            </a:r>
            <a:r>
              <a:rPr sz="8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English</a:t>
            </a:r>
            <a:r>
              <a:rPr sz="8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Giving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speeches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presentations,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expressing</a:t>
            </a:r>
            <a:r>
              <a:rPr sz="8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own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ideas and keeping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the </a:t>
            </a:r>
            <a:r>
              <a:rPr sz="8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351155" algn="l">
              <a:lnSpc>
                <a:spcPct val="104200"/>
              </a:lnSpc>
              <a:spcBef>
                <a:spcPts val="285"/>
              </a:spcBef>
            </a:pPr>
            <a:r>
              <a:rPr sz="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Biology (The Heart, Skeletal and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Muscular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System, </a:t>
            </a:r>
            <a:r>
              <a:rPr sz="8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Health)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4994" y="359994"/>
            <a:ext cx="4257001" cy="120601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779999" y="1754257"/>
            <a:ext cx="116839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1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79999" y="2059057"/>
            <a:ext cx="1062355" cy="508634"/>
          </a:xfrm>
          <a:prstGeom prst="rect">
            <a:avLst/>
          </a:prstGeom>
        </p:spPr>
        <p:txBody>
          <a:bodyPr vert="horz" wrap="square" lIns="0" tIns="17780" rIns="0" bIns="0" rtlCol="0">
            <a:noAutofit/>
          </a:bodyPr>
          <a:lstStyle/>
          <a:p>
            <a:pPr marR="38100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Inclusion?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the examples on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of any other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490477" y="4572707"/>
            <a:ext cx="1061720" cy="1256030"/>
          </a:xfrm>
          <a:prstGeom prst="rect">
            <a:avLst/>
          </a:prstGeom>
        </p:spPr>
        <p:txBody>
          <a:bodyPr vert="horz" wrap="square" lIns="0" tIns="17780" rIns="0" bIns="0" rtlCol="0">
            <a:noAutofit/>
          </a:bodyPr>
          <a:lstStyle/>
          <a:p>
            <a:pPr marR="101600" algn="l">
              <a:lnSpc>
                <a:spcPts val="700"/>
              </a:lnSpc>
              <a:spcBef>
                <a:spcPts val="140"/>
              </a:spcBef>
            </a:pP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how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is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inclusion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mean?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think of any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discuss: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23825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www.youtube.com/</a:t>
            </a:r>
            <a:b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</a:br>
            <a:r>
              <a:rPr sz="600" spc="-10" dirty="0" err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watch?v</a:t>
            </a:r>
            <a:r>
              <a:rPr sz="600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=B9Ka0HgNH3c</a:t>
            </a:r>
            <a:endParaRPr lang="en-GB" sz="600" spc="-10" dirty="0">
              <a:solidFill>
                <a:srgbClr val="231F20"/>
              </a:solidFill>
              <a:uFill>
                <a:solidFill>
                  <a:srgbClr val="231F20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66675" algn="l">
              <a:lnSpc>
                <a:spcPts val="700"/>
              </a:lnSpc>
              <a:spcBef>
                <a:spcPts val="28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was life like for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disabilities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advancements?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Chris enjoy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490475" y="4267907"/>
            <a:ext cx="1530350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  <a:tabLst>
                <a:tab pos="1367790" algn="l"/>
              </a:tabLst>
            </a:pPr>
            <a:r>
              <a:rPr sz="2300" b="1" spc="-50" dirty="0">
                <a:solidFill>
                  <a:srgbClr val="EB5750"/>
                </a:solidFill>
                <a:latin typeface="Poppins"/>
                <a:cs typeface="Poppins"/>
              </a:rPr>
              <a:t>6</a:t>
            </a: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	</a:t>
            </a:r>
            <a:r>
              <a:rPr sz="2300" b="1" spc="-50" dirty="0">
                <a:solidFill>
                  <a:srgbClr val="EB5750"/>
                </a:solidFill>
                <a:latin typeface="Poppins"/>
                <a:cs typeface="Poppins"/>
              </a:rPr>
              <a:t>7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858612" y="4572707"/>
            <a:ext cx="1069975" cy="686435"/>
          </a:xfrm>
          <a:prstGeom prst="rect">
            <a:avLst/>
          </a:prstGeom>
        </p:spPr>
        <p:txBody>
          <a:bodyPr vert="horz" wrap="square" lIns="0" tIns="17780" rIns="0" bIns="0" rtlCol="0">
            <a:noAutofit/>
          </a:bodyPr>
          <a:lstStyle/>
          <a:p>
            <a:pPr marR="6350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how to use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Adobe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Spark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students to use to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presentation.</a:t>
            </a:r>
            <a:endParaRPr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45714" y="5460500"/>
            <a:ext cx="201295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8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845714" y="5765300"/>
            <a:ext cx="1038860" cy="864235"/>
          </a:xfrm>
          <a:prstGeom prst="rect">
            <a:avLst/>
          </a:prstGeom>
        </p:spPr>
        <p:txBody>
          <a:bodyPr vert="horz" wrap="square" lIns="0" tIns="17780" rIns="0" bIns="0" rtlCol="0">
            <a:noAutofit/>
          </a:bodyPr>
          <a:lstStyle/>
          <a:p>
            <a:pPr marR="135890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r>
              <a:rPr sz="600" b="1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(40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to work on their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for health or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inclusion.</a:t>
            </a:r>
            <a:endParaRPr sz="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06045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group/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class.</a:t>
            </a:r>
            <a:endParaRPr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200953" y="1754257"/>
            <a:ext cx="188595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9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200953" y="2059057"/>
            <a:ext cx="1061085" cy="953135"/>
          </a:xfrm>
          <a:prstGeom prst="rect">
            <a:avLst/>
          </a:prstGeom>
        </p:spPr>
        <p:txBody>
          <a:bodyPr vert="horz" wrap="square" lIns="0" tIns="17780" rIns="0" bIns="0" rtlCol="0">
            <a:noAutofit/>
          </a:bodyPr>
          <a:lstStyle/>
          <a:p>
            <a:pPr marR="257175" algn="l">
              <a:lnSpc>
                <a:spcPts val="700"/>
              </a:lnSpc>
              <a:spcBef>
                <a:spcPts val="140"/>
              </a:spcBef>
            </a:pP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92075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clip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information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clip to discuss the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healthcare: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</a:pPr>
            <a:r>
              <a:rPr sz="600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https://www.firstcareers.co.uk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b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</a:b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careers/what-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does-a-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senior-</a:t>
            </a:r>
            <a:r>
              <a:rPr sz="60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physiologist-</a:t>
            </a:r>
            <a:r>
              <a:rPr sz="600" spc="-2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do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779999" y="5410107"/>
            <a:ext cx="209550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4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779999" y="5681448"/>
            <a:ext cx="2315210" cy="364490"/>
          </a:xfrm>
          <a:prstGeom prst="rect">
            <a:avLst/>
          </a:prstGeom>
        </p:spPr>
        <p:txBody>
          <a:bodyPr vert="horz" wrap="square" lIns="0" tIns="4572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watching, discuss the role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model’s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career path: What led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technology career?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they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enjoy about their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career?</a:t>
            </a:r>
            <a:endParaRPr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79999" y="2776556"/>
            <a:ext cx="178435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2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79999" y="3047895"/>
            <a:ext cx="2385060" cy="808990"/>
          </a:xfrm>
          <a:prstGeom prst="rect">
            <a:avLst/>
          </a:prstGeom>
        </p:spPr>
        <p:txBody>
          <a:bodyPr vert="horz" wrap="square" lIns="0" tIns="4572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Mental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(10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how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is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mental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and health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in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general: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https://www.youtube.com/watch?tim</a:t>
            </a:r>
            <a:r>
              <a:rPr sz="600" u="sng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600" u="sng" spc="-3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continue=255&amp;v=tJK2y8ccaLE</a:t>
            </a:r>
            <a:endParaRPr lang="en-GB" sz="600" u="sng" spc="-10" dirty="0">
              <a:solidFill>
                <a:srgbClr val="231F20"/>
              </a:solidFill>
              <a:uFill>
                <a:solidFill>
                  <a:srgbClr val="231F20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 students know of any apps which support mental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93345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i.e Calm, Headspace. If suitable for your class, complete one of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mindfulness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video: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u="sng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https://www.youtube.com/watch?v=W21KjnF3YME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779999" y="6259156"/>
            <a:ext cx="200660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5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79999" y="6593577"/>
            <a:ext cx="2371090" cy="542290"/>
          </a:xfrm>
          <a:prstGeom prst="rect">
            <a:avLst/>
          </a:prstGeom>
        </p:spPr>
        <p:txBody>
          <a:bodyPr vert="horz" wrap="square" lIns="0" tIns="4572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Investigation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 has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recent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advancements</a:t>
            </a:r>
            <a:r>
              <a:rPr lang="en-GB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technology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Explain how you can now access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advice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your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 from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doctor,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appointments</a:t>
            </a:r>
            <a: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heart rate etc.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424828" y="1745995"/>
            <a:ext cx="2533015" cy="2428240"/>
          </a:xfrm>
          <a:prstGeom prst="rect">
            <a:avLst/>
          </a:prstGeom>
          <a:ln w="6350">
            <a:solidFill>
              <a:srgbClr val="BCBEC0"/>
            </a:solidFill>
          </a:ln>
        </p:spPr>
        <p:txBody>
          <a:bodyPr vert="horz" wrap="square" lIns="0" tIns="64135" rIns="0" bIns="0" rtlCol="0">
            <a:noAutofit/>
          </a:bodyPr>
          <a:lstStyle/>
          <a:p>
            <a:pPr marL="65405" marR="75565" algn="l">
              <a:lnSpc>
                <a:spcPts val="700"/>
              </a:lnSpc>
              <a:spcBef>
                <a:spcPts val="505"/>
              </a:spcBef>
            </a:pPr>
            <a:r>
              <a:rPr lang="en-US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that the students</a:t>
            </a:r>
            <a:r>
              <a:rPr lang="en-US"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now going </a:t>
            </a:r>
            <a:r>
              <a:rPr lang="en-US"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apps which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improve 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of the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us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health/ fitness/sport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57785" algn="l">
              <a:lnSpc>
                <a:spcPts val="700"/>
              </a:lnSpc>
              <a:spcBef>
                <a:spcPts val="28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app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please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which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you’d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group.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one,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three.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Whilst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exploring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apps, link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students’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tool. These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compatible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iPads/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phones but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as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1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i.e. a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teacher’s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phone,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 the apps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an Apple TV/mirroring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 or a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cable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connected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 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HDMI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121920" algn="l">
              <a:lnSpc>
                <a:spcPts val="700"/>
              </a:lnSpc>
              <a:spcBef>
                <a:spcPts val="284"/>
              </a:spcBef>
              <a:buAutoNum type="arabicPeriod"/>
              <a:tabLst>
                <a:tab pos="150495" algn="l"/>
              </a:tabLst>
            </a:pPr>
            <a:r>
              <a:rPr lang="en-GB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Pocket Anatomy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students.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apps like these help doctors and nurses train and explain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189230" algn="l">
              <a:lnSpc>
                <a:spcPts val="700"/>
              </a:lnSpc>
              <a:spcBef>
                <a:spcPts val="280"/>
              </a:spcBef>
              <a:buFont typeface="HelveticaNeueLT Pro 55 Roman"/>
              <a:buAutoNum type="arabicPeriod"/>
              <a:tabLst>
                <a:tab pos="150495" algn="l"/>
              </a:tabLst>
            </a:pPr>
            <a:r>
              <a:rPr lang="en-GB"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Insight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heart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circulatory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 student standing behind the image. Zoom into the heart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105410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(if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anyone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Apple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linked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device, the heart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show the wearers</a:t>
            </a:r>
            <a:r>
              <a:rPr sz="600" b="1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heart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beat).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144780" algn="l">
              <a:lnSpc>
                <a:spcPts val="700"/>
              </a:lnSpc>
              <a:spcBef>
                <a:spcPts val="285"/>
              </a:spcBef>
              <a:buFont typeface="HelveticaNeueLT Pro 55 Roman"/>
              <a:buAutoNum type="arabicPeriod" startAt="3"/>
              <a:tabLst>
                <a:tab pos="150495" algn="l"/>
              </a:tabLst>
            </a:pPr>
            <a:r>
              <a:rPr lang="en-GB"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Homecourt Apple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Launch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clip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discuss how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this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help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player</a:t>
            </a:r>
            <a:r>
              <a:rPr lang="en-GB"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s’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 in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" marR="61594" algn="l">
              <a:lnSpc>
                <a:spcPts val="700"/>
              </a:lnSpc>
              <a:spcBef>
                <a:spcPts val="284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students: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think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5-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years’ time?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Talk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 that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pursue a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Medical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 App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Developer</a:t>
            </a:r>
            <a:r>
              <a:rPr sz="600" spc="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779999" y="4107291"/>
            <a:ext cx="189865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EB5750"/>
                </a:solidFill>
                <a:latin typeface="Poppins"/>
                <a:cs typeface="Poppins"/>
              </a:rPr>
              <a:t>3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779999" y="4412091"/>
            <a:ext cx="2406650" cy="775335"/>
          </a:xfrm>
          <a:prstGeom prst="rect">
            <a:avLst/>
          </a:prstGeom>
        </p:spPr>
        <p:txBody>
          <a:bodyPr vert="horz" wrap="square" lIns="0" tIns="17780" rIns="0" bIns="0" rtlCol="0">
            <a:noAutofit/>
          </a:bodyPr>
          <a:lstStyle/>
          <a:p>
            <a:pPr marR="159385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technology?</a:t>
            </a:r>
            <a:r>
              <a:rPr sz="600" b="1" spc="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on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starting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salaries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think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appropriate and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children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salaries). Do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of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careers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appeal to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57480" algn="l">
              <a:lnSpc>
                <a:spcPts val="700"/>
              </a:lnSpc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why? Do any of the students want to be </a:t>
            </a:r>
            <a:r>
              <a:rPr lang="en-GB"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nurse, doctor,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etc.?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that by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time they graduate,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careers will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heavily tech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135300" y="4815657"/>
            <a:ext cx="1190625" cy="1381760"/>
          </a:xfrm>
          <a:custGeom>
            <a:avLst/>
            <a:gdLst/>
            <a:ahLst/>
            <a:cxnLst/>
            <a:rect l="l" t="t" r="r" b="b"/>
            <a:pathLst>
              <a:path w="1190625" h="1381760">
                <a:moveTo>
                  <a:pt x="0" y="1381632"/>
                </a:moveTo>
                <a:lnTo>
                  <a:pt x="1190345" y="1381632"/>
                </a:lnTo>
                <a:lnTo>
                  <a:pt x="1190345" y="0"/>
                </a:lnTo>
                <a:lnTo>
                  <a:pt x="0" y="0"/>
                </a:lnTo>
                <a:lnTo>
                  <a:pt x="0" y="1381632"/>
                </a:lnTo>
                <a:close/>
              </a:path>
            </a:pathLst>
          </a:custGeom>
          <a:ln w="6350">
            <a:solidFill>
              <a:srgbClr val="BCBEC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l"/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35300" y="3234410"/>
            <a:ext cx="1190625" cy="1409417"/>
          </a:xfrm>
          <a:custGeom>
            <a:avLst/>
            <a:gdLst/>
            <a:ahLst/>
            <a:cxnLst/>
            <a:rect l="l" t="t" r="r" b="b"/>
            <a:pathLst>
              <a:path w="1190625" h="1765300">
                <a:moveTo>
                  <a:pt x="0" y="1764753"/>
                </a:moveTo>
                <a:lnTo>
                  <a:pt x="1190345" y="1764753"/>
                </a:lnTo>
                <a:lnTo>
                  <a:pt x="1190345" y="0"/>
                </a:lnTo>
                <a:lnTo>
                  <a:pt x="0" y="0"/>
                </a:lnTo>
                <a:lnTo>
                  <a:pt x="0" y="1764753"/>
                </a:lnTo>
                <a:close/>
              </a:path>
            </a:pathLst>
          </a:custGeom>
          <a:ln w="6349">
            <a:solidFill>
              <a:srgbClr val="BCBEC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l"/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9200953" y="4848225"/>
            <a:ext cx="220979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spc="-25" dirty="0">
                <a:solidFill>
                  <a:srgbClr val="EB5750"/>
                </a:solidFill>
                <a:latin typeface="Poppins"/>
                <a:cs typeface="Poppins"/>
              </a:rPr>
              <a:t>11</a:t>
            </a:r>
            <a:endParaRPr sz="2300" dirty="0">
              <a:latin typeface="Poppins"/>
              <a:cs typeface="Poppin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200953" y="5153025"/>
            <a:ext cx="1029335" cy="965835"/>
          </a:xfrm>
          <a:prstGeom prst="rect">
            <a:avLst/>
          </a:prstGeom>
        </p:spPr>
        <p:txBody>
          <a:bodyPr vert="horz" wrap="square" lIns="0" tIns="17780" rIns="0" bIns="0" rtlCol="0">
            <a:noAutofit/>
          </a:bodyPr>
          <a:lstStyle/>
          <a:p>
            <a:pPr marR="200025" algn="l">
              <a:lnSpc>
                <a:spcPts val="700"/>
              </a:lnSpc>
              <a:spcBef>
                <a:spcPts val="14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r>
              <a:rPr sz="600" b="1" spc="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600" b="1" spc="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080" algn="l">
              <a:lnSpc>
                <a:spcPts val="700"/>
              </a:lnSpc>
              <a:spcBef>
                <a:spcPts val="28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match the famous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tech to their name and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role.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challenge is to use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books –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GB"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600" b="1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600" b="1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form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60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6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lesson.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200953" y="3229970"/>
            <a:ext cx="304800" cy="3759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2300" b="1" spc="-25" dirty="0">
                <a:solidFill>
                  <a:srgbClr val="EB5750"/>
                </a:solidFill>
                <a:latin typeface="Poppins"/>
                <a:cs typeface="Poppins"/>
              </a:rPr>
              <a:t>10</a:t>
            </a:r>
            <a:endParaRPr sz="2300">
              <a:latin typeface="Poppins"/>
              <a:cs typeface="Poppin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200953" y="3514011"/>
            <a:ext cx="1059815" cy="1378585"/>
          </a:xfrm>
          <a:prstGeom prst="rect">
            <a:avLst/>
          </a:prstGeom>
        </p:spPr>
        <p:txBody>
          <a:bodyPr vert="horz" wrap="square" lIns="0" tIns="4572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60"/>
              </a:spcBef>
            </a:pP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sz="600" b="1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Discussion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b="1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min)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2700" algn="l">
              <a:lnSpc>
                <a:spcPts val="700"/>
              </a:lnSpc>
              <a:spcBef>
                <a:spcPts val="305"/>
              </a:spcBef>
            </a:pP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see yourself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any tech for health </a:t>
            </a:r>
            <a:r>
              <a:rPr sz="600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careers?</a:t>
            </a:r>
            <a:r>
              <a:rPr sz="6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anything particularly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interest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today? Do any of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be nurses,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doctors,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physiotherapists etc.? How </a:t>
            </a:r>
            <a:r>
              <a:rPr sz="6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use technology in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sz="600" spc="5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daily </a:t>
            </a:r>
            <a:r>
              <a:rPr sz="6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roles?</a:t>
            </a:r>
            <a:endParaRPr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56,1,Slide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1104</Words>
  <Application>Microsoft Macintosh PowerPoint</Application>
  <PresentationFormat>Custom</PresentationFormat>
  <Paragraphs>64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HelveticaNeueLT Pro 55 Roman</vt:lpstr>
      <vt:lpstr>Calibri</vt:lpstr>
      <vt:lpstr>Arial</vt:lpstr>
      <vt:lpstr>Poppins</vt:lpstr>
      <vt:lpstr>Office Theme</vt:lpstr>
      <vt:lpstr>Tech for Health and Inclusion (Mid Tech) To understand how technology is used in health and inclusion and broaden my knowledge of careers available in this field.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 for Health and Inclusion (Mid Tech) To understand how technology is used in health and inclusion and broaden my knowledge of careers available in this field.</dc:title>
  <cp:lastModifiedBy>Patel, Hitz</cp:lastModifiedBy>
  <cp:revision>4</cp:revision>
  <dcterms:created xsi:type="dcterms:W3CDTF">2022-06-10T12:26:53Z</dcterms:created>
  <dcterms:modified xsi:type="dcterms:W3CDTF">2022-06-15T14:04:53Z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2019-09-23T00:00:00Z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2022-06-10T00:00:00Z</vt:filetime>
  </property>
</Properties>
</file>