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</p:sldIdLst>
  <p:sldSz cx="10693400" cy="7562850"/>
  <p:notesSz cx="10693400" cy="756285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>
      <p:cViewPr varScale="1">
        <p:scale>
          <a:sx n="110" d="100"/>
          <a:sy n="110" d="100"/>
        </p:scale>
        <p:origin x="1688" y="17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802005" y="2344483"/>
            <a:ext cx="9089390" cy="15881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604010" y="4235196"/>
            <a:ext cx="7485380" cy="189071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950" b="1" i="0">
                <a:solidFill>
                  <a:schemeClr val="bg1"/>
                </a:solidFill>
                <a:latin typeface="Poppins"/>
                <a:cs typeface="Poppins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950" b="1" i="0">
                <a:solidFill>
                  <a:schemeClr val="bg1"/>
                </a:solidFill>
                <a:latin typeface="Poppins"/>
                <a:cs typeface="Poppins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534670" y="1739455"/>
            <a:ext cx="4651629" cy="499148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5507101" y="1739455"/>
            <a:ext cx="4651629" cy="499148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6/15/22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950" b="1" i="0">
                <a:solidFill>
                  <a:schemeClr val="bg1"/>
                </a:solidFill>
                <a:latin typeface="Poppins"/>
                <a:cs typeface="Poppins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6/15/22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6/15/22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359994" y="1566011"/>
            <a:ext cx="2355215" cy="5634355"/>
          </a:xfrm>
          <a:custGeom>
            <a:avLst/>
            <a:gdLst/>
            <a:ahLst/>
            <a:cxnLst/>
            <a:rect l="l" t="t" r="r" b="b"/>
            <a:pathLst>
              <a:path w="2355215" h="5634355">
                <a:moveTo>
                  <a:pt x="2355049" y="0"/>
                </a:moveTo>
                <a:lnTo>
                  <a:pt x="0" y="0"/>
                </a:lnTo>
                <a:lnTo>
                  <a:pt x="0" y="5633999"/>
                </a:lnTo>
                <a:lnTo>
                  <a:pt x="2355049" y="5633999"/>
                </a:lnTo>
                <a:lnTo>
                  <a:pt x="2355049" y="0"/>
                </a:lnTo>
                <a:close/>
              </a:path>
            </a:pathLst>
          </a:custGeom>
          <a:solidFill>
            <a:srgbClr val="EBEBE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g object 17"/>
          <p:cNvSpPr/>
          <p:nvPr/>
        </p:nvSpPr>
        <p:spPr>
          <a:xfrm>
            <a:off x="359994" y="359994"/>
            <a:ext cx="5715000" cy="1206500"/>
          </a:xfrm>
          <a:custGeom>
            <a:avLst/>
            <a:gdLst/>
            <a:ahLst/>
            <a:cxnLst/>
            <a:rect l="l" t="t" r="r" b="b"/>
            <a:pathLst>
              <a:path w="5715000" h="1206500">
                <a:moveTo>
                  <a:pt x="5715000" y="0"/>
                </a:moveTo>
                <a:lnTo>
                  <a:pt x="0" y="0"/>
                </a:lnTo>
                <a:lnTo>
                  <a:pt x="0" y="1206004"/>
                </a:lnTo>
                <a:lnTo>
                  <a:pt x="5715000" y="1206004"/>
                </a:lnTo>
                <a:lnTo>
                  <a:pt x="5715000" y="0"/>
                </a:lnTo>
                <a:close/>
              </a:path>
            </a:pathLst>
          </a:custGeom>
          <a:solidFill>
            <a:srgbClr val="EB575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563299" y="465483"/>
            <a:ext cx="9566800" cy="83439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950" b="1" i="0">
                <a:solidFill>
                  <a:schemeClr val="bg1"/>
                </a:solidFill>
                <a:latin typeface="Poppins"/>
                <a:cs typeface="Poppins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534670" y="1739455"/>
            <a:ext cx="9624060" cy="499148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635756" y="7033450"/>
            <a:ext cx="3421888" cy="37814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534670" y="7033450"/>
            <a:ext cx="2459482" cy="37814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7699248" y="7033450"/>
            <a:ext cx="2459482" cy="37814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nhm.ac.uk/our-science/our-work/digital-collections.html" TargetMode="External"/><Relationship Id="rId3" Type="http://schemas.openxmlformats.org/officeDocument/2006/relationships/hyperlink" Target="https://thekidshouldseethis.com/post/a-titanosaur-in-360-vr-with-sir-david-attenborough" TargetMode="External"/><Relationship Id="rId7" Type="http://schemas.openxmlformats.org/officeDocument/2006/relationships/hyperlink" Target="https://vimeo.com/720281870/f3b13aae61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youtube.com/watch?v=VMqoIZqpZAc" TargetMode="External"/><Relationship Id="rId5" Type="http://schemas.openxmlformats.org/officeDocument/2006/relationships/hyperlink" Target="https://www.youtube.com/watch?v=XTalyNxJE2Q" TargetMode="External"/><Relationship Id="rId4" Type="http://schemas.openxmlformats.org/officeDocument/2006/relationships/hyperlink" Target="http://www.youtube.com/watch?v=32pqI1dod8A" TargetMode="External"/><Relationship Id="rId9" Type="http://schemas.openxmlformats.org/officeDocument/2006/relationships/hyperlink" Target="https://www.youtube.com/watch?v=uXnvurXlc4s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563299" y="465483"/>
            <a:ext cx="5236845" cy="834390"/>
          </a:xfrm>
          <a:prstGeom prst="rect">
            <a:avLst/>
          </a:prstGeom>
        </p:spPr>
        <p:txBody>
          <a:bodyPr vert="horz" wrap="square" lIns="0" tIns="142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20"/>
              </a:spcBef>
            </a:pPr>
            <a:r>
              <a:rPr spc="10" dirty="0"/>
              <a:t>Tech for History (Mid Tech)</a:t>
            </a:r>
          </a:p>
          <a:p>
            <a:pPr marL="12700" marR="5080">
              <a:lnSpc>
                <a:spcPct val="108300"/>
              </a:lnSpc>
              <a:spcBef>
                <a:spcPts val="409"/>
              </a:spcBef>
            </a:pPr>
            <a:r>
              <a:rPr sz="1000" dirty="0"/>
              <a:t>To understand how technology is used for history and broaden my</a:t>
            </a:r>
            <a:r>
              <a:rPr sz="1000" spc="-95" dirty="0"/>
              <a:t> </a:t>
            </a:r>
            <a:r>
              <a:rPr sz="1000" dirty="0"/>
              <a:t>knowledge</a:t>
            </a:r>
            <a:r>
              <a:rPr sz="1000" spc="-5" dirty="0"/>
              <a:t> </a:t>
            </a:r>
            <a:r>
              <a:rPr sz="1000" dirty="0"/>
              <a:t>of  careers available in this</a:t>
            </a:r>
            <a:r>
              <a:rPr sz="1000" spc="-5" dirty="0"/>
              <a:t> </a:t>
            </a:r>
            <a:r>
              <a:rPr sz="1000" dirty="0"/>
              <a:t>field.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563299" y="1680162"/>
            <a:ext cx="2011680" cy="5002530"/>
          </a:xfrm>
          <a:prstGeom prst="rect">
            <a:avLst/>
          </a:prstGeom>
        </p:spPr>
        <p:txBody>
          <a:bodyPr vert="horz" wrap="square" lIns="0" tIns="495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390"/>
              </a:spcBef>
            </a:pPr>
            <a:r>
              <a:rPr sz="800" b="1" dirty="0">
                <a:solidFill>
                  <a:srgbClr val="231F20"/>
                </a:solidFill>
                <a:latin typeface="Poppins"/>
                <a:cs typeface="Poppins"/>
              </a:rPr>
              <a:t>RESOURCES</a:t>
            </a:r>
            <a:r>
              <a:rPr sz="800" b="1" spc="-5" dirty="0">
                <a:solidFill>
                  <a:srgbClr val="231F20"/>
                </a:solidFill>
                <a:latin typeface="Poppins"/>
                <a:cs typeface="Poppins"/>
              </a:rPr>
              <a:t> </a:t>
            </a:r>
            <a:r>
              <a:rPr sz="800" b="1" dirty="0">
                <a:solidFill>
                  <a:srgbClr val="231F20"/>
                </a:solidFill>
                <a:latin typeface="Poppins"/>
                <a:cs typeface="Poppins"/>
              </a:rPr>
              <a:t>NEEDED</a:t>
            </a:r>
            <a:endParaRPr sz="800">
              <a:latin typeface="Poppins"/>
              <a:cs typeface="Poppins"/>
            </a:endParaRPr>
          </a:p>
          <a:p>
            <a:pPr marL="76200" indent="-63500">
              <a:lnSpc>
                <a:spcPct val="100000"/>
              </a:lnSpc>
              <a:spcBef>
                <a:spcPts val="275"/>
              </a:spcBef>
              <a:buChar char="•"/>
              <a:tabLst>
                <a:tab pos="76200" algn="l"/>
              </a:tabLst>
            </a:pPr>
            <a:r>
              <a:rPr sz="750" spc="-10" dirty="0">
                <a:solidFill>
                  <a:srgbClr val="231F20"/>
                </a:solidFill>
                <a:latin typeface="Helvetica Neue"/>
                <a:cs typeface="Helvetica Neue"/>
              </a:rPr>
              <a:t>Printouts </a:t>
            </a:r>
            <a:r>
              <a:rPr sz="750" spc="-5" dirty="0">
                <a:solidFill>
                  <a:srgbClr val="231F20"/>
                </a:solidFill>
                <a:latin typeface="Helvetica Neue"/>
                <a:cs typeface="Helvetica Neue"/>
              </a:rPr>
              <a:t>of </a:t>
            </a:r>
            <a:r>
              <a:rPr sz="750" spc="-10" dirty="0">
                <a:solidFill>
                  <a:srgbClr val="231F20"/>
                </a:solidFill>
                <a:latin typeface="Helvetica Neue"/>
                <a:cs typeface="Helvetica Neue"/>
              </a:rPr>
              <a:t>the homework</a:t>
            </a:r>
            <a:r>
              <a:rPr sz="750" spc="-50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sz="750" spc="-10" dirty="0">
                <a:solidFill>
                  <a:srgbClr val="231F20"/>
                </a:solidFill>
                <a:latin typeface="Helvetica Neue"/>
                <a:cs typeface="Helvetica Neue"/>
              </a:rPr>
              <a:t>sheets</a:t>
            </a:r>
            <a:endParaRPr sz="750">
              <a:latin typeface="Helvetica Neue"/>
              <a:cs typeface="Helvetica Neue"/>
            </a:endParaRPr>
          </a:p>
          <a:p>
            <a:pPr marL="76200" marR="283845" indent="-63500">
              <a:lnSpc>
                <a:spcPct val="100000"/>
              </a:lnSpc>
              <a:spcBef>
                <a:spcPts val="140"/>
              </a:spcBef>
              <a:buChar char="•"/>
              <a:tabLst>
                <a:tab pos="76200" algn="l"/>
              </a:tabLst>
            </a:pPr>
            <a:r>
              <a:rPr sz="750" spc="-10" dirty="0">
                <a:solidFill>
                  <a:srgbClr val="231F20"/>
                </a:solidFill>
                <a:latin typeface="Helvetica Neue"/>
                <a:cs typeface="Helvetica Neue"/>
              </a:rPr>
              <a:t>Printouts </a:t>
            </a:r>
            <a:r>
              <a:rPr sz="750" spc="-5" dirty="0">
                <a:solidFill>
                  <a:srgbClr val="231F20"/>
                </a:solidFill>
                <a:latin typeface="Helvetica Neue"/>
                <a:cs typeface="Helvetica Neue"/>
              </a:rPr>
              <a:t>of </a:t>
            </a:r>
            <a:r>
              <a:rPr sz="750" spc="-10" dirty="0">
                <a:solidFill>
                  <a:srgbClr val="231F20"/>
                </a:solidFill>
                <a:latin typeface="Helvetica Neue"/>
                <a:cs typeface="Helvetica Neue"/>
              </a:rPr>
              <a:t>the App design</a:t>
            </a:r>
            <a:r>
              <a:rPr sz="750" spc="-100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sz="750" spc="-10" dirty="0">
                <a:solidFill>
                  <a:srgbClr val="231F20"/>
                </a:solidFill>
                <a:latin typeface="Helvetica Neue"/>
                <a:cs typeface="Helvetica Neue"/>
              </a:rPr>
              <a:t>worksheets  (A3 </a:t>
            </a:r>
            <a:r>
              <a:rPr sz="750" spc="-5" dirty="0">
                <a:solidFill>
                  <a:srgbClr val="231F20"/>
                </a:solidFill>
                <a:latin typeface="Helvetica Neue"/>
                <a:cs typeface="Helvetica Neue"/>
              </a:rPr>
              <a:t>or </a:t>
            </a:r>
            <a:r>
              <a:rPr sz="750" spc="-15" dirty="0">
                <a:solidFill>
                  <a:srgbClr val="231F20"/>
                </a:solidFill>
                <a:latin typeface="Helvetica Neue"/>
                <a:cs typeface="Helvetica Neue"/>
              </a:rPr>
              <a:t>larger </a:t>
            </a:r>
            <a:r>
              <a:rPr sz="750" spc="-10" dirty="0">
                <a:solidFill>
                  <a:srgbClr val="231F20"/>
                </a:solidFill>
                <a:latin typeface="Helvetica Neue"/>
                <a:cs typeface="Helvetica Neue"/>
              </a:rPr>
              <a:t>may </a:t>
            </a:r>
            <a:r>
              <a:rPr sz="750" spc="-5" dirty="0">
                <a:solidFill>
                  <a:srgbClr val="231F20"/>
                </a:solidFill>
                <a:latin typeface="Helvetica Neue"/>
                <a:cs typeface="Helvetica Neue"/>
              </a:rPr>
              <a:t>be </a:t>
            </a:r>
            <a:r>
              <a:rPr sz="750" spc="-10" dirty="0">
                <a:solidFill>
                  <a:srgbClr val="231F20"/>
                </a:solidFill>
                <a:latin typeface="Helvetica Neue"/>
                <a:cs typeface="Helvetica Neue"/>
              </a:rPr>
              <a:t>best </a:t>
            </a:r>
            <a:r>
              <a:rPr sz="750" spc="-5" dirty="0">
                <a:solidFill>
                  <a:srgbClr val="231F20"/>
                </a:solidFill>
                <a:latin typeface="Helvetica Neue"/>
                <a:cs typeface="Helvetica Neue"/>
              </a:rPr>
              <a:t>if </a:t>
            </a:r>
            <a:r>
              <a:rPr sz="750" spc="-15" dirty="0">
                <a:solidFill>
                  <a:srgbClr val="231F20"/>
                </a:solidFill>
                <a:latin typeface="Helvetica Neue"/>
                <a:cs typeface="Helvetica Neue"/>
              </a:rPr>
              <a:t>groups </a:t>
            </a:r>
            <a:r>
              <a:rPr sz="750" spc="-10" dirty="0">
                <a:solidFill>
                  <a:srgbClr val="231F20"/>
                </a:solidFill>
                <a:latin typeface="Helvetica Neue"/>
                <a:cs typeface="Helvetica Neue"/>
              </a:rPr>
              <a:t>of  </a:t>
            </a:r>
            <a:r>
              <a:rPr sz="750" spc="-15" dirty="0">
                <a:solidFill>
                  <a:srgbClr val="231F20"/>
                </a:solidFill>
                <a:latin typeface="Helvetica Neue"/>
                <a:cs typeface="Helvetica Neue"/>
              </a:rPr>
              <a:t>three </a:t>
            </a:r>
            <a:r>
              <a:rPr sz="750" spc="-5" dirty="0">
                <a:solidFill>
                  <a:srgbClr val="231F20"/>
                </a:solidFill>
                <a:latin typeface="Helvetica Neue"/>
                <a:cs typeface="Helvetica Neue"/>
              </a:rPr>
              <a:t>or</a:t>
            </a:r>
            <a:r>
              <a:rPr sz="750" spc="-20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sz="750" spc="-15" dirty="0">
                <a:solidFill>
                  <a:srgbClr val="231F20"/>
                </a:solidFill>
                <a:latin typeface="Helvetica Neue"/>
                <a:cs typeface="Helvetica Neue"/>
              </a:rPr>
              <a:t>more)</a:t>
            </a:r>
            <a:endParaRPr sz="750">
              <a:latin typeface="Helvetica Neue"/>
              <a:cs typeface="Helvetica Neue"/>
            </a:endParaRPr>
          </a:p>
          <a:p>
            <a:pPr marL="76200" marR="38100" indent="-63500">
              <a:lnSpc>
                <a:spcPct val="100000"/>
              </a:lnSpc>
              <a:buChar char="•"/>
              <a:tabLst>
                <a:tab pos="76200" algn="l"/>
              </a:tabLst>
            </a:pPr>
            <a:r>
              <a:rPr sz="750" spc="-20" dirty="0">
                <a:solidFill>
                  <a:srgbClr val="231F20"/>
                </a:solidFill>
                <a:latin typeface="Helvetica Neue"/>
                <a:cs typeface="Helvetica Neue"/>
              </a:rPr>
              <a:t>Access </a:t>
            </a:r>
            <a:r>
              <a:rPr sz="750" spc="-10" dirty="0">
                <a:solidFill>
                  <a:srgbClr val="231F20"/>
                </a:solidFill>
                <a:latin typeface="Helvetica Neue"/>
                <a:cs typeface="Helvetica Neue"/>
              </a:rPr>
              <a:t>to </a:t>
            </a:r>
            <a:r>
              <a:rPr sz="750" spc="-15" dirty="0">
                <a:solidFill>
                  <a:srgbClr val="231F20"/>
                </a:solidFill>
                <a:latin typeface="Helvetica Neue"/>
                <a:cs typeface="Helvetica Neue"/>
              </a:rPr>
              <a:t>the </a:t>
            </a:r>
            <a:r>
              <a:rPr sz="750" spc="-20" dirty="0">
                <a:solidFill>
                  <a:srgbClr val="231F20"/>
                </a:solidFill>
                <a:latin typeface="Helvetica Neue"/>
                <a:cs typeface="Helvetica Neue"/>
              </a:rPr>
              <a:t>internet </a:t>
            </a:r>
            <a:r>
              <a:rPr sz="750" spc="-15" dirty="0">
                <a:solidFill>
                  <a:srgbClr val="231F20"/>
                </a:solidFill>
                <a:latin typeface="Helvetica Neue"/>
                <a:cs typeface="Helvetica Neue"/>
              </a:rPr>
              <a:t>for </a:t>
            </a:r>
            <a:r>
              <a:rPr sz="750" spc="-25" dirty="0">
                <a:solidFill>
                  <a:srgbClr val="231F20"/>
                </a:solidFill>
                <a:latin typeface="Helvetica Neue"/>
                <a:cs typeface="Helvetica Neue"/>
              </a:rPr>
              <a:t>research </a:t>
            </a:r>
            <a:r>
              <a:rPr sz="750" spc="-20" dirty="0">
                <a:solidFill>
                  <a:srgbClr val="231F20"/>
                </a:solidFill>
                <a:latin typeface="Helvetica Neue"/>
                <a:cs typeface="Helvetica Neue"/>
              </a:rPr>
              <a:t>purposes  </a:t>
            </a:r>
            <a:r>
              <a:rPr sz="750" spc="-15" dirty="0">
                <a:solidFill>
                  <a:srgbClr val="231F20"/>
                </a:solidFill>
                <a:latin typeface="Helvetica Neue"/>
                <a:cs typeface="Helvetica Neue"/>
              </a:rPr>
              <a:t>and</a:t>
            </a:r>
            <a:r>
              <a:rPr sz="750" spc="-50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sz="750" spc="-10" dirty="0">
                <a:solidFill>
                  <a:srgbClr val="231F20"/>
                </a:solidFill>
                <a:latin typeface="Helvetica Neue"/>
                <a:cs typeface="Helvetica Neue"/>
              </a:rPr>
              <a:t>to</a:t>
            </a:r>
            <a:r>
              <a:rPr sz="750" spc="-45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sz="750" spc="-20" dirty="0">
                <a:solidFill>
                  <a:srgbClr val="231F20"/>
                </a:solidFill>
                <a:latin typeface="Helvetica Neue"/>
                <a:cs typeface="Helvetica Neue"/>
              </a:rPr>
              <a:t>access</a:t>
            </a:r>
            <a:r>
              <a:rPr sz="750" spc="-45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sz="750" spc="-15" dirty="0">
                <a:solidFill>
                  <a:srgbClr val="231F20"/>
                </a:solidFill>
                <a:latin typeface="Helvetica Neue"/>
                <a:cs typeface="Helvetica Neue"/>
              </a:rPr>
              <a:t>the</a:t>
            </a:r>
            <a:r>
              <a:rPr sz="750" spc="-45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sz="750" spc="-15" dirty="0">
                <a:solidFill>
                  <a:srgbClr val="231F20"/>
                </a:solidFill>
                <a:latin typeface="Helvetica Neue"/>
                <a:cs typeface="Helvetica Neue"/>
              </a:rPr>
              <a:t>360</a:t>
            </a:r>
            <a:r>
              <a:rPr sz="750" spc="-50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sz="750" spc="-20" dirty="0">
                <a:solidFill>
                  <a:srgbClr val="231F20"/>
                </a:solidFill>
                <a:latin typeface="Helvetica Neue"/>
                <a:cs typeface="Helvetica Neue"/>
              </a:rPr>
              <a:t>Dinosaur</a:t>
            </a:r>
            <a:r>
              <a:rPr sz="750" spc="-45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sz="750" spc="-10" dirty="0">
                <a:solidFill>
                  <a:srgbClr val="231F20"/>
                </a:solidFill>
                <a:latin typeface="Helvetica Neue"/>
                <a:cs typeface="Helvetica Neue"/>
              </a:rPr>
              <a:t>VR</a:t>
            </a:r>
            <a:r>
              <a:rPr sz="750" spc="-45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sz="750" spc="-20" dirty="0">
                <a:solidFill>
                  <a:srgbClr val="231F20"/>
                </a:solidFill>
                <a:latin typeface="Helvetica Neue"/>
                <a:cs typeface="Helvetica Neue"/>
              </a:rPr>
              <a:t>experience</a:t>
            </a:r>
            <a:endParaRPr sz="750">
              <a:latin typeface="Helvetica Neue"/>
              <a:cs typeface="Helvetica Neue"/>
            </a:endParaRPr>
          </a:p>
          <a:p>
            <a:pPr>
              <a:lnSpc>
                <a:spcPct val="100000"/>
              </a:lnSpc>
              <a:spcBef>
                <a:spcPts val="10"/>
              </a:spcBef>
              <a:buClr>
                <a:srgbClr val="231F20"/>
              </a:buClr>
              <a:buFont typeface="Helvetica Neue"/>
              <a:buChar char="•"/>
            </a:pPr>
            <a:endParaRPr sz="600">
              <a:latin typeface="Helvetica Neue"/>
              <a:cs typeface="Helvetica Neue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sz="800" b="1" dirty="0">
                <a:solidFill>
                  <a:srgbClr val="231F20"/>
                </a:solidFill>
                <a:latin typeface="Poppins"/>
                <a:cs typeface="Poppins"/>
              </a:rPr>
              <a:t>SUGGESTED TIME FOR</a:t>
            </a:r>
            <a:r>
              <a:rPr sz="800" b="1" spc="-15" dirty="0">
                <a:solidFill>
                  <a:srgbClr val="231F20"/>
                </a:solidFill>
                <a:latin typeface="Poppins"/>
                <a:cs typeface="Poppins"/>
              </a:rPr>
              <a:t> </a:t>
            </a:r>
            <a:r>
              <a:rPr sz="800" b="1" dirty="0">
                <a:solidFill>
                  <a:srgbClr val="231F20"/>
                </a:solidFill>
                <a:latin typeface="Poppins"/>
                <a:cs typeface="Poppins"/>
              </a:rPr>
              <a:t>LESSON</a:t>
            </a:r>
            <a:endParaRPr sz="800">
              <a:latin typeface="Poppins"/>
              <a:cs typeface="Poppins"/>
            </a:endParaRPr>
          </a:p>
          <a:p>
            <a:pPr marL="72390" indent="-60325">
              <a:lnSpc>
                <a:spcPct val="100000"/>
              </a:lnSpc>
              <a:spcBef>
                <a:spcPts val="270"/>
              </a:spcBef>
              <a:buChar char="•"/>
              <a:tabLst>
                <a:tab pos="73025" algn="l"/>
              </a:tabLst>
            </a:pPr>
            <a:r>
              <a:rPr sz="750" dirty="0">
                <a:solidFill>
                  <a:srgbClr val="231F20"/>
                </a:solidFill>
                <a:latin typeface="Helvetica Neue"/>
                <a:cs typeface="Helvetica Neue"/>
              </a:rPr>
              <a:t>2</a:t>
            </a:r>
            <a:r>
              <a:rPr sz="750" spc="-5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sz="750" dirty="0">
                <a:solidFill>
                  <a:srgbClr val="231F20"/>
                </a:solidFill>
                <a:latin typeface="Helvetica Neue"/>
                <a:cs typeface="Helvetica Neue"/>
              </a:rPr>
              <a:t>Hours</a:t>
            </a:r>
            <a:endParaRPr sz="750">
              <a:latin typeface="Helvetica Neue"/>
              <a:cs typeface="Helvetica Neue"/>
            </a:endParaRPr>
          </a:p>
          <a:p>
            <a:pPr>
              <a:lnSpc>
                <a:spcPct val="100000"/>
              </a:lnSpc>
              <a:spcBef>
                <a:spcPts val="15"/>
              </a:spcBef>
              <a:buClr>
                <a:srgbClr val="231F20"/>
              </a:buClr>
              <a:buFont typeface="Helvetica Neue"/>
              <a:buChar char="•"/>
            </a:pPr>
            <a:endParaRPr sz="600">
              <a:latin typeface="Helvetica Neue"/>
              <a:cs typeface="Helvetica Neue"/>
            </a:endParaRPr>
          </a:p>
          <a:p>
            <a:pPr marL="12700">
              <a:lnSpc>
                <a:spcPct val="100000"/>
              </a:lnSpc>
            </a:pPr>
            <a:r>
              <a:rPr sz="800" b="1" dirty="0">
                <a:solidFill>
                  <a:srgbClr val="231F20"/>
                </a:solidFill>
                <a:latin typeface="Poppins"/>
                <a:cs typeface="Poppins"/>
              </a:rPr>
              <a:t>SUGGESTED</a:t>
            </a:r>
            <a:r>
              <a:rPr sz="800" b="1" spc="-5" dirty="0">
                <a:solidFill>
                  <a:srgbClr val="231F20"/>
                </a:solidFill>
                <a:latin typeface="Poppins"/>
                <a:cs typeface="Poppins"/>
              </a:rPr>
              <a:t> </a:t>
            </a:r>
            <a:r>
              <a:rPr sz="800" b="1" dirty="0">
                <a:solidFill>
                  <a:srgbClr val="231F20"/>
                </a:solidFill>
                <a:latin typeface="Poppins"/>
                <a:cs typeface="Poppins"/>
              </a:rPr>
              <a:t>VENUE</a:t>
            </a:r>
            <a:endParaRPr sz="800">
              <a:latin typeface="Poppins"/>
              <a:cs typeface="Poppins"/>
            </a:endParaRPr>
          </a:p>
          <a:p>
            <a:pPr marL="70485" indent="-58419">
              <a:lnSpc>
                <a:spcPct val="100000"/>
              </a:lnSpc>
              <a:spcBef>
                <a:spcPts val="345"/>
              </a:spcBef>
              <a:buChar char="•"/>
              <a:tabLst>
                <a:tab pos="71120" algn="l"/>
              </a:tabLst>
            </a:pPr>
            <a:r>
              <a:rPr sz="750" spc="-20" dirty="0">
                <a:solidFill>
                  <a:srgbClr val="231F20"/>
                </a:solidFill>
                <a:latin typeface="Helvetica Neue"/>
                <a:cs typeface="Helvetica Neue"/>
              </a:rPr>
              <a:t>Computer Suite/Classroom </a:t>
            </a:r>
            <a:r>
              <a:rPr sz="750" spc="-15" dirty="0">
                <a:solidFill>
                  <a:srgbClr val="231F20"/>
                </a:solidFill>
                <a:latin typeface="Helvetica Neue"/>
                <a:cs typeface="Helvetica Neue"/>
              </a:rPr>
              <a:t>with</a:t>
            </a:r>
            <a:r>
              <a:rPr sz="750" spc="-135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sz="750" spc="-20" dirty="0">
                <a:solidFill>
                  <a:srgbClr val="231F20"/>
                </a:solidFill>
                <a:latin typeface="Helvetica Neue"/>
                <a:cs typeface="Helvetica Neue"/>
              </a:rPr>
              <a:t>laptops/tablets</a:t>
            </a:r>
            <a:endParaRPr sz="750">
              <a:latin typeface="Helvetica Neue"/>
              <a:cs typeface="Helvetica Neue"/>
            </a:endParaRPr>
          </a:p>
          <a:p>
            <a:pPr>
              <a:lnSpc>
                <a:spcPct val="100000"/>
              </a:lnSpc>
              <a:spcBef>
                <a:spcPts val="10"/>
              </a:spcBef>
              <a:buClr>
                <a:srgbClr val="231F20"/>
              </a:buClr>
              <a:buFont typeface="Helvetica Neue"/>
              <a:buChar char="•"/>
            </a:pPr>
            <a:endParaRPr sz="600">
              <a:latin typeface="Helvetica Neue"/>
              <a:cs typeface="Helvetica Neue"/>
            </a:endParaRPr>
          </a:p>
          <a:p>
            <a:pPr marL="12700">
              <a:lnSpc>
                <a:spcPct val="100000"/>
              </a:lnSpc>
            </a:pPr>
            <a:r>
              <a:rPr sz="800" b="1" dirty="0">
                <a:solidFill>
                  <a:srgbClr val="231F20"/>
                </a:solidFill>
                <a:latin typeface="Poppins"/>
                <a:cs typeface="Poppins"/>
              </a:rPr>
              <a:t>PREPARATION</a:t>
            </a:r>
            <a:r>
              <a:rPr sz="800" b="1" spc="-5" dirty="0">
                <a:solidFill>
                  <a:srgbClr val="231F20"/>
                </a:solidFill>
                <a:latin typeface="Poppins"/>
                <a:cs typeface="Poppins"/>
              </a:rPr>
              <a:t> </a:t>
            </a:r>
            <a:r>
              <a:rPr sz="800" b="1" dirty="0">
                <a:solidFill>
                  <a:srgbClr val="231F20"/>
                </a:solidFill>
                <a:latin typeface="Poppins"/>
                <a:cs typeface="Poppins"/>
              </a:rPr>
              <a:t>NEEDED</a:t>
            </a:r>
            <a:endParaRPr sz="800">
              <a:latin typeface="Poppins"/>
              <a:cs typeface="Poppins"/>
            </a:endParaRPr>
          </a:p>
          <a:p>
            <a:pPr marL="76200" marR="142875" indent="-63500">
              <a:lnSpc>
                <a:spcPct val="100000"/>
              </a:lnSpc>
              <a:spcBef>
                <a:spcPts val="275"/>
              </a:spcBef>
              <a:buChar char="•"/>
              <a:tabLst>
                <a:tab pos="76200" algn="l"/>
              </a:tabLst>
            </a:pPr>
            <a:r>
              <a:rPr sz="750" spc="-15" dirty="0">
                <a:solidFill>
                  <a:srgbClr val="231F20"/>
                </a:solidFill>
                <a:latin typeface="Helvetica Neue"/>
                <a:cs typeface="Helvetica Neue"/>
              </a:rPr>
              <a:t>Ensure </a:t>
            </a:r>
            <a:r>
              <a:rPr sz="750" spc="-10" dirty="0">
                <a:solidFill>
                  <a:srgbClr val="231F20"/>
                </a:solidFill>
                <a:latin typeface="Helvetica Neue"/>
                <a:cs typeface="Helvetica Neue"/>
              </a:rPr>
              <a:t>you understand the </a:t>
            </a:r>
            <a:r>
              <a:rPr sz="750" spc="-15" dirty="0">
                <a:solidFill>
                  <a:srgbClr val="231F20"/>
                </a:solidFill>
                <a:latin typeface="Helvetica Neue"/>
                <a:cs typeface="Helvetica Neue"/>
              </a:rPr>
              <a:t>difference  </a:t>
            </a:r>
            <a:r>
              <a:rPr sz="750" spc="-10" dirty="0">
                <a:solidFill>
                  <a:srgbClr val="231F20"/>
                </a:solidFill>
                <a:latin typeface="Helvetica Neue"/>
                <a:cs typeface="Helvetica Neue"/>
              </a:rPr>
              <a:t>between augmented </a:t>
            </a:r>
            <a:r>
              <a:rPr sz="750" spc="-15" dirty="0">
                <a:solidFill>
                  <a:srgbClr val="231F20"/>
                </a:solidFill>
                <a:latin typeface="Helvetica Neue"/>
                <a:cs typeface="Helvetica Neue"/>
              </a:rPr>
              <a:t>reality </a:t>
            </a:r>
            <a:r>
              <a:rPr sz="750" spc="-10" dirty="0">
                <a:solidFill>
                  <a:srgbClr val="231F20"/>
                </a:solidFill>
                <a:latin typeface="Helvetica Neue"/>
                <a:cs typeface="Helvetica Neue"/>
              </a:rPr>
              <a:t>(AR) and virtual  </a:t>
            </a:r>
            <a:r>
              <a:rPr sz="750" spc="-15" dirty="0">
                <a:solidFill>
                  <a:srgbClr val="231F20"/>
                </a:solidFill>
                <a:latin typeface="Helvetica Neue"/>
                <a:cs typeface="Helvetica Neue"/>
              </a:rPr>
              <a:t>reality </a:t>
            </a:r>
            <a:r>
              <a:rPr sz="750" spc="-10" dirty="0">
                <a:solidFill>
                  <a:srgbClr val="231F20"/>
                </a:solidFill>
                <a:latin typeface="Helvetica Neue"/>
                <a:cs typeface="Helvetica Neue"/>
              </a:rPr>
              <a:t>(VR). For clarification, </a:t>
            </a:r>
            <a:r>
              <a:rPr sz="750" spc="-15" dirty="0">
                <a:solidFill>
                  <a:srgbClr val="231F20"/>
                </a:solidFill>
                <a:latin typeface="Helvetica Neue"/>
                <a:cs typeface="Helvetica Neue"/>
              </a:rPr>
              <a:t>there </a:t>
            </a:r>
            <a:r>
              <a:rPr sz="750" spc="-5" dirty="0">
                <a:solidFill>
                  <a:srgbClr val="231F20"/>
                </a:solidFill>
                <a:latin typeface="Helvetica Neue"/>
                <a:cs typeface="Helvetica Neue"/>
              </a:rPr>
              <a:t>is </a:t>
            </a:r>
            <a:r>
              <a:rPr sz="750" dirty="0">
                <a:solidFill>
                  <a:srgbClr val="231F20"/>
                </a:solidFill>
                <a:latin typeface="Helvetica Neue"/>
                <a:cs typeface="Helvetica Neue"/>
              </a:rPr>
              <a:t>a </a:t>
            </a:r>
            <a:r>
              <a:rPr sz="750" spc="-10" dirty="0">
                <a:solidFill>
                  <a:srgbClr val="231F20"/>
                </a:solidFill>
                <a:latin typeface="Helvetica Neue"/>
                <a:cs typeface="Helvetica Neue"/>
              </a:rPr>
              <a:t>task  </a:t>
            </a:r>
            <a:r>
              <a:rPr sz="750" spc="-20" dirty="0">
                <a:solidFill>
                  <a:srgbClr val="231F20"/>
                </a:solidFill>
                <a:latin typeface="Helvetica Neue"/>
                <a:cs typeface="Helvetica Neue"/>
              </a:rPr>
              <a:t>based</a:t>
            </a:r>
            <a:r>
              <a:rPr sz="750" spc="-50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sz="750" spc="-20" dirty="0">
                <a:solidFill>
                  <a:srgbClr val="231F20"/>
                </a:solidFill>
                <a:latin typeface="Helvetica Neue"/>
                <a:cs typeface="Helvetica Neue"/>
              </a:rPr>
              <a:t>around</a:t>
            </a:r>
            <a:r>
              <a:rPr sz="750" spc="-45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sz="750" spc="-15" dirty="0">
                <a:solidFill>
                  <a:srgbClr val="231F20"/>
                </a:solidFill>
                <a:latin typeface="Helvetica Neue"/>
                <a:cs typeface="Helvetica Neue"/>
              </a:rPr>
              <a:t>this</a:t>
            </a:r>
            <a:r>
              <a:rPr sz="750" spc="-45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sz="750" spc="-10" dirty="0">
                <a:solidFill>
                  <a:srgbClr val="231F20"/>
                </a:solidFill>
                <a:latin typeface="Helvetica Neue"/>
                <a:cs typeface="Helvetica Neue"/>
              </a:rPr>
              <a:t>in</a:t>
            </a:r>
            <a:r>
              <a:rPr sz="750" spc="-45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sz="750" spc="-15" dirty="0">
                <a:solidFill>
                  <a:srgbClr val="231F20"/>
                </a:solidFill>
                <a:latin typeface="Helvetica Neue"/>
                <a:cs typeface="Helvetica Neue"/>
              </a:rPr>
              <a:t>the</a:t>
            </a:r>
            <a:r>
              <a:rPr sz="750" spc="-45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sz="750" spc="-40" dirty="0">
                <a:solidFill>
                  <a:srgbClr val="231F20"/>
                </a:solidFill>
                <a:latin typeface="Helvetica Neue"/>
                <a:cs typeface="Helvetica Neue"/>
              </a:rPr>
              <a:t>Tech</a:t>
            </a:r>
            <a:r>
              <a:rPr sz="750" spc="-45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sz="750" spc="-15" dirty="0">
                <a:solidFill>
                  <a:srgbClr val="231F20"/>
                </a:solidFill>
                <a:latin typeface="Helvetica Neue"/>
                <a:cs typeface="Helvetica Neue"/>
              </a:rPr>
              <a:t>for</a:t>
            </a:r>
            <a:r>
              <a:rPr sz="750" spc="-45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sz="750" spc="-15" dirty="0">
                <a:solidFill>
                  <a:srgbClr val="231F20"/>
                </a:solidFill>
                <a:latin typeface="Helvetica Neue"/>
                <a:cs typeface="Helvetica Neue"/>
              </a:rPr>
              <a:t>Fun</a:t>
            </a:r>
            <a:r>
              <a:rPr sz="750" spc="-45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sz="750" spc="-20" dirty="0">
                <a:solidFill>
                  <a:srgbClr val="231F20"/>
                </a:solidFill>
                <a:latin typeface="Helvetica Neue"/>
                <a:cs typeface="Helvetica Neue"/>
              </a:rPr>
              <a:t>lesson</a:t>
            </a:r>
            <a:endParaRPr sz="750">
              <a:latin typeface="Helvetica Neue"/>
              <a:cs typeface="Helvetica Neue"/>
            </a:endParaRP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sz="600">
              <a:latin typeface="Helvetica Neue"/>
              <a:cs typeface="Helvetica Neue"/>
            </a:endParaRPr>
          </a:p>
          <a:p>
            <a:pPr marL="12700">
              <a:lnSpc>
                <a:spcPct val="100000"/>
              </a:lnSpc>
            </a:pPr>
            <a:r>
              <a:rPr sz="800" b="1" dirty="0">
                <a:solidFill>
                  <a:srgbClr val="231F20"/>
                </a:solidFill>
                <a:latin typeface="Poppins"/>
                <a:cs typeface="Poppins"/>
              </a:rPr>
              <a:t>NATIONAL CURRICULUM</a:t>
            </a:r>
            <a:r>
              <a:rPr sz="800" b="1" spc="-10" dirty="0">
                <a:solidFill>
                  <a:srgbClr val="231F20"/>
                </a:solidFill>
                <a:latin typeface="Poppins"/>
                <a:cs typeface="Poppins"/>
              </a:rPr>
              <a:t> </a:t>
            </a:r>
            <a:r>
              <a:rPr sz="800" b="1" dirty="0">
                <a:solidFill>
                  <a:srgbClr val="231F20"/>
                </a:solidFill>
                <a:latin typeface="Poppins"/>
                <a:cs typeface="Poppins"/>
              </a:rPr>
              <a:t>LINKS</a:t>
            </a:r>
            <a:endParaRPr sz="800">
              <a:latin typeface="Poppins"/>
              <a:cs typeface="Poppins"/>
            </a:endParaRPr>
          </a:p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sz="750" b="1" dirty="0">
                <a:solidFill>
                  <a:srgbClr val="231F20"/>
                </a:solidFill>
                <a:latin typeface="Helvetica Neue"/>
                <a:cs typeface="Helvetica Neue"/>
              </a:rPr>
              <a:t>Computing</a:t>
            </a:r>
            <a:endParaRPr sz="750">
              <a:latin typeface="Helvetica Neue"/>
              <a:cs typeface="Helvetica Neue"/>
            </a:endParaRPr>
          </a:p>
          <a:p>
            <a:pPr marL="76200" marR="228600" indent="-63500">
              <a:lnSpc>
                <a:spcPct val="100000"/>
              </a:lnSpc>
              <a:spcBef>
                <a:spcPts val="280"/>
              </a:spcBef>
              <a:buChar char="-"/>
              <a:tabLst>
                <a:tab pos="76835" algn="l"/>
              </a:tabLst>
            </a:pPr>
            <a:r>
              <a:rPr sz="750" dirty="0">
                <a:solidFill>
                  <a:srgbClr val="231F20"/>
                </a:solidFill>
                <a:latin typeface="Helvetica Neue"/>
                <a:cs typeface="Helvetica Neue"/>
              </a:rPr>
              <a:t>Pupils </a:t>
            </a:r>
            <a:r>
              <a:rPr sz="750" spc="-5" dirty="0">
                <a:solidFill>
                  <a:srgbClr val="231F20"/>
                </a:solidFill>
                <a:latin typeface="Helvetica Neue"/>
                <a:cs typeface="Helvetica Neue"/>
              </a:rPr>
              <a:t>are responsible, </a:t>
            </a:r>
            <a:r>
              <a:rPr sz="750" dirty="0">
                <a:solidFill>
                  <a:srgbClr val="231F20"/>
                </a:solidFill>
                <a:latin typeface="Helvetica Neue"/>
                <a:cs typeface="Helvetica Neue"/>
              </a:rPr>
              <a:t>competent,  </a:t>
            </a:r>
            <a:r>
              <a:rPr sz="750" spc="-20" dirty="0">
                <a:solidFill>
                  <a:srgbClr val="231F20"/>
                </a:solidFill>
                <a:latin typeface="Helvetica Neue"/>
                <a:cs typeface="Helvetica Neue"/>
              </a:rPr>
              <a:t>confident</a:t>
            </a:r>
            <a:r>
              <a:rPr sz="750" spc="-60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sz="750" spc="-20" dirty="0">
                <a:solidFill>
                  <a:srgbClr val="231F20"/>
                </a:solidFill>
                <a:latin typeface="Helvetica Neue"/>
                <a:cs typeface="Helvetica Neue"/>
              </a:rPr>
              <a:t>and</a:t>
            </a:r>
            <a:r>
              <a:rPr sz="750" spc="-60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sz="750" spc="-25" dirty="0">
                <a:solidFill>
                  <a:srgbClr val="231F20"/>
                </a:solidFill>
                <a:latin typeface="Helvetica Neue"/>
                <a:cs typeface="Helvetica Neue"/>
              </a:rPr>
              <a:t>creative</a:t>
            </a:r>
            <a:r>
              <a:rPr sz="750" spc="-60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sz="750" spc="-20" dirty="0">
                <a:solidFill>
                  <a:srgbClr val="231F20"/>
                </a:solidFill>
                <a:latin typeface="Helvetica Neue"/>
                <a:cs typeface="Helvetica Neue"/>
              </a:rPr>
              <a:t>users</a:t>
            </a:r>
            <a:r>
              <a:rPr sz="750" spc="-55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sz="750" spc="-15" dirty="0">
                <a:solidFill>
                  <a:srgbClr val="231F20"/>
                </a:solidFill>
                <a:latin typeface="Helvetica Neue"/>
                <a:cs typeface="Helvetica Neue"/>
              </a:rPr>
              <a:t>of</a:t>
            </a:r>
            <a:r>
              <a:rPr sz="750" spc="-60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sz="750" spc="-25" dirty="0">
                <a:solidFill>
                  <a:srgbClr val="231F20"/>
                </a:solidFill>
                <a:latin typeface="Helvetica Neue"/>
                <a:cs typeface="Helvetica Neue"/>
              </a:rPr>
              <a:t>information  </a:t>
            </a:r>
            <a:r>
              <a:rPr sz="750" spc="-20" dirty="0">
                <a:solidFill>
                  <a:srgbClr val="231F20"/>
                </a:solidFill>
                <a:latin typeface="Helvetica Neue"/>
                <a:cs typeface="Helvetica Neue"/>
              </a:rPr>
              <a:t>and </a:t>
            </a:r>
            <a:r>
              <a:rPr sz="750" spc="-25" dirty="0">
                <a:solidFill>
                  <a:srgbClr val="231F20"/>
                </a:solidFill>
                <a:latin typeface="Helvetica Neue"/>
                <a:cs typeface="Helvetica Neue"/>
              </a:rPr>
              <a:t>communication</a:t>
            </a:r>
            <a:r>
              <a:rPr sz="750" spc="-80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sz="750" spc="-25" dirty="0">
                <a:solidFill>
                  <a:srgbClr val="231F20"/>
                </a:solidFill>
                <a:latin typeface="Helvetica Neue"/>
                <a:cs typeface="Helvetica Neue"/>
              </a:rPr>
              <a:t>technology</a:t>
            </a:r>
            <a:endParaRPr sz="750">
              <a:latin typeface="Helvetica Neue"/>
              <a:cs typeface="Helvetica Neue"/>
            </a:endParaRPr>
          </a:p>
          <a:p>
            <a:pPr marL="12700">
              <a:lnSpc>
                <a:spcPct val="100000"/>
              </a:lnSpc>
              <a:spcBef>
                <a:spcPts val="285"/>
              </a:spcBef>
            </a:pPr>
            <a:r>
              <a:rPr sz="750" b="1" dirty="0">
                <a:solidFill>
                  <a:srgbClr val="231F20"/>
                </a:solidFill>
                <a:latin typeface="Helvetica Neue"/>
                <a:cs typeface="Helvetica Neue"/>
              </a:rPr>
              <a:t>Spoken</a:t>
            </a:r>
            <a:r>
              <a:rPr sz="750" b="1" spc="-5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sz="750" b="1" dirty="0">
                <a:solidFill>
                  <a:srgbClr val="231F20"/>
                </a:solidFill>
                <a:latin typeface="Helvetica Neue"/>
                <a:cs typeface="Helvetica Neue"/>
              </a:rPr>
              <a:t>English</a:t>
            </a:r>
            <a:endParaRPr sz="750">
              <a:latin typeface="Helvetica Neue"/>
              <a:cs typeface="Helvetica Neue"/>
            </a:endParaRPr>
          </a:p>
          <a:p>
            <a:pPr marL="76200" marR="199390" indent="-63500">
              <a:lnSpc>
                <a:spcPct val="100000"/>
              </a:lnSpc>
              <a:spcBef>
                <a:spcPts val="285"/>
              </a:spcBef>
              <a:buChar char="-"/>
              <a:tabLst>
                <a:tab pos="76200" algn="l"/>
              </a:tabLst>
            </a:pPr>
            <a:r>
              <a:rPr sz="750" spc="-10" dirty="0">
                <a:solidFill>
                  <a:srgbClr val="231F20"/>
                </a:solidFill>
                <a:latin typeface="Helvetica Neue"/>
                <a:cs typeface="Helvetica Neue"/>
              </a:rPr>
              <a:t>Giving short speeches and </a:t>
            </a:r>
            <a:r>
              <a:rPr sz="750" spc="-15" dirty="0">
                <a:solidFill>
                  <a:srgbClr val="231F20"/>
                </a:solidFill>
                <a:latin typeface="Helvetica Neue"/>
                <a:cs typeface="Helvetica Neue"/>
              </a:rPr>
              <a:t>presentations,  </a:t>
            </a:r>
            <a:r>
              <a:rPr sz="750" spc="-5" dirty="0">
                <a:solidFill>
                  <a:srgbClr val="231F20"/>
                </a:solidFill>
                <a:latin typeface="Helvetica Neue"/>
                <a:cs typeface="Helvetica Neue"/>
              </a:rPr>
              <a:t>expressing </a:t>
            </a:r>
            <a:r>
              <a:rPr sz="750" dirty="0">
                <a:solidFill>
                  <a:srgbClr val="231F20"/>
                </a:solidFill>
                <a:latin typeface="Helvetica Neue"/>
                <a:cs typeface="Helvetica Neue"/>
              </a:rPr>
              <a:t>their own ideas and keeping  to the</a:t>
            </a:r>
            <a:r>
              <a:rPr sz="750" spc="-5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sz="750" dirty="0">
                <a:solidFill>
                  <a:srgbClr val="231F20"/>
                </a:solidFill>
                <a:latin typeface="Helvetica Neue"/>
                <a:cs typeface="Helvetica Neue"/>
              </a:rPr>
              <a:t>point</a:t>
            </a:r>
            <a:endParaRPr sz="750">
              <a:latin typeface="Helvetica Neue"/>
              <a:cs typeface="Helvetica Neue"/>
            </a:endParaRPr>
          </a:p>
          <a:p>
            <a:pPr marL="12700">
              <a:lnSpc>
                <a:spcPct val="100000"/>
              </a:lnSpc>
              <a:spcBef>
                <a:spcPts val="284"/>
              </a:spcBef>
            </a:pPr>
            <a:r>
              <a:rPr sz="750" b="1" dirty="0">
                <a:solidFill>
                  <a:srgbClr val="231F20"/>
                </a:solidFill>
                <a:latin typeface="Helvetica Neue"/>
                <a:cs typeface="Helvetica Neue"/>
              </a:rPr>
              <a:t>Design and</a:t>
            </a:r>
            <a:r>
              <a:rPr sz="750" b="1" spc="-10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sz="750" b="1" dirty="0">
                <a:solidFill>
                  <a:srgbClr val="231F20"/>
                </a:solidFill>
                <a:latin typeface="Helvetica Neue"/>
                <a:cs typeface="Helvetica Neue"/>
              </a:rPr>
              <a:t>technology</a:t>
            </a:r>
            <a:endParaRPr sz="750">
              <a:latin typeface="Helvetica Neue"/>
              <a:cs typeface="Helvetica Neue"/>
            </a:endParaRPr>
          </a:p>
          <a:p>
            <a:pPr marL="76200" indent="-64135">
              <a:lnSpc>
                <a:spcPct val="100000"/>
              </a:lnSpc>
              <a:spcBef>
                <a:spcPts val="140"/>
              </a:spcBef>
              <a:buChar char="-"/>
              <a:tabLst>
                <a:tab pos="76835" algn="l"/>
              </a:tabLst>
            </a:pPr>
            <a:r>
              <a:rPr sz="750" dirty="0">
                <a:solidFill>
                  <a:srgbClr val="231F20"/>
                </a:solidFill>
                <a:latin typeface="Helvetica Neue"/>
                <a:cs typeface="Helvetica Neue"/>
              </a:rPr>
              <a:t>Investigate new and </a:t>
            </a:r>
            <a:r>
              <a:rPr sz="750" spc="-5" dirty="0">
                <a:solidFill>
                  <a:srgbClr val="231F20"/>
                </a:solidFill>
                <a:latin typeface="Helvetica Neue"/>
                <a:cs typeface="Helvetica Neue"/>
              </a:rPr>
              <a:t>emerging</a:t>
            </a:r>
            <a:r>
              <a:rPr sz="750" spc="-50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sz="750" dirty="0">
                <a:solidFill>
                  <a:srgbClr val="231F20"/>
                </a:solidFill>
                <a:latin typeface="Helvetica Neue"/>
                <a:cs typeface="Helvetica Neue"/>
              </a:rPr>
              <a:t>technologies</a:t>
            </a:r>
            <a:endParaRPr sz="750">
              <a:latin typeface="Helvetica Neue"/>
              <a:cs typeface="Helvetica Neue"/>
            </a:endParaRPr>
          </a:p>
          <a:p>
            <a:pPr marL="76200" marR="61594" indent="-63500">
              <a:lnSpc>
                <a:spcPct val="100000"/>
              </a:lnSpc>
              <a:spcBef>
                <a:spcPts val="140"/>
              </a:spcBef>
              <a:buChar char="-"/>
              <a:tabLst>
                <a:tab pos="76835" algn="l"/>
              </a:tabLst>
            </a:pPr>
            <a:r>
              <a:rPr sz="750" dirty="0">
                <a:solidFill>
                  <a:srgbClr val="231F20"/>
                </a:solidFill>
                <a:latin typeface="Helvetica Neue"/>
                <a:cs typeface="Helvetica Neue"/>
              </a:rPr>
              <a:t>Understand developments in design and  </a:t>
            </a:r>
            <a:r>
              <a:rPr sz="750" spc="-20" dirty="0">
                <a:solidFill>
                  <a:srgbClr val="231F20"/>
                </a:solidFill>
                <a:latin typeface="Helvetica Neue"/>
                <a:cs typeface="Helvetica Neue"/>
              </a:rPr>
              <a:t>technology, </a:t>
            </a:r>
            <a:r>
              <a:rPr sz="750" spc="-10" dirty="0">
                <a:solidFill>
                  <a:srgbClr val="231F20"/>
                </a:solidFill>
                <a:latin typeface="Helvetica Neue"/>
                <a:cs typeface="Helvetica Neue"/>
              </a:rPr>
              <a:t>its </a:t>
            </a:r>
            <a:r>
              <a:rPr sz="750" spc="-15" dirty="0">
                <a:solidFill>
                  <a:srgbClr val="231F20"/>
                </a:solidFill>
                <a:latin typeface="Helvetica Neue"/>
                <a:cs typeface="Helvetica Neue"/>
              </a:rPr>
              <a:t>impacts </a:t>
            </a:r>
            <a:r>
              <a:rPr sz="750" spc="-10" dirty="0">
                <a:solidFill>
                  <a:srgbClr val="231F20"/>
                </a:solidFill>
                <a:latin typeface="Helvetica Neue"/>
                <a:cs typeface="Helvetica Neue"/>
              </a:rPr>
              <a:t>on </a:t>
            </a:r>
            <a:r>
              <a:rPr sz="750" spc="-15" dirty="0">
                <a:solidFill>
                  <a:srgbClr val="231F20"/>
                </a:solidFill>
                <a:latin typeface="Helvetica Neue"/>
                <a:cs typeface="Helvetica Neue"/>
              </a:rPr>
              <a:t>individuals,</a:t>
            </a:r>
            <a:r>
              <a:rPr sz="750" spc="-150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sz="750" spc="-15" dirty="0">
                <a:solidFill>
                  <a:srgbClr val="231F20"/>
                </a:solidFill>
                <a:latin typeface="Helvetica Neue"/>
                <a:cs typeface="Helvetica Neue"/>
              </a:rPr>
              <a:t>society  </a:t>
            </a:r>
            <a:r>
              <a:rPr sz="750" spc="-10" dirty="0">
                <a:solidFill>
                  <a:srgbClr val="231F20"/>
                </a:solidFill>
                <a:latin typeface="Helvetica Neue"/>
                <a:cs typeface="Helvetica Neue"/>
              </a:rPr>
              <a:t>and the </a:t>
            </a:r>
            <a:r>
              <a:rPr sz="750" spc="-15" dirty="0">
                <a:solidFill>
                  <a:srgbClr val="231F20"/>
                </a:solidFill>
                <a:latin typeface="Helvetica Neue"/>
                <a:cs typeface="Helvetica Neue"/>
              </a:rPr>
              <a:t>environments, </a:t>
            </a:r>
            <a:r>
              <a:rPr sz="750" spc="-10" dirty="0">
                <a:solidFill>
                  <a:srgbClr val="231F20"/>
                </a:solidFill>
                <a:latin typeface="Helvetica Neue"/>
                <a:cs typeface="Helvetica Neue"/>
              </a:rPr>
              <a:t>and the</a:t>
            </a:r>
            <a:r>
              <a:rPr sz="750" spc="-140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sz="750" spc="-20" dirty="0">
                <a:solidFill>
                  <a:srgbClr val="231F20"/>
                </a:solidFill>
                <a:latin typeface="Helvetica Neue"/>
                <a:cs typeface="Helvetica Neue"/>
              </a:rPr>
              <a:t>responsibilities  </a:t>
            </a:r>
            <a:r>
              <a:rPr sz="750" dirty="0">
                <a:solidFill>
                  <a:srgbClr val="231F20"/>
                </a:solidFill>
                <a:latin typeface="Helvetica Neue"/>
                <a:cs typeface="Helvetica Neue"/>
              </a:rPr>
              <a:t>of designers, engineers and</a:t>
            </a:r>
            <a:r>
              <a:rPr sz="750" spc="-55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sz="750" dirty="0">
                <a:solidFill>
                  <a:srgbClr val="231F20"/>
                </a:solidFill>
                <a:latin typeface="Helvetica Neue"/>
                <a:cs typeface="Helvetica Neue"/>
              </a:rPr>
              <a:t>technologists</a:t>
            </a:r>
            <a:endParaRPr sz="750">
              <a:latin typeface="Helvetica Neue"/>
              <a:cs typeface="Helvetica Neue"/>
            </a:endParaRPr>
          </a:p>
          <a:p>
            <a:pPr marL="76200" marR="220979" indent="-63500">
              <a:lnSpc>
                <a:spcPct val="100000"/>
              </a:lnSpc>
              <a:spcBef>
                <a:spcPts val="145"/>
              </a:spcBef>
              <a:buChar char="-"/>
              <a:tabLst>
                <a:tab pos="76835" algn="l"/>
              </a:tabLst>
            </a:pPr>
            <a:r>
              <a:rPr sz="750" dirty="0">
                <a:solidFill>
                  <a:srgbClr val="231F20"/>
                </a:solidFill>
                <a:latin typeface="Helvetica Neue"/>
                <a:cs typeface="Helvetica Neue"/>
              </a:rPr>
              <a:t>Develop and communicate design</a:t>
            </a:r>
            <a:r>
              <a:rPr sz="750" spc="-100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sz="750" dirty="0">
                <a:solidFill>
                  <a:srgbClr val="231F20"/>
                </a:solidFill>
                <a:latin typeface="Helvetica Neue"/>
                <a:cs typeface="Helvetica Neue"/>
              </a:rPr>
              <a:t>ideas  using annotated</a:t>
            </a:r>
            <a:r>
              <a:rPr sz="750" spc="-10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sz="750" dirty="0">
                <a:solidFill>
                  <a:srgbClr val="231F20"/>
                </a:solidFill>
                <a:latin typeface="Helvetica Neue"/>
                <a:cs typeface="Helvetica Neue"/>
              </a:rPr>
              <a:t>sketches</a:t>
            </a:r>
            <a:endParaRPr sz="750">
              <a:latin typeface="Helvetica Neue"/>
              <a:cs typeface="Helvetica Neue"/>
            </a:endParaRPr>
          </a:p>
          <a:p>
            <a:pPr marL="12700">
              <a:lnSpc>
                <a:spcPct val="100000"/>
              </a:lnSpc>
              <a:spcBef>
                <a:spcPts val="280"/>
              </a:spcBef>
            </a:pPr>
            <a:r>
              <a:rPr sz="750" b="1" dirty="0">
                <a:solidFill>
                  <a:srgbClr val="231F20"/>
                </a:solidFill>
                <a:latin typeface="Helvetica Neue"/>
                <a:cs typeface="Helvetica Neue"/>
              </a:rPr>
              <a:t>History</a:t>
            </a:r>
            <a:endParaRPr sz="750">
              <a:latin typeface="Helvetica Neue"/>
              <a:cs typeface="Helvetica Neue"/>
            </a:endParaRPr>
          </a:p>
          <a:p>
            <a:pPr marL="76200" marR="5080" indent="-63500">
              <a:lnSpc>
                <a:spcPct val="100000"/>
              </a:lnSpc>
              <a:buChar char="-"/>
              <a:tabLst>
                <a:tab pos="76200" algn="l"/>
              </a:tabLst>
            </a:pPr>
            <a:r>
              <a:rPr sz="750" spc="5" dirty="0">
                <a:solidFill>
                  <a:srgbClr val="231F20"/>
                </a:solidFill>
                <a:latin typeface="Helvetica Neue"/>
                <a:cs typeface="Helvetica Neue"/>
              </a:rPr>
              <a:t>Inspire pupils’ curiosity to know </a:t>
            </a:r>
            <a:r>
              <a:rPr sz="750" dirty="0">
                <a:solidFill>
                  <a:srgbClr val="231F20"/>
                </a:solidFill>
                <a:latin typeface="Helvetica Neue"/>
                <a:cs typeface="Helvetica Neue"/>
              </a:rPr>
              <a:t>more </a:t>
            </a:r>
            <a:r>
              <a:rPr sz="750" spc="10" dirty="0">
                <a:solidFill>
                  <a:srgbClr val="231F20"/>
                </a:solidFill>
                <a:latin typeface="Helvetica Neue"/>
                <a:cs typeface="Helvetica Neue"/>
              </a:rPr>
              <a:t>about  </a:t>
            </a:r>
            <a:r>
              <a:rPr sz="750" spc="5" dirty="0">
                <a:solidFill>
                  <a:srgbClr val="231F20"/>
                </a:solidFill>
                <a:latin typeface="Helvetica Neue"/>
                <a:cs typeface="Helvetica Neue"/>
              </a:rPr>
              <a:t>the</a:t>
            </a:r>
            <a:r>
              <a:rPr sz="750" spc="15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sz="750" spc="10" dirty="0">
                <a:solidFill>
                  <a:srgbClr val="231F20"/>
                </a:solidFill>
                <a:latin typeface="Helvetica Neue"/>
                <a:cs typeface="Helvetica Neue"/>
              </a:rPr>
              <a:t>past</a:t>
            </a:r>
            <a:endParaRPr sz="750">
              <a:latin typeface="Helvetica Neue"/>
              <a:cs typeface="Helvetica Neue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6074994" y="359994"/>
            <a:ext cx="4257001" cy="1206017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/>
          <p:nvPr/>
        </p:nvSpPr>
        <p:spPr>
          <a:xfrm>
            <a:off x="5614822" y="2195156"/>
            <a:ext cx="2540635" cy="1621982"/>
          </a:xfrm>
          <a:prstGeom prst="rect">
            <a:avLst/>
          </a:prstGeom>
          <a:ln w="6350">
            <a:solidFill>
              <a:srgbClr val="BCBEC0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00000"/>
              </a:lnSpc>
            </a:pPr>
            <a:endParaRPr sz="7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15"/>
              </a:spcBef>
            </a:pPr>
            <a:endParaRPr sz="850" dirty="0">
              <a:latin typeface="Times New Roman"/>
              <a:cs typeface="Times New Roman"/>
            </a:endParaRPr>
          </a:p>
          <a:p>
            <a:pPr marL="65405" marR="146685">
              <a:lnSpc>
                <a:spcPct val="60400"/>
              </a:lnSpc>
            </a:pPr>
            <a:r>
              <a:rPr sz="3450" b="1" spc="-2167" baseline="15700" dirty="0">
                <a:solidFill>
                  <a:srgbClr val="EB5750"/>
                </a:solidFill>
                <a:latin typeface="Poppins"/>
                <a:cs typeface="Poppins"/>
              </a:rPr>
              <a:t>6</a:t>
            </a:r>
            <a:r>
              <a:rPr sz="600" b="1" spc="-15" dirty="0">
                <a:solidFill>
                  <a:srgbClr val="231F20"/>
                </a:solidFill>
                <a:latin typeface="Helvetica Neue"/>
                <a:cs typeface="Helvetica Neue"/>
              </a:rPr>
              <a:t>Usin</a:t>
            </a:r>
            <a:r>
              <a:rPr sz="600" b="1" dirty="0">
                <a:solidFill>
                  <a:srgbClr val="231F20"/>
                </a:solidFill>
                <a:latin typeface="Helvetica Neue"/>
                <a:cs typeface="Helvetica Neue"/>
              </a:rPr>
              <a:t>g</a:t>
            </a:r>
            <a:r>
              <a:rPr sz="600" b="1" spc="-25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sz="600" b="1" spc="-15" dirty="0">
                <a:solidFill>
                  <a:srgbClr val="231F20"/>
                </a:solidFill>
                <a:latin typeface="Helvetica Neue"/>
                <a:cs typeface="Helvetica Neue"/>
              </a:rPr>
              <a:t>apps</a:t>
            </a:r>
            <a:r>
              <a:rPr sz="600" b="1" dirty="0">
                <a:solidFill>
                  <a:srgbClr val="231F20"/>
                </a:solidFill>
                <a:latin typeface="Helvetica Neue"/>
                <a:cs typeface="Helvetica Neue"/>
              </a:rPr>
              <a:t>,</a:t>
            </a:r>
            <a:r>
              <a:rPr sz="600" b="1" spc="-25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sz="600" b="1" spc="-15" dirty="0">
                <a:solidFill>
                  <a:srgbClr val="231F20"/>
                </a:solidFill>
                <a:latin typeface="Helvetica Neue"/>
                <a:cs typeface="Helvetica Neue"/>
              </a:rPr>
              <a:t>augmented</a:t>
            </a:r>
            <a:r>
              <a:rPr sz="600" b="1" dirty="0">
                <a:solidFill>
                  <a:srgbClr val="231F20"/>
                </a:solidFill>
                <a:latin typeface="Helvetica Neue"/>
                <a:cs typeface="Helvetica Neue"/>
              </a:rPr>
              <a:t>,</a:t>
            </a:r>
            <a:r>
              <a:rPr sz="600" b="1" spc="-25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sz="600" b="1" spc="-15" dirty="0">
                <a:solidFill>
                  <a:srgbClr val="231F20"/>
                </a:solidFill>
                <a:latin typeface="Helvetica Neue"/>
                <a:cs typeface="Helvetica Neue"/>
              </a:rPr>
              <a:t>virtua</a:t>
            </a:r>
            <a:r>
              <a:rPr sz="600" b="1" dirty="0">
                <a:solidFill>
                  <a:srgbClr val="231F20"/>
                </a:solidFill>
                <a:latin typeface="Helvetica Neue"/>
                <a:cs typeface="Helvetica Neue"/>
              </a:rPr>
              <a:t>l</a:t>
            </a:r>
            <a:r>
              <a:rPr sz="600" b="1" spc="-25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sz="600" b="1" spc="-15" dirty="0">
                <a:solidFill>
                  <a:srgbClr val="231F20"/>
                </a:solidFill>
                <a:latin typeface="Helvetica Neue"/>
                <a:cs typeface="Helvetica Neue"/>
              </a:rPr>
              <a:t>an</a:t>
            </a:r>
            <a:r>
              <a:rPr sz="600" b="1" dirty="0">
                <a:solidFill>
                  <a:srgbClr val="231F20"/>
                </a:solidFill>
                <a:latin typeface="Helvetica Neue"/>
                <a:cs typeface="Helvetica Neue"/>
              </a:rPr>
              <a:t>d</a:t>
            </a:r>
            <a:r>
              <a:rPr sz="600" b="1" spc="-25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sz="600" b="1" spc="-15" dirty="0">
                <a:solidFill>
                  <a:srgbClr val="231F20"/>
                </a:solidFill>
                <a:latin typeface="Helvetica Neue"/>
                <a:cs typeface="Helvetica Neue"/>
              </a:rPr>
              <a:t>mixe</a:t>
            </a:r>
            <a:r>
              <a:rPr sz="600" b="1" dirty="0">
                <a:solidFill>
                  <a:srgbClr val="231F20"/>
                </a:solidFill>
                <a:latin typeface="Helvetica Neue"/>
                <a:cs typeface="Helvetica Neue"/>
              </a:rPr>
              <a:t>d</a:t>
            </a:r>
            <a:r>
              <a:rPr sz="600" b="1" spc="-25" dirty="0">
                <a:solidFill>
                  <a:srgbClr val="231F20"/>
                </a:solidFill>
                <a:latin typeface="Helvetica Neue"/>
                <a:cs typeface="Helvetica Neue"/>
              </a:rPr>
              <a:t> r</a:t>
            </a:r>
            <a:r>
              <a:rPr sz="600" b="1" spc="-15" dirty="0">
                <a:solidFill>
                  <a:srgbClr val="231F20"/>
                </a:solidFill>
                <a:latin typeface="Helvetica Neue"/>
                <a:cs typeface="Helvetica Neue"/>
              </a:rPr>
              <a:t>ealit</a:t>
            </a:r>
            <a:r>
              <a:rPr sz="600" b="1" dirty="0">
                <a:solidFill>
                  <a:srgbClr val="231F20"/>
                </a:solidFill>
                <a:latin typeface="Helvetica Neue"/>
                <a:cs typeface="Helvetica Neue"/>
              </a:rPr>
              <a:t>y</a:t>
            </a:r>
            <a:r>
              <a:rPr sz="600" b="1" spc="-25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sz="600" b="1" spc="-15" dirty="0">
                <a:solidFill>
                  <a:srgbClr val="231F20"/>
                </a:solidFill>
                <a:latin typeface="Helvetica Neue"/>
                <a:cs typeface="Helvetica Neue"/>
              </a:rPr>
              <a:t>t</a:t>
            </a:r>
            <a:r>
              <a:rPr sz="600" b="1" dirty="0">
                <a:solidFill>
                  <a:srgbClr val="231F20"/>
                </a:solidFill>
                <a:latin typeface="Helvetica Neue"/>
                <a:cs typeface="Helvetica Neue"/>
              </a:rPr>
              <a:t>o</a:t>
            </a:r>
            <a:r>
              <a:rPr sz="600" b="1" spc="-25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sz="600" b="1" spc="-15" dirty="0">
                <a:solidFill>
                  <a:srgbClr val="231F20"/>
                </a:solidFill>
                <a:latin typeface="Helvetica Neue"/>
                <a:cs typeface="Helvetica Neue"/>
              </a:rPr>
              <a:t>explo</a:t>
            </a:r>
            <a:r>
              <a:rPr sz="600" b="1" spc="-25" dirty="0">
                <a:solidFill>
                  <a:srgbClr val="231F20"/>
                </a:solidFill>
                <a:latin typeface="Helvetica Neue"/>
                <a:cs typeface="Helvetica Neue"/>
              </a:rPr>
              <a:t>r</a:t>
            </a:r>
            <a:r>
              <a:rPr sz="600" b="1" dirty="0">
                <a:solidFill>
                  <a:srgbClr val="231F20"/>
                </a:solidFill>
                <a:latin typeface="Helvetica Neue"/>
                <a:cs typeface="Helvetica Neue"/>
              </a:rPr>
              <a:t>e</a:t>
            </a:r>
            <a:r>
              <a:rPr sz="600" b="1" spc="-25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sz="600" b="1" spc="-15" dirty="0">
                <a:solidFill>
                  <a:srgbClr val="231F20"/>
                </a:solidFill>
                <a:latin typeface="Helvetica Neue"/>
                <a:cs typeface="Helvetica Neue"/>
              </a:rPr>
              <a:t>history  </a:t>
            </a:r>
            <a:r>
              <a:rPr sz="600" b="1" spc="-10" dirty="0">
                <a:solidFill>
                  <a:srgbClr val="231F20"/>
                </a:solidFill>
                <a:latin typeface="Helvetica Neue"/>
                <a:cs typeface="Helvetica Neue"/>
              </a:rPr>
              <a:t>(20</a:t>
            </a:r>
            <a:r>
              <a:rPr sz="600" b="1" spc="-30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sz="600" b="1" spc="-15" dirty="0">
                <a:solidFill>
                  <a:srgbClr val="231F20"/>
                </a:solidFill>
                <a:latin typeface="Helvetica Neue"/>
                <a:cs typeface="Helvetica Neue"/>
              </a:rPr>
              <a:t>min)</a:t>
            </a:r>
            <a:endParaRPr sz="600" dirty="0">
              <a:latin typeface="Helvetica Neue"/>
              <a:cs typeface="Helvetica Neue"/>
            </a:endParaRPr>
          </a:p>
          <a:p>
            <a:pPr marL="65405" marR="87630">
              <a:lnSpc>
                <a:spcPts val="640"/>
              </a:lnSpc>
              <a:spcBef>
                <a:spcPts val="290"/>
              </a:spcBef>
            </a:pPr>
            <a:r>
              <a:rPr sz="600" spc="-10" dirty="0">
                <a:solidFill>
                  <a:srgbClr val="231F20"/>
                </a:solidFill>
                <a:latin typeface="Helvetica Neue"/>
                <a:cs typeface="Helvetica Neue"/>
              </a:rPr>
              <a:t>Explain that </a:t>
            </a:r>
            <a:r>
              <a:rPr sz="600" spc="-5" dirty="0">
                <a:solidFill>
                  <a:srgbClr val="231F20"/>
                </a:solidFill>
                <a:latin typeface="Helvetica Neue"/>
                <a:cs typeface="Helvetica Neue"/>
              </a:rPr>
              <a:t>we </a:t>
            </a:r>
            <a:r>
              <a:rPr sz="600" spc="-10" dirty="0">
                <a:solidFill>
                  <a:srgbClr val="231F20"/>
                </a:solidFill>
                <a:latin typeface="Helvetica Neue"/>
                <a:cs typeface="Helvetica Neue"/>
              </a:rPr>
              <a:t>can also ‘bring history </a:t>
            </a:r>
            <a:r>
              <a:rPr sz="600" spc="-5" dirty="0">
                <a:solidFill>
                  <a:srgbClr val="231F20"/>
                </a:solidFill>
                <a:latin typeface="Helvetica Neue"/>
                <a:cs typeface="Helvetica Neue"/>
              </a:rPr>
              <a:t>to </a:t>
            </a:r>
            <a:r>
              <a:rPr sz="600" spc="-10" dirty="0">
                <a:solidFill>
                  <a:srgbClr val="231F20"/>
                </a:solidFill>
                <a:latin typeface="Helvetica Neue"/>
                <a:cs typeface="Helvetica Neue"/>
              </a:rPr>
              <a:t>life’ </a:t>
            </a:r>
            <a:r>
              <a:rPr sz="600" spc="-5" dirty="0">
                <a:solidFill>
                  <a:srgbClr val="231F20"/>
                </a:solidFill>
                <a:latin typeface="Helvetica Neue"/>
                <a:cs typeface="Helvetica Neue"/>
              </a:rPr>
              <a:t>in </a:t>
            </a:r>
            <a:r>
              <a:rPr sz="600" spc="-10" dirty="0">
                <a:solidFill>
                  <a:srgbClr val="231F20"/>
                </a:solidFill>
                <a:latin typeface="Helvetica Neue"/>
                <a:cs typeface="Helvetica Neue"/>
              </a:rPr>
              <a:t>our own homes </a:t>
            </a:r>
            <a:r>
              <a:rPr sz="600" spc="-15" dirty="0">
                <a:solidFill>
                  <a:srgbClr val="231F20"/>
                </a:solidFill>
                <a:latin typeface="Helvetica Neue"/>
                <a:cs typeface="Helvetica Neue"/>
              </a:rPr>
              <a:t>through  </a:t>
            </a:r>
            <a:r>
              <a:rPr sz="600" spc="-10" dirty="0">
                <a:solidFill>
                  <a:srgbClr val="231F20"/>
                </a:solidFill>
                <a:latin typeface="Helvetica Neue"/>
                <a:cs typeface="Helvetica Neue"/>
              </a:rPr>
              <a:t>the use </a:t>
            </a:r>
            <a:r>
              <a:rPr sz="600" spc="-5" dirty="0">
                <a:solidFill>
                  <a:srgbClr val="231F20"/>
                </a:solidFill>
                <a:latin typeface="Helvetica Neue"/>
                <a:cs typeface="Helvetica Neue"/>
              </a:rPr>
              <a:t>of </a:t>
            </a:r>
            <a:r>
              <a:rPr sz="600" spc="-10" dirty="0">
                <a:solidFill>
                  <a:srgbClr val="231F20"/>
                </a:solidFill>
                <a:latin typeface="Helvetica Neue"/>
                <a:cs typeface="Helvetica Neue"/>
              </a:rPr>
              <a:t>things like apps and virtual reality experiences. </a:t>
            </a:r>
            <a:endParaRPr lang="en-GB" sz="600" spc="-10" dirty="0">
              <a:solidFill>
                <a:srgbClr val="231F20"/>
              </a:solidFill>
              <a:latin typeface="Helvetica Neue"/>
              <a:cs typeface="Helvetica Neue"/>
            </a:endParaRPr>
          </a:p>
          <a:p>
            <a:pPr marL="65405" marR="87630">
              <a:lnSpc>
                <a:spcPts val="640"/>
              </a:lnSpc>
              <a:spcBef>
                <a:spcPts val="290"/>
              </a:spcBef>
            </a:pPr>
            <a:r>
              <a:rPr sz="600" dirty="0">
                <a:solidFill>
                  <a:srgbClr val="231F20"/>
                </a:solidFill>
                <a:latin typeface="Helvetica Neue"/>
                <a:cs typeface="Helvetica Neue"/>
              </a:rPr>
              <a:t>Give the students 10 minutes to </a:t>
            </a:r>
            <a:r>
              <a:rPr sz="600" spc="-5" dirty="0">
                <a:solidFill>
                  <a:srgbClr val="231F20"/>
                </a:solidFill>
                <a:latin typeface="Helvetica Neue"/>
                <a:cs typeface="Helvetica Neue"/>
              </a:rPr>
              <a:t>explore </a:t>
            </a:r>
            <a:r>
              <a:rPr sz="600" dirty="0">
                <a:solidFill>
                  <a:srgbClr val="231F20"/>
                </a:solidFill>
                <a:latin typeface="Helvetica Neue"/>
                <a:cs typeface="Helvetica Neue"/>
              </a:rPr>
              <a:t>the mixed </a:t>
            </a:r>
            <a:r>
              <a:rPr sz="600" spc="-5" dirty="0">
                <a:solidFill>
                  <a:srgbClr val="231F20"/>
                </a:solidFill>
                <a:latin typeface="Helvetica Neue"/>
                <a:cs typeface="Helvetica Neue"/>
              </a:rPr>
              <a:t>reality </a:t>
            </a:r>
            <a:r>
              <a:rPr sz="600" dirty="0">
                <a:solidFill>
                  <a:srgbClr val="231F20"/>
                </a:solidFill>
                <a:latin typeface="Helvetica Neue"/>
                <a:cs typeface="Helvetica Neue"/>
              </a:rPr>
              <a:t>dinosaur  </a:t>
            </a:r>
            <a:r>
              <a:rPr lang="en-US" sz="600" dirty="0">
                <a:solidFill>
                  <a:srgbClr val="231F20"/>
                </a:solidFill>
                <a:latin typeface="Helvetica Neue"/>
                <a:cs typeface="Helvetica Neue"/>
              </a:rPr>
              <a:t>experience with David </a:t>
            </a:r>
            <a:r>
              <a:rPr lang="en-US" sz="600" spc="-5" dirty="0">
                <a:solidFill>
                  <a:srgbClr val="231F20"/>
                </a:solidFill>
                <a:latin typeface="Helvetica Neue"/>
                <a:cs typeface="Helvetica Neue"/>
              </a:rPr>
              <a:t>Attenborough: </a:t>
            </a:r>
          </a:p>
          <a:p>
            <a:pPr marL="65405" marR="87630">
              <a:lnSpc>
                <a:spcPts val="640"/>
              </a:lnSpc>
              <a:spcBef>
                <a:spcPts val="290"/>
              </a:spcBef>
            </a:pPr>
            <a:r>
              <a:rPr lang="en-US" sz="600" dirty="0">
                <a:latin typeface="Helvetica Neue"/>
                <a:cs typeface="Helvetica Neue"/>
                <a:hlinkClick r:id="rId3"/>
              </a:rPr>
              <a:t>https://thekidshouldseethis.com/post/a-titanosaur-in-360-vr-with-sir-david-attenborough</a:t>
            </a:r>
            <a:endParaRPr lang="en-US" sz="600" dirty="0">
              <a:latin typeface="Helvetica Neue"/>
              <a:cs typeface="Helvetica Neue"/>
            </a:endParaRPr>
          </a:p>
          <a:p>
            <a:pPr marL="65405" marR="106680">
              <a:lnSpc>
                <a:spcPts val="640"/>
              </a:lnSpc>
              <a:spcBef>
                <a:spcPts val="280"/>
              </a:spcBef>
            </a:pPr>
            <a:r>
              <a:rPr lang="en-US" sz="600" spc="-15" dirty="0">
                <a:solidFill>
                  <a:srgbClr val="231F20"/>
                </a:solidFill>
                <a:latin typeface="Helvetica Neue"/>
                <a:cs typeface="Helvetica Neue"/>
              </a:rPr>
              <a:t>Explain that teams </a:t>
            </a:r>
            <a:r>
              <a:rPr lang="en-US" sz="600" spc="-10" dirty="0">
                <a:solidFill>
                  <a:srgbClr val="231F20"/>
                </a:solidFill>
                <a:latin typeface="Helvetica Neue"/>
                <a:cs typeface="Helvetica Neue"/>
              </a:rPr>
              <a:t>of </a:t>
            </a:r>
            <a:r>
              <a:rPr lang="en-US" sz="600" spc="-15" dirty="0">
                <a:solidFill>
                  <a:srgbClr val="231F20"/>
                </a:solidFill>
                <a:latin typeface="Helvetica Neue"/>
                <a:cs typeface="Helvetica Neue"/>
              </a:rPr>
              <a:t>people work together </a:t>
            </a:r>
            <a:r>
              <a:rPr lang="en-US" sz="600" spc="-10" dirty="0">
                <a:solidFill>
                  <a:srgbClr val="231F20"/>
                </a:solidFill>
                <a:latin typeface="Helvetica Neue"/>
                <a:cs typeface="Helvetica Neue"/>
              </a:rPr>
              <a:t>to use </a:t>
            </a:r>
            <a:r>
              <a:rPr lang="en-US" sz="600" spc="-15" dirty="0">
                <a:solidFill>
                  <a:srgbClr val="231F20"/>
                </a:solidFill>
                <a:latin typeface="Helvetica Neue"/>
                <a:cs typeface="Helvetica Neue"/>
              </a:rPr>
              <a:t>technology </a:t>
            </a:r>
            <a:r>
              <a:rPr lang="en-US" sz="600" spc="-10" dirty="0">
                <a:solidFill>
                  <a:srgbClr val="231F20"/>
                </a:solidFill>
                <a:latin typeface="Helvetica Neue"/>
                <a:cs typeface="Helvetica Neue"/>
              </a:rPr>
              <a:t>to </a:t>
            </a:r>
            <a:r>
              <a:rPr lang="en-US" sz="600" spc="-25" dirty="0">
                <a:solidFill>
                  <a:srgbClr val="231F20"/>
                </a:solidFill>
                <a:latin typeface="Helvetica Neue"/>
                <a:cs typeface="Helvetica Neue"/>
              </a:rPr>
              <a:t>gather,  </a:t>
            </a:r>
            <a:r>
              <a:rPr lang="en-US" sz="600" spc="-15" dirty="0">
                <a:solidFill>
                  <a:srgbClr val="231F20"/>
                </a:solidFill>
                <a:latin typeface="Helvetica Neue"/>
                <a:cs typeface="Helvetica Neue"/>
              </a:rPr>
              <a:t>create,</a:t>
            </a:r>
            <a:r>
              <a:rPr lang="en-US" sz="600" spc="-40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lang="en-US" sz="600" spc="-20" dirty="0">
                <a:solidFill>
                  <a:srgbClr val="231F20"/>
                </a:solidFill>
                <a:latin typeface="Helvetica Neue"/>
                <a:cs typeface="Helvetica Neue"/>
              </a:rPr>
              <a:t>record</a:t>
            </a:r>
            <a:r>
              <a:rPr lang="en-US" sz="600" spc="-35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lang="en-US" sz="600" spc="-10" dirty="0">
                <a:solidFill>
                  <a:srgbClr val="231F20"/>
                </a:solidFill>
                <a:latin typeface="Helvetica Neue"/>
                <a:cs typeface="Helvetica Neue"/>
              </a:rPr>
              <a:t>and</a:t>
            </a:r>
            <a:r>
              <a:rPr lang="en-US" sz="600" spc="-35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lang="en-US" sz="600" spc="-15" dirty="0" err="1">
                <a:solidFill>
                  <a:srgbClr val="231F20"/>
                </a:solidFill>
                <a:latin typeface="Helvetica Neue"/>
                <a:cs typeface="Helvetica Neue"/>
              </a:rPr>
              <a:t>programme</a:t>
            </a:r>
            <a:r>
              <a:rPr lang="en-US" sz="600" spc="-35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lang="en-US" sz="600" spc="-10" dirty="0">
                <a:solidFill>
                  <a:srgbClr val="231F20"/>
                </a:solidFill>
                <a:latin typeface="Helvetica Neue"/>
                <a:cs typeface="Helvetica Neue"/>
              </a:rPr>
              <a:t>the</a:t>
            </a:r>
            <a:r>
              <a:rPr lang="en-US" sz="600" spc="-35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lang="en-US" sz="600" spc="-15" dirty="0">
                <a:solidFill>
                  <a:srgbClr val="231F20"/>
                </a:solidFill>
                <a:latin typeface="Helvetica Neue"/>
                <a:cs typeface="Helvetica Neue"/>
              </a:rPr>
              <a:t>content</a:t>
            </a:r>
            <a:r>
              <a:rPr lang="en-US" sz="600" spc="-35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lang="en-US" sz="600" spc="-10" dirty="0">
                <a:solidFill>
                  <a:srgbClr val="231F20"/>
                </a:solidFill>
                <a:latin typeface="Helvetica Neue"/>
                <a:cs typeface="Helvetica Neue"/>
              </a:rPr>
              <a:t>for</a:t>
            </a:r>
            <a:r>
              <a:rPr lang="en-US" sz="600" spc="-35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lang="en-US" sz="600" spc="-10" dirty="0">
                <a:solidFill>
                  <a:srgbClr val="231F20"/>
                </a:solidFill>
                <a:latin typeface="Helvetica Neue"/>
                <a:cs typeface="Helvetica Neue"/>
              </a:rPr>
              <a:t>the</a:t>
            </a:r>
            <a:r>
              <a:rPr lang="en-US" sz="600" spc="-35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lang="en-US" sz="600" spc="-15" dirty="0">
                <a:solidFill>
                  <a:srgbClr val="231F20"/>
                </a:solidFill>
                <a:latin typeface="Helvetica Neue"/>
                <a:cs typeface="Helvetica Neue"/>
              </a:rPr>
              <a:t>apps</a:t>
            </a:r>
            <a:r>
              <a:rPr lang="en-US" sz="600" spc="-35" dirty="0">
                <a:solidFill>
                  <a:srgbClr val="231F20"/>
                </a:solidFill>
                <a:latin typeface="Helvetica Neue"/>
                <a:cs typeface="Helvetica Neue"/>
              </a:rPr>
              <a:t> like these </a:t>
            </a:r>
            <a:r>
              <a:rPr lang="en-US" sz="600" spc="-10" dirty="0">
                <a:solidFill>
                  <a:srgbClr val="231F20"/>
                </a:solidFill>
                <a:latin typeface="Helvetica Neue"/>
                <a:cs typeface="Helvetica Neue"/>
              </a:rPr>
              <a:t>and</a:t>
            </a:r>
            <a:r>
              <a:rPr lang="en-US" sz="600" spc="-35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lang="en-US" sz="600" spc="-15" dirty="0">
                <a:solidFill>
                  <a:srgbClr val="231F20"/>
                </a:solidFill>
                <a:latin typeface="Helvetica Neue"/>
                <a:cs typeface="Helvetica Neue"/>
              </a:rPr>
              <a:t>virtual/mixed  reality</a:t>
            </a:r>
            <a:r>
              <a:rPr lang="en-US" sz="600" spc="-30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lang="en-US" sz="600" spc="-15" dirty="0">
                <a:solidFill>
                  <a:srgbClr val="231F20"/>
                </a:solidFill>
                <a:latin typeface="Helvetica Neue"/>
                <a:cs typeface="Helvetica Neue"/>
              </a:rPr>
              <a:t>experiences.</a:t>
            </a:r>
            <a:r>
              <a:rPr lang="en-US" sz="600" spc="-30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lang="en-US" sz="600" spc="-15" dirty="0">
                <a:solidFill>
                  <a:srgbClr val="231F20"/>
                </a:solidFill>
                <a:latin typeface="Helvetica Neue"/>
                <a:cs typeface="Helvetica Neue"/>
              </a:rPr>
              <a:t>During</a:t>
            </a:r>
            <a:r>
              <a:rPr lang="en-US" sz="600" spc="-30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lang="en-US" sz="600" spc="-10" dirty="0">
                <a:solidFill>
                  <a:srgbClr val="231F20"/>
                </a:solidFill>
                <a:latin typeface="Helvetica Neue"/>
                <a:cs typeface="Helvetica Neue"/>
              </a:rPr>
              <a:t>the</a:t>
            </a:r>
            <a:r>
              <a:rPr lang="en-US" sz="600" spc="-30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lang="en-US" sz="600" spc="-15" dirty="0">
                <a:solidFill>
                  <a:srgbClr val="231F20"/>
                </a:solidFill>
                <a:latin typeface="Helvetica Neue"/>
                <a:cs typeface="Helvetica Neue"/>
              </a:rPr>
              <a:t>next</a:t>
            </a:r>
            <a:r>
              <a:rPr lang="en-US" sz="600" spc="-30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lang="en-US" sz="600" spc="-15" dirty="0">
                <a:solidFill>
                  <a:srgbClr val="231F20"/>
                </a:solidFill>
                <a:latin typeface="Helvetica Neue"/>
                <a:cs typeface="Helvetica Neue"/>
              </a:rPr>
              <a:t>task,</a:t>
            </a:r>
            <a:r>
              <a:rPr lang="en-US" sz="600" spc="-30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lang="en-US" sz="600" spc="-10" dirty="0">
                <a:solidFill>
                  <a:srgbClr val="231F20"/>
                </a:solidFill>
                <a:latin typeface="Helvetica Neue"/>
                <a:cs typeface="Helvetica Neue"/>
              </a:rPr>
              <a:t>the</a:t>
            </a:r>
            <a:r>
              <a:rPr lang="en-US" sz="600" spc="-25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lang="en-US" sz="600" spc="-15" dirty="0">
                <a:solidFill>
                  <a:srgbClr val="231F20"/>
                </a:solidFill>
                <a:latin typeface="Helvetica Neue"/>
                <a:cs typeface="Helvetica Neue"/>
              </a:rPr>
              <a:t>students</a:t>
            </a:r>
            <a:r>
              <a:rPr lang="en-US" sz="600" spc="-30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lang="en-US" sz="600" spc="-15" dirty="0">
                <a:solidFill>
                  <a:srgbClr val="231F20"/>
                </a:solidFill>
                <a:latin typeface="Helvetica Neue"/>
                <a:cs typeface="Helvetica Neue"/>
              </a:rPr>
              <a:t>are</a:t>
            </a:r>
            <a:r>
              <a:rPr lang="en-US" sz="600" spc="-30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lang="en-US" sz="600" spc="-15" dirty="0">
                <a:solidFill>
                  <a:srgbClr val="231F20"/>
                </a:solidFill>
                <a:latin typeface="Helvetica Neue"/>
                <a:cs typeface="Helvetica Neue"/>
              </a:rPr>
              <a:t>going</a:t>
            </a:r>
            <a:r>
              <a:rPr lang="en-US" sz="600" spc="-30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lang="en-US" sz="600" spc="-10" dirty="0">
                <a:solidFill>
                  <a:srgbClr val="231F20"/>
                </a:solidFill>
                <a:latin typeface="Helvetica Neue"/>
                <a:cs typeface="Helvetica Neue"/>
              </a:rPr>
              <a:t>to</a:t>
            </a:r>
            <a:r>
              <a:rPr lang="en-US" sz="600" spc="-30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lang="en-US" sz="600" spc="-15" dirty="0">
                <a:solidFill>
                  <a:srgbClr val="231F20"/>
                </a:solidFill>
                <a:latin typeface="Helvetica Neue"/>
                <a:cs typeface="Helvetica Neue"/>
              </a:rPr>
              <a:t>have</a:t>
            </a:r>
            <a:r>
              <a:rPr lang="en-US" sz="600" spc="-30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lang="en-US" sz="600" dirty="0">
                <a:solidFill>
                  <a:srgbClr val="231F20"/>
                </a:solidFill>
                <a:latin typeface="Helvetica Neue"/>
                <a:cs typeface="Helvetica Neue"/>
              </a:rPr>
              <a:t>a  </a:t>
            </a:r>
            <a:r>
              <a:rPr lang="en-US" sz="600" spc="-10" dirty="0">
                <a:solidFill>
                  <a:srgbClr val="231F20"/>
                </a:solidFill>
                <a:latin typeface="Helvetica Neue"/>
                <a:cs typeface="Helvetica Neue"/>
              </a:rPr>
              <a:t>go</a:t>
            </a:r>
            <a:r>
              <a:rPr lang="en-US" sz="600" spc="-35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lang="en-US" sz="600" spc="-10" dirty="0">
                <a:solidFill>
                  <a:srgbClr val="231F20"/>
                </a:solidFill>
                <a:latin typeface="Helvetica Neue"/>
                <a:cs typeface="Helvetica Neue"/>
              </a:rPr>
              <a:t>at</a:t>
            </a:r>
            <a:r>
              <a:rPr lang="en-US" sz="600" spc="-30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lang="en-US" sz="600" spc="-15" dirty="0">
                <a:solidFill>
                  <a:srgbClr val="231F20"/>
                </a:solidFill>
                <a:latin typeface="Helvetica Neue"/>
                <a:cs typeface="Helvetica Neue"/>
              </a:rPr>
              <a:t>thinking</a:t>
            </a:r>
            <a:r>
              <a:rPr lang="en-US" sz="600" spc="-30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lang="en-US" sz="600" spc="-10" dirty="0">
                <a:solidFill>
                  <a:srgbClr val="231F20"/>
                </a:solidFill>
                <a:latin typeface="Helvetica Neue"/>
                <a:cs typeface="Helvetica Neue"/>
              </a:rPr>
              <a:t>of</a:t>
            </a:r>
            <a:r>
              <a:rPr lang="en-US" sz="600" spc="-30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lang="en-US" sz="600" dirty="0">
                <a:solidFill>
                  <a:srgbClr val="231F20"/>
                </a:solidFill>
                <a:latin typeface="Helvetica Neue"/>
                <a:cs typeface="Helvetica Neue"/>
              </a:rPr>
              <a:t>a</a:t>
            </a:r>
            <a:r>
              <a:rPr lang="en-US" sz="600" spc="-30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lang="en-US" sz="600" spc="-15" dirty="0">
                <a:solidFill>
                  <a:srgbClr val="231F20"/>
                </a:solidFill>
                <a:latin typeface="Helvetica Neue"/>
                <a:cs typeface="Helvetica Neue"/>
              </a:rPr>
              <a:t>concept/idea</a:t>
            </a:r>
            <a:r>
              <a:rPr lang="en-US" sz="600" spc="-35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lang="en-US" sz="600" spc="-10" dirty="0">
                <a:solidFill>
                  <a:srgbClr val="231F20"/>
                </a:solidFill>
                <a:latin typeface="Helvetica Neue"/>
                <a:cs typeface="Helvetica Neue"/>
              </a:rPr>
              <a:t>for</a:t>
            </a:r>
            <a:r>
              <a:rPr lang="en-US" sz="600" spc="-30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lang="en-US" sz="600" dirty="0">
                <a:solidFill>
                  <a:srgbClr val="231F20"/>
                </a:solidFill>
                <a:latin typeface="Helvetica Neue"/>
                <a:cs typeface="Helvetica Neue"/>
              </a:rPr>
              <a:t>a</a:t>
            </a:r>
            <a:r>
              <a:rPr lang="en-US" sz="600" spc="-30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lang="en-US" sz="600" spc="-10" dirty="0">
                <a:solidFill>
                  <a:srgbClr val="231F20"/>
                </a:solidFill>
                <a:latin typeface="Helvetica Neue"/>
                <a:cs typeface="Helvetica Neue"/>
              </a:rPr>
              <a:t>new</a:t>
            </a:r>
            <a:r>
              <a:rPr lang="en-US" sz="600" spc="-30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lang="en-US" sz="600" spc="-15" dirty="0">
                <a:solidFill>
                  <a:srgbClr val="231F20"/>
                </a:solidFill>
                <a:latin typeface="Helvetica Neue"/>
                <a:cs typeface="Helvetica Neue"/>
              </a:rPr>
              <a:t>historical</a:t>
            </a:r>
            <a:r>
              <a:rPr lang="en-US" sz="600" spc="-30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lang="en-US" sz="600" spc="-15" dirty="0">
                <a:solidFill>
                  <a:srgbClr val="231F20"/>
                </a:solidFill>
                <a:latin typeface="Helvetica Neue"/>
                <a:cs typeface="Helvetica Neue"/>
              </a:rPr>
              <a:t>app of their own. </a:t>
            </a:r>
          </a:p>
          <a:p>
            <a:pPr marL="65405" marR="106680">
              <a:lnSpc>
                <a:spcPts val="640"/>
              </a:lnSpc>
              <a:spcBef>
                <a:spcPts val="280"/>
              </a:spcBef>
            </a:pPr>
            <a:endParaRPr lang="en-GB" sz="600" dirty="0">
              <a:latin typeface="Helvetica Neue"/>
              <a:cs typeface="Helvetica Neue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8325307" y="5204307"/>
            <a:ext cx="2000885" cy="2051652"/>
          </a:xfrm>
          <a:prstGeom prst="rect">
            <a:avLst/>
          </a:prstGeom>
          <a:ln w="6350">
            <a:solidFill>
              <a:srgbClr val="BCBEC0"/>
            </a:solidFill>
          </a:ln>
        </p:spPr>
        <p:txBody>
          <a:bodyPr vert="horz" wrap="square" lIns="0" tIns="1905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15"/>
              </a:spcBef>
            </a:pPr>
            <a:endParaRPr sz="950" dirty="0">
              <a:latin typeface="Times New Roman"/>
              <a:cs typeface="Times New Roman"/>
            </a:endParaRPr>
          </a:p>
          <a:p>
            <a:pPr marL="65405" marR="52705">
              <a:lnSpc>
                <a:spcPct val="88500"/>
              </a:lnSpc>
            </a:pPr>
            <a:r>
              <a:rPr sz="3450" b="1" spc="-1230" baseline="15700" dirty="0">
                <a:solidFill>
                  <a:srgbClr val="EB5750"/>
                </a:solidFill>
                <a:latin typeface="Poppins"/>
                <a:cs typeface="Poppins"/>
              </a:rPr>
              <a:t>1</a:t>
            </a:r>
            <a:r>
              <a:rPr sz="600" b="1" spc="-15" dirty="0">
                <a:solidFill>
                  <a:srgbClr val="231F20"/>
                </a:solidFill>
                <a:latin typeface="Helvetica Neue"/>
                <a:cs typeface="Helvetica Neue"/>
              </a:rPr>
              <a:t>Ho</a:t>
            </a:r>
            <a:r>
              <a:rPr sz="600" b="1" spc="-515" dirty="0">
                <a:solidFill>
                  <a:srgbClr val="231F20"/>
                </a:solidFill>
                <a:latin typeface="Helvetica Neue"/>
                <a:cs typeface="Helvetica Neue"/>
              </a:rPr>
              <a:t>m</a:t>
            </a:r>
            <a:r>
              <a:rPr lang="en-GB" sz="3450" b="1" spc="-480" baseline="15700" dirty="0">
                <a:solidFill>
                  <a:srgbClr val="EB5750"/>
                </a:solidFill>
                <a:latin typeface="Poppins"/>
                <a:cs typeface="Poppins"/>
              </a:rPr>
              <a:t>1</a:t>
            </a:r>
            <a:r>
              <a:rPr sz="600" b="1" spc="-15" dirty="0" err="1">
                <a:solidFill>
                  <a:srgbClr val="231F20"/>
                </a:solidFill>
                <a:latin typeface="Helvetica Neue"/>
                <a:cs typeface="Helvetica Neue"/>
              </a:rPr>
              <a:t>ewor</a:t>
            </a:r>
            <a:r>
              <a:rPr sz="600" b="1" dirty="0" err="1">
                <a:solidFill>
                  <a:srgbClr val="231F20"/>
                </a:solidFill>
                <a:latin typeface="Helvetica Neue"/>
                <a:cs typeface="Helvetica Neue"/>
              </a:rPr>
              <a:t>k</a:t>
            </a:r>
            <a:r>
              <a:rPr sz="600" b="1" spc="-25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sz="600" b="1" spc="-15" dirty="0">
                <a:solidFill>
                  <a:srgbClr val="231F20"/>
                </a:solidFill>
                <a:latin typeface="Helvetica Neue"/>
                <a:cs typeface="Helvetica Neue"/>
              </a:rPr>
              <a:t>an</a:t>
            </a:r>
            <a:r>
              <a:rPr sz="600" b="1" dirty="0">
                <a:solidFill>
                  <a:srgbClr val="231F20"/>
                </a:solidFill>
                <a:latin typeface="Helvetica Neue"/>
                <a:cs typeface="Helvetica Neue"/>
              </a:rPr>
              <a:t>d</a:t>
            </a:r>
            <a:r>
              <a:rPr sz="600" b="1" spc="-25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sz="600" b="1" spc="-15" dirty="0">
                <a:solidFill>
                  <a:srgbClr val="231F20"/>
                </a:solidFill>
                <a:latin typeface="Helvetica Neue"/>
                <a:cs typeface="Helvetica Neue"/>
              </a:rPr>
              <a:t>furthe</a:t>
            </a:r>
            <a:r>
              <a:rPr sz="600" b="1" dirty="0">
                <a:solidFill>
                  <a:srgbClr val="231F20"/>
                </a:solidFill>
                <a:latin typeface="Helvetica Neue"/>
                <a:cs typeface="Helvetica Neue"/>
              </a:rPr>
              <a:t>r</a:t>
            </a:r>
            <a:r>
              <a:rPr sz="600" b="1" spc="-25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sz="600" b="1" spc="-15" dirty="0">
                <a:solidFill>
                  <a:srgbClr val="231F20"/>
                </a:solidFill>
                <a:latin typeface="Helvetica Neue"/>
                <a:cs typeface="Helvetica Neue"/>
              </a:rPr>
              <a:t>lea</a:t>
            </a:r>
            <a:r>
              <a:rPr sz="600" b="1" spc="-5" dirty="0">
                <a:solidFill>
                  <a:srgbClr val="231F20"/>
                </a:solidFill>
                <a:latin typeface="Helvetica Neue"/>
                <a:cs typeface="Helvetica Neue"/>
              </a:rPr>
              <a:t>r</a:t>
            </a:r>
            <a:r>
              <a:rPr sz="600" b="1" spc="-15" dirty="0">
                <a:solidFill>
                  <a:srgbClr val="231F20"/>
                </a:solidFill>
                <a:latin typeface="Helvetica Neue"/>
                <a:cs typeface="Helvetica Neue"/>
              </a:rPr>
              <a:t>nin</a:t>
            </a:r>
            <a:r>
              <a:rPr sz="600" b="1" dirty="0">
                <a:solidFill>
                  <a:srgbClr val="231F20"/>
                </a:solidFill>
                <a:latin typeface="Helvetica Neue"/>
                <a:cs typeface="Helvetica Neue"/>
              </a:rPr>
              <a:t>g</a:t>
            </a:r>
            <a:r>
              <a:rPr sz="600" b="1" spc="-25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sz="600" b="1" spc="-15" dirty="0">
                <a:solidFill>
                  <a:srgbClr val="231F20"/>
                </a:solidFill>
                <a:latin typeface="Helvetica Neue"/>
                <a:cs typeface="Helvetica Neue"/>
              </a:rPr>
              <a:t>opportunitie</a:t>
            </a:r>
            <a:r>
              <a:rPr sz="600" b="1" dirty="0">
                <a:solidFill>
                  <a:srgbClr val="231F20"/>
                </a:solidFill>
                <a:latin typeface="Helvetica Neue"/>
                <a:cs typeface="Helvetica Neue"/>
              </a:rPr>
              <a:t>s</a:t>
            </a:r>
            <a:r>
              <a:rPr sz="600" b="1" spc="-25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sz="600" b="1" spc="-15" dirty="0">
                <a:solidFill>
                  <a:srgbClr val="231F20"/>
                </a:solidFill>
                <a:latin typeface="Helvetica Neue"/>
                <a:cs typeface="Helvetica Neue"/>
              </a:rPr>
              <a:t>(1</a:t>
            </a:r>
            <a:r>
              <a:rPr sz="600" b="1" dirty="0">
                <a:solidFill>
                  <a:srgbClr val="231F20"/>
                </a:solidFill>
                <a:latin typeface="Helvetica Neue"/>
                <a:cs typeface="Helvetica Neue"/>
              </a:rPr>
              <a:t>0</a:t>
            </a:r>
            <a:r>
              <a:rPr sz="600" b="1" spc="-25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sz="600" b="1" spc="-15" dirty="0">
                <a:solidFill>
                  <a:srgbClr val="231F20"/>
                </a:solidFill>
                <a:latin typeface="Helvetica Neue"/>
                <a:cs typeface="Helvetica Neue"/>
              </a:rPr>
              <a:t>min)  </a:t>
            </a:r>
            <a:endParaRPr lang="en-GB" sz="600" b="1" spc="-15" dirty="0">
              <a:solidFill>
                <a:srgbClr val="231F20"/>
              </a:solidFill>
              <a:latin typeface="Helvetica Neue"/>
              <a:cs typeface="Helvetica Neue"/>
            </a:endParaRPr>
          </a:p>
          <a:p>
            <a:pPr marL="65405" marR="52705">
              <a:lnSpc>
                <a:spcPct val="88500"/>
              </a:lnSpc>
            </a:pPr>
            <a:r>
              <a:rPr sz="600" spc="-10" dirty="0">
                <a:solidFill>
                  <a:srgbClr val="231F20"/>
                </a:solidFill>
                <a:latin typeface="Helvetica Neue"/>
                <a:cs typeface="Helvetica Neue"/>
              </a:rPr>
              <a:t>Ask the </a:t>
            </a:r>
            <a:r>
              <a:rPr sz="600" spc="-15" dirty="0">
                <a:solidFill>
                  <a:srgbClr val="231F20"/>
                </a:solidFill>
                <a:latin typeface="Helvetica Neue"/>
                <a:cs typeface="Helvetica Neue"/>
              </a:rPr>
              <a:t>students </a:t>
            </a:r>
            <a:r>
              <a:rPr sz="600" spc="-10" dirty="0">
                <a:solidFill>
                  <a:srgbClr val="231F20"/>
                </a:solidFill>
                <a:latin typeface="Helvetica Neue"/>
                <a:cs typeface="Helvetica Neue"/>
              </a:rPr>
              <a:t>to </a:t>
            </a:r>
            <a:r>
              <a:rPr sz="600" spc="-15" dirty="0">
                <a:solidFill>
                  <a:srgbClr val="231F20"/>
                </a:solidFill>
                <a:latin typeface="Helvetica Neue"/>
                <a:cs typeface="Helvetica Neue"/>
              </a:rPr>
              <a:t>create </a:t>
            </a:r>
            <a:r>
              <a:rPr sz="600" dirty="0">
                <a:solidFill>
                  <a:srgbClr val="231F20"/>
                </a:solidFill>
                <a:latin typeface="Helvetica Neue"/>
                <a:cs typeface="Helvetica Neue"/>
              </a:rPr>
              <a:t>a </a:t>
            </a:r>
            <a:r>
              <a:rPr sz="600" spc="-15" dirty="0">
                <a:solidFill>
                  <a:srgbClr val="231F20"/>
                </a:solidFill>
                <a:latin typeface="Helvetica Neue"/>
                <a:cs typeface="Helvetica Neue"/>
              </a:rPr>
              <a:t>design </a:t>
            </a:r>
            <a:r>
              <a:rPr sz="600" spc="-10" dirty="0">
                <a:solidFill>
                  <a:srgbClr val="231F20"/>
                </a:solidFill>
                <a:latin typeface="Helvetica Neue"/>
                <a:cs typeface="Helvetica Neue"/>
              </a:rPr>
              <a:t>of </a:t>
            </a:r>
            <a:r>
              <a:rPr sz="600" spc="-15" dirty="0">
                <a:solidFill>
                  <a:srgbClr val="231F20"/>
                </a:solidFill>
                <a:latin typeface="Helvetica Neue"/>
                <a:cs typeface="Helvetica Neue"/>
              </a:rPr>
              <a:t>their </a:t>
            </a:r>
            <a:r>
              <a:rPr sz="600" spc="-10" dirty="0">
                <a:solidFill>
                  <a:srgbClr val="231F20"/>
                </a:solidFill>
                <a:latin typeface="Helvetica Neue"/>
                <a:cs typeface="Helvetica Neue"/>
              </a:rPr>
              <a:t>own </a:t>
            </a:r>
            <a:r>
              <a:rPr sz="600" spc="-15" dirty="0">
                <a:solidFill>
                  <a:srgbClr val="231F20"/>
                </a:solidFill>
                <a:latin typeface="Helvetica Neue"/>
                <a:cs typeface="Helvetica Neue"/>
              </a:rPr>
              <a:t>historical  theme park. </a:t>
            </a:r>
            <a:r>
              <a:rPr sz="600" spc="-10" dirty="0">
                <a:solidFill>
                  <a:srgbClr val="231F20"/>
                </a:solidFill>
                <a:latin typeface="Helvetica Neue"/>
                <a:cs typeface="Helvetica Neue"/>
              </a:rPr>
              <a:t>As </a:t>
            </a:r>
            <a:r>
              <a:rPr sz="600" spc="-15" dirty="0">
                <a:solidFill>
                  <a:srgbClr val="231F20"/>
                </a:solidFill>
                <a:latin typeface="Helvetica Neue"/>
                <a:cs typeface="Helvetica Neue"/>
              </a:rPr>
              <a:t>their </a:t>
            </a:r>
            <a:r>
              <a:rPr sz="600" spc="-20" dirty="0">
                <a:solidFill>
                  <a:srgbClr val="231F20"/>
                </a:solidFill>
                <a:latin typeface="Helvetica Neue"/>
                <a:cs typeface="Helvetica Neue"/>
              </a:rPr>
              <a:t>teacher, </a:t>
            </a:r>
            <a:r>
              <a:rPr sz="600" spc="-10" dirty="0">
                <a:solidFill>
                  <a:srgbClr val="231F20"/>
                </a:solidFill>
                <a:latin typeface="Helvetica Neue"/>
                <a:cs typeface="Helvetica Neue"/>
              </a:rPr>
              <a:t>you </a:t>
            </a:r>
            <a:r>
              <a:rPr sz="600" spc="-15" dirty="0">
                <a:solidFill>
                  <a:srgbClr val="231F20"/>
                </a:solidFill>
                <a:latin typeface="Helvetica Neue"/>
                <a:cs typeface="Helvetica Neue"/>
              </a:rPr>
              <a:t>could choose </a:t>
            </a:r>
            <a:r>
              <a:rPr sz="600" spc="-10" dirty="0">
                <a:solidFill>
                  <a:srgbClr val="231F20"/>
                </a:solidFill>
                <a:latin typeface="Helvetica Neue"/>
                <a:cs typeface="Helvetica Neue"/>
              </a:rPr>
              <a:t>to ask </a:t>
            </a:r>
            <a:r>
              <a:rPr sz="600" spc="-15" dirty="0">
                <a:solidFill>
                  <a:srgbClr val="231F20"/>
                </a:solidFill>
                <a:latin typeface="Helvetica Neue"/>
                <a:cs typeface="Helvetica Neue"/>
              </a:rPr>
              <a:t>the  students </a:t>
            </a:r>
            <a:r>
              <a:rPr sz="600" spc="-10" dirty="0">
                <a:solidFill>
                  <a:srgbClr val="231F20"/>
                </a:solidFill>
                <a:latin typeface="Helvetica Neue"/>
                <a:cs typeface="Helvetica Neue"/>
              </a:rPr>
              <a:t>to </a:t>
            </a:r>
            <a:r>
              <a:rPr sz="600" spc="-15" dirty="0">
                <a:solidFill>
                  <a:srgbClr val="231F20"/>
                </a:solidFill>
                <a:latin typeface="Helvetica Neue"/>
                <a:cs typeface="Helvetica Neue"/>
              </a:rPr>
              <a:t>theme their parks around </a:t>
            </a:r>
            <a:r>
              <a:rPr sz="600" dirty="0">
                <a:solidFill>
                  <a:srgbClr val="231F20"/>
                </a:solidFill>
                <a:latin typeface="Helvetica Neue"/>
                <a:cs typeface="Helvetica Neue"/>
              </a:rPr>
              <a:t>a </a:t>
            </a:r>
            <a:r>
              <a:rPr sz="600" spc="-15" dirty="0">
                <a:solidFill>
                  <a:srgbClr val="231F20"/>
                </a:solidFill>
                <a:latin typeface="Helvetica Neue"/>
                <a:cs typeface="Helvetica Neue"/>
              </a:rPr>
              <a:t>specific area of  historical learning </a:t>
            </a:r>
            <a:r>
              <a:rPr sz="600" spc="-10" dirty="0">
                <a:solidFill>
                  <a:srgbClr val="231F20"/>
                </a:solidFill>
                <a:latin typeface="Helvetica Neue"/>
                <a:cs typeface="Helvetica Neue"/>
              </a:rPr>
              <a:t>or </a:t>
            </a:r>
            <a:r>
              <a:rPr sz="600" spc="-15" dirty="0">
                <a:solidFill>
                  <a:srgbClr val="231F20"/>
                </a:solidFill>
                <a:latin typeface="Helvetica Neue"/>
                <a:cs typeface="Helvetica Neue"/>
              </a:rPr>
              <a:t>allow them </a:t>
            </a:r>
            <a:r>
              <a:rPr sz="600" spc="-10" dirty="0">
                <a:solidFill>
                  <a:srgbClr val="231F20"/>
                </a:solidFill>
                <a:latin typeface="Helvetica Neue"/>
                <a:cs typeface="Helvetica Neue"/>
              </a:rPr>
              <a:t>all to </a:t>
            </a:r>
            <a:r>
              <a:rPr sz="600" spc="-15" dirty="0">
                <a:solidFill>
                  <a:srgbClr val="231F20"/>
                </a:solidFill>
                <a:latin typeface="Helvetica Neue"/>
                <a:cs typeface="Helvetica Neue"/>
              </a:rPr>
              <a:t>choose their own.  </a:t>
            </a:r>
            <a:r>
              <a:rPr sz="600" dirty="0">
                <a:solidFill>
                  <a:srgbClr val="231F20"/>
                </a:solidFill>
                <a:latin typeface="Helvetica Neue"/>
                <a:cs typeface="Helvetica Neue"/>
              </a:rPr>
              <a:t>Explain that </a:t>
            </a:r>
            <a:r>
              <a:rPr sz="600" spc="-5" dirty="0">
                <a:solidFill>
                  <a:srgbClr val="231F20"/>
                </a:solidFill>
                <a:latin typeface="Helvetica Neue"/>
                <a:cs typeface="Helvetica Neue"/>
              </a:rPr>
              <a:t>there </a:t>
            </a:r>
            <a:r>
              <a:rPr sz="600" dirty="0">
                <a:solidFill>
                  <a:srgbClr val="231F20"/>
                </a:solidFill>
                <a:latin typeface="Helvetica Neue"/>
                <a:cs typeface="Helvetica Neue"/>
              </a:rPr>
              <a:t>is a historical theme park in France  called Puy Du Fou which the students could look</a:t>
            </a:r>
            <a:r>
              <a:rPr sz="600" spc="-60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sz="600" dirty="0">
                <a:solidFill>
                  <a:srgbClr val="231F20"/>
                </a:solidFill>
                <a:latin typeface="Helvetica Neue"/>
                <a:cs typeface="Helvetica Neue"/>
              </a:rPr>
              <a:t>at</a:t>
            </a:r>
            <a:r>
              <a:rPr lang="en-GB" sz="600" dirty="0">
                <a:latin typeface="Helvetica Neue"/>
                <a:cs typeface="Helvetica Neue"/>
              </a:rPr>
              <a:t> </a:t>
            </a:r>
            <a:r>
              <a:rPr sz="600" dirty="0">
                <a:solidFill>
                  <a:srgbClr val="231F20"/>
                </a:solidFill>
                <a:latin typeface="Helvetica Neue"/>
                <a:cs typeface="Helvetica Neue"/>
              </a:rPr>
              <a:t>for</a:t>
            </a:r>
            <a:r>
              <a:rPr sz="600" spc="-5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sz="600" dirty="0">
                <a:solidFill>
                  <a:srgbClr val="231F20"/>
                </a:solidFill>
                <a:latin typeface="Helvetica Neue"/>
                <a:cs typeface="Helvetica Neue"/>
              </a:rPr>
              <a:t>inspiration.</a:t>
            </a:r>
            <a:endParaRPr sz="600" dirty="0">
              <a:latin typeface="Helvetica Neue"/>
              <a:cs typeface="Helvetica Neue"/>
            </a:endParaRPr>
          </a:p>
          <a:p>
            <a:pPr marL="65405" marR="101600" algn="just">
              <a:lnSpc>
                <a:spcPts val="640"/>
              </a:lnSpc>
              <a:spcBef>
                <a:spcPts val="295"/>
              </a:spcBef>
            </a:pPr>
            <a:r>
              <a:rPr sz="600" dirty="0">
                <a:solidFill>
                  <a:srgbClr val="231F20"/>
                </a:solidFill>
                <a:latin typeface="Helvetica Neue"/>
                <a:cs typeface="Helvetica Neue"/>
              </a:rPr>
              <a:t>In </a:t>
            </a:r>
            <a:r>
              <a:rPr sz="600" spc="-10" dirty="0">
                <a:solidFill>
                  <a:srgbClr val="231F20"/>
                </a:solidFill>
                <a:latin typeface="Helvetica Neue"/>
                <a:cs typeface="Helvetica Neue"/>
              </a:rPr>
              <a:t>particular, </a:t>
            </a:r>
            <a:r>
              <a:rPr sz="600" dirty="0">
                <a:solidFill>
                  <a:srgbClr val="231F20"/>
                </a:solidFill>
                <a:latin typeface="Helvetica Neue"/>
                <a:cs typeface="Helvetica Neue"/>
              </a:rPr>
              <a:t>ask the students to think about how</a:t>
            </a:r>
            <a:r>
              <a:rPr sz="600" spc="-40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sz="600" dirty="0">
                <a:solidFill>
                  <a:srgbClr val="231F20"/>
                </a:solidFill>
                <a:latin typeface="Helvetica Neue"/>
                <a:cs typeface="Helvetica Neue"/>
              </a:rPr>
              <a:t>they  could incorporate technology into their theme park to  make the experience as immersive and </a:t>
            </a:r>
            <a:r>
              <a:rPr sz="600" spc="-5" dirty="0">
                <a:solidFill>
                  <a:srgbClr val="231F20"/>
                </a:solidFill>
                <a:latin typeface="Helvetica Neue"/>
                <a:cs typeface="Helvetica Neue"/>
              </a:rPr>
              <a:t>interesting </a:t>
            </a:r>
            <a:r>
              <a:rPr sz="600" dirty="0">
                <a:solidFill>
                  <a:srgbClr val="231F20"/>
                </a:solidFill>
                <a:latin typeface="Helvetica Neue"/>
                <a:cs typeface="Helvetica Neue"/>
              </a:rPr>
              <a:t>as  possible for visitors. Examples could</a:t>
            </a:r>
            <a:r>
              <a:rPr sz="600" spc="-30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sz="600" dirty="0">
                <a:solidFill>
                  <a:srgbClr val="231F20"/>
                </a:solidFill>
                <a:latin typeface="Helvetica Neue"/>
                <a:cs typeface="Helvetica Neue"/>
              </a:rPr>
              <a:t>include:</a:t>
            </a:r>
            <a:endParaRPr sz="600" dirty="0">
              <a:latin typeface="Helvetica Neue"/>
              <a:cs typeface="Helvetica Neue"/>
            </a:endParaRPr>
          </a:p>
          <a:p>
            <a:pPr marL="65405" marR="889635">
              <a:lnSpc>
                <a:spcPts val="700"/>
              </a:lnSpc>
              <a:spcBef>
                <a:spcPts val="90"/>
              </a:spcBef>
            </a:pPr>
            <a:r>
              <a:rPr sz="600" spc="-5" dirty="0">
                <a:solidFill>
                  <a:srgbClr val="231F20"/>
                </a:solidFill>
                <a:latin typeface="Helvetica Neue"/>
                <a:cs typeface="Helvetica Neue"/>
              </a:rPr>
              <a:t>Virtual reality rollercoaster  </a:t>
            </a:r>
            <a:r>
              <a:rPr sz="600" dirty="0">
                <a:solidFill>
                  <a:srgbClr val="231F20"/>
                </a:solidFill>
                <a:latin typeface="Helvetica Neue"/>
                <a:cs typeface="Helvetica Neue"/>
              </a:rPr>
              <a:t>Holograms of historical</a:t>
            </a:r>
            <a:r>
              <a:rPr sz="600" spc="-80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sz="600" spc="-5" dirty="0">
                <a:solidFill>
                  <a:srgbClr val="231F20"/>
                </a:solidFill>
                <a:latin typeface="Helvetica Neue"/>
                <a:cs typeface="Helvetica Neue"/>
              </a:rPr>
              <a:t>figures</a:t>
            </a:r>
            <a:endParaRPr sz="600" dirty="0">
              <a:latin typeface="Helvetica Neue"/>
              <a:cs typeface="Helvetica Neue"/>
            </a:endParaRPr>
          </a:p>
          <a:p>
            <a:pPr marL="65405">
              <a:lnSpc>
                <a:spcPts val="675"/>
              </a:lnSpc>
            </a:pPr>
            <a:r>
              <a:rPr sz="600" dirty="0">
                <a:solidFill>
                  <a:srgbClr val="231F20"/>
                </a:solidFill>
                <a:latin typeface="Helvetica Neue"/>
                <a:cs typeface="Helvetica Neue"/>
              </a:rPr>
              <a:t>AR apps which visitors could use to bring </a:t>
            </a:r>
            <a:r>
              <a:rPr sz="600" spc="-5" dirty="0">
                <a:solidFill>
                  <a:srgbClr val="231F20"/>
                </a:solidFill>
                <a:latin typeface="Helvetica Neue"/>
                <a:cs typeface="Helvetica Neue"/>
              </a:rPr>
              <a:t>areas </a:t>
            </a:r>
            <a:r>
              <a:rPr sz="600" dirty="0">
                <a:solidFill>
                  <a:srgbClr val="231F20"/>
                </a:solidFill>
                <a:latin typeface="Helvetica Neue"/>
                <a:cs typeface="Helvetica Neue"/>
              </a:rPr>
              <a:t>‘to</a:t>
            </a:r>
            <a:r>
              <a:rPr sz="600" spc="-65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sz="600" dirty="0">
                <a:solidFill>
                  <a:srgbClr val="231F20"/>
                </a:solidFill>
                <a:latin typeface="Helvetica Neue"/>
                <a:cs typeface="Helvetica Neue"/>
              </a:rPr>
              <a:t>life’</a:t>
            </a:r>
            <a:endParaRPr sz="600" dirty="0">
              <a:latin typeface="Helvetica Neue"/>
              <a:cs typeface="Helvetica Neue"/>
            </a:endParaRPr>
          </a:p>
          <a:p>
            <a:pPr marL="65405" marR="72390">
              <a:lnSpc>
                <a:spcPts val="640"/>
              </a:lnSpc>
              <a:spcBef>
                <a:spcPts val="295"/>
              </a:spcBef>
            </a:pPr>
            <a:r>
              <a:rPr sz="600" dirty="0">
                <a:solidFill>
                  <a:srgbClr val="231F20"/>
                </a:solidFill>
                <a:latin typeface="Helvetica Neue"/>
                <a:cs typeface="Helvetica Neue"/>
              </a:rPr>
              <a:t>How they </a:t>
            </a:r>
            <a:r>
              <a:rPr sz="600" spc="-5" dirty="0">
                <a:solidFill>
                  <a:srgbClr val="231F20"/>
                </a:solidFill>
                <a:latin typeface="Helvetica Neue"/>
                <a:cs typeface="Helvetica Neue"/>
              </a:rPr>
              <a:t>present </a:t>
            </a:r>
            <a:r>
              <a:rPr sz="600" dirty="0">
                <a:solidFill>
                  <a:srgbClr val="231F20"/>
                </a:solidFill>
                <a:latin typeface="Helvetica Neue"/>
                <a:cs typeface="Helvetica Neue"/>
              </a:rPr>
              <a:t>their homework can be left up to</a:t>
            </a:r>
            <a:r>
              <a:rPr sz="600" spc="-75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sz="600" dirty="0">
                <a:solidFill>
                  <a:srgbClr val="231F20"/>
                </a:solidFill>
                <a:latin typeface="Helvetica Neue"/>
                <a:cs typeface="Helvetica Neue"/>
              </a:rPr>
              <a:t>the  students or you can set a particular format i.e. leaflet,  paper </a:t>
            </a:r>
            <a:r>
              <a:rPr sz="600" spc="-5" dirty="0">
                <a:solidFill>
                  <a:srgbClr val="231F20"/>
                </a:solidFill>
                <a:latin typeface="Helvetica Neue"/>
                <a:cs typeface="Helvetica Neue"/>
              </a:rPr>
              <a:t>presentation, </a:t>
            </a:r>
            <a:r>
              <a:rPr sz="600" dirty="0">
                <a:solidFill>
                  <a:srgbClr val="231F20"/>
                </a:solidFill>
                <a:latin typeface="Helvetica Neue"/>
                <a:cs typeface="Helvetica Neue"/>
              </a:rPr>
              <a:t>PPT</a:t>
            </a:r>
            <a:r>
              <a:rPr lang="en-GB" sz="600" dirty="0">
                <a:solidFill>
                  <a:srgbClr val="231F20"/>
                </a:solidFill>
                <a:latin typeface="Helvetica Neue"/>
                <a:cs typeface="Helvetica Neue"/>
              </a:rPr>
              <a:t>,</a:t>
            </a:r>
            <a:r>
              <a:rPr sz="600" dirty="0">
                <a:solidFill>
                  <a:srgbClr val="231F20"/>
                </a:solidFill>
                <a:latin typeface="Helvetica Neue"/>
                <a:cs typeface="Helvetica Neue"/>
              </a:rPr>
              <a:t> video</a:t>
            </a:r>
            <a:r>
              <a:rPr sz="600" spc="-5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sz="600" dirty="0">
                <a:solidFill>
                  <a:srgbClr val="231F20"/>
                </a:solidFill>
                <a:latin typeface="Helvetica Neue"/>
                <a:cs typeface="Helvetica Neue"/>
              </a:rPr>
              <a:t>etc.</a:t>
            </a:r>
            <a:endParaRPr lang="en-GB" sz="600" dirty="0">
              <a:solidFill>
                <a:srgbClr val="231F20"/>
              </a:solidFill>
              <a:latin typeface="Helvetica Neue"/>
              <a:cs typeface="Helvetica Neue"/>
            </a:endParaRPr>
          </a:p>
          <a:p>
            <a:pPr marL="65405" marR="72390">
              <a:lnSpc>
                <a:spcPts val="640"/>
              </a:lnSpc>
              <a:spcBef>
                <a:spcPts val="295"/>
              </a:spcBef>
            </a:pPr>
            <a:endParaRPr sz="600" dirty="0">
              <a:latin typeface="Helvetica Neue"/>
              <a:cs typeface="Helvetica Neue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8325307" y="3828186"/>
            <a:ext cx="2000885" cy="1141338"/>
          </a:xfrm>
          <a:prstGeom prst="rect">
            <a:avLst/>
          </a:prstGeom>
          <a:ln w="6350">
            <a:solidFill>
              <a:srgbClr val="BCBEC0"/>
            </a:solidFill>
          </a:ln>
        </p:spPr>
        <p:txBody>
          <a:bodyPr vert="horz" wrap="square" lIns="0" tIns="101600" rIns="0" bIns="0" rtlCol="0">
            <a:spAutoFit/>
          </a:bodyPr>
          <a:lstStyle/>
          <a:p>
            <a:pPr marL="65405">
              <a:lnSpc>
                <a:spcPts val="2690"/>
              </a:lnSpc>
              <a:spcBef>
                <a:spcPts val="800"/>
              </a:spcBef>
            </a:pPr>
            <a:r>
              <a:rPr sz="3450" b="1" spc="-1230" baseline="15700" dirty="0">
                <a:solidFill>
                  <a:srgbClr val="EB5750"/>
                </a:solidFill>
                <a:latin typeface="Poppins"/>
                <a:cs typeface="Poppins"/>
              </a:rPr>
              <a:t>1</a:t>
            </a:r>
            <a:r>
              <a:rPr sz="600" b="1" spc="-15" dirty="0">
                <a:solidFill>
                  <a:srgbClr val="231F20"/>
                </a:solidFill>
                <a:latin typeface="Helvetica Neue"/>
                <a:cs typeface="Helvetica Neue"/>
              </a:rPr>
              <a:t>Cl</a:t>
            </a:r>
            <a:r>
              <a:rPr sz="600" b="1" spc="-105" dirty="0">
                <a:solidFill>
                  <a:srgbClr val="231F20"/>
                </a:solidFill>
                <a:latin typeface="Helvetica Neue"/>
                <a:cs typeface="Helvetica Neue"/>
              </a:rPr>
              <a:t>a</a:t>
            </a:r>
            <a:r>
              <a:rPr sz="3450" b="1" spc="-2092" baseline="15700" dirty="0">
                <a:solidFill>
                  <a:srgbClr val="EB5750"/>
                </a:solidFill>
                <a:latin typeface="Poppins"/>
                <a:cs typeface="Poppins"/>
              </a:rPr>
              <a:t>0</a:t>
            </a:r>
            <a:r>
              <a:rPr sz="600" b="1" spc="-15" dirty="0">
                <a:solidFill>
                  <a:srgbClr val="231F20"/>
                </a:solidFill>
                <a:latin typeface="Helvetica Neue"/>
                <a:cs typeface="Helvetica Neue"/>
              </a:rPr>
              <a:t>s</a:t>
            </a:r>
            <a:r>
              <a:rPr sz="600" b="1" dirty="0">
                <a:solidFill>
                  <a:srgbClr val="231F20"/>
                </a:solidFill>
                <a:latin typeface="Helvetica Neue"/>
                <a:cs typeface="Helvetica Neue"/>
              </a:rPr>
              <a:t>s</a:t>
            </a:r>
            <a:r>
              <a:rPr sz="600" b="1" spc="-25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sz="600" b="1" spc="-15" dirty="0">
                <a:solidFill>
                  <a:srgbClr val="231F20"/>
                </a:solidFill>
                <a:latin typeface="Helvetica Neue"/>
                <a:cs typeface="Helvetica Neue"/>
              </a:rPr>
              <a:t>Discussio</a:t>
            </a:r>
            <a:r>
              <a:rPr sz="600" b="1" dirty="0">
                <a:solidFill>
                  <a:srgbClr val="231F20"/>
                </a:solidFill>
                <a:latin typeface="Helvetica Neue"/>
                <a:cs typeface="Helvetica Neue"/>
              </a:rPr>
              <a:t>n</a:t>
            </a:r>
            <a:r>
              <a:rPr sz="600" b="1" spc="-25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sz="600" b="1" spc="-15" dirty="0">
                <a:solidFill>
                  <a:srgbClr val="231F20"/>
                </a:solidFill>
                <a:latin typeface="Helvetica Neue"/>
                <a:cs typeface="Helvetica Neue"/>
              </a:rPr>
              <a:t>(</a:t>
            </a:r>
            <a:r>
              <a:rPr sz="600" b="1" dirty="0">
                <a:solidFill>
                  <a:srgbClr val="231F20"/>
                </a:solidFill>
                <a:latin typeface="Helvetica Neue"/>
                <a:cs typeface="Helvetica Neue"/>
              </a:rPr>
              <a:t>5</a:t>
            </a:r>
            <a:r>
              <a:rPr sz="600" b="1" spc="-25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sz="600" b="1" spc="-15" dirty="0">
                <a:solidFill>
                  <a:srgbClr val="231F20"/>
                </a:solidFill>
                <a:latin typeface="Helvetica Neue"/>
                <a:cs typeface="Helvetica Neue"/>
              </a:rPr>
              <a:t>min)</a:t>
            </a:r>
            <a:endParaRPr sz="600" dirty="0">
              <a:latin typeface="Helvetica Neue"/>
              <a:cs typeface="Helvetica Neue"/>
            </a:endParaRPr>
          </a:p>
          <a:p>
            <a:pPr marL="65405" marR="75565">
              <a:lnSpc>
                <a:spcPts val="640"/>
              </a:lnSpc>
              <a:spcBef>
                <a:spcPts val="20"/>
              </a:spcBef>
            </a:pPr>
            <a:r>
              <a:rPr sz="600" spc="-10" dirty="0">
                <a:solidFill>
                  <a:srgbClr val="231F20"/>
                </a:solidFill>
                <a:latin typeface="Helvetica Neue"/>
                <a:cs typeface="Helvetica Neue"/>
              </a:rPr>
              <a:t>Use the PPT slide </a:t>
            </a:r>
            <a:r>
              <a:rPr sz="600" spc="-5" dirty="0">
                <a:solidFill>
                  <a:srgbClr val="231F20"/>
                </a:solidFill>
                <a:latin typeface="Helvetica Neue"/>
                <a:cs typeface="Helvetica Neue"/>
              </a:rPr>
              <a:t>to </a:t>
            </a:r>
            <a:r>
              <a:rPr sz="600" spc="-10" dirty="0">
                <a:solidFill>
                  <a:srgbClr val="231F20"/>
                </a:solidFill>
                <a:latin typeface="Helvetica Neue"/>
                <a:cs typeface="Helvetica Neue"/>
              </a:rPr>
              <a:t>discuss the careers which the  students could pursue using </a:t>
            </a:r>
            <a:r>
              <a:rPr sz="600" spc="-5" dirty="0">
                <a:solidFill>
                  <a:srgbClr val="231F20"/>
                </a:solidFill>
                <a:latin typeface="Helvetica Neue"/>
                <a:cs typeface="Helvetica Neue"/>
              </a:rPr>
              <a:t>or </a:t>
            </a:r>
            <a:r>
              <a:rPr sz="600" spc="-10" dirty="0">
                <a:solidFill>
                  <a:srgbClr val="231F20"/>
                </a:solidFill>
                <a:latin typeface="Helvetica Neue"/>
                <a:cs typeface="Helvetica Neue"/>
              </a:rPr>
              <a:t>designing technology  </a:t>
            </a:r>
            <a:r>
              <a:rPr sz="600" spc="-5" dirty="0">
                <a:solidFill>
                  <a:srgbClr val="231F20"/>
                </a:solidFill>
                <a:latin typeface="Helvetica Neue"/>
                <a:cs typeface="Helvetica Neue"/>
              </a:rPr>
              <a:t>to </a:t>
            </a:r>
            <a:r>
              <a:rPr sz="600" spc="-10" dirty="0">
                <a:solidFill>
                  <a:srgbClr val="231F20"/>
                </a:solidFill>
                <a:latin typeface="Helvetica Neue"/>
                <a:cs typeface="Helvetica Neue"/>
              </a:rPr>
              <a:t>help </a:t>
            </a:r>
            <a:r>
              <a:rPr sz="600" spc="-5" dirty="0">
                <a:solidFill>
                  <a:srgbClr val="231F20"/>
                </a:solidFill>
                <a:latin typeface="Helvetica Neue"/>
                <a:cs typeface="Helvetica Neue"/>
              </a:rPr>
              <a:t>us </a:t>
            </a:r>
            <a:r>
              <a:rPr sz="600" spc="-10" dirty="0">
                <a:solidFill>
                  <a:srgbClr val="231F20"/>
                </a:solidFill>
                <a:latin typeface="Helvetica Neue"/>
                <a:cs typeface="Helvetica Neue"/>
              </a:rPr>
              <a:t>learn about the past. </a:t>
            </a:r>
            <a:r>
              <a:rPr sz="600" spc="-15" dirty="0">
                <a:solidFill>
                  <a:srgbClr val="231F20"/>
                </a:solidFill>
                <a:latin typeface="Helvetica Neue"/>
                <a:cs typeface="Helvetica Neue"/>
              </a:rPr>
              <a:t>Would </a:t>
            </a:r>
            <a:r>
              <a:rPr sz="600" spc="-10" dirty="0">
                <a:solidFill>
                  <a:srgbClr val="231F20"/>
                </a:solidFill>
                <a:latin typeface="Helvetica Neue"/>
                <a:cs typeface="Helvetica Neue"/>
              </a:rPr>
              <a:t>any </a:t>
            </a:r>
            <a:r>
              <a:rPr sz="600" spc="-5" dirty="0">
                <a:solidFill>
                  <a:srgbClr val="231F20"/>
                </a:solidFill>
                <a:latin typeface="Helvetica Neue"/>
                <a:cs typeface="Helvetica Neue"/>
              </a:rPr>
              <a:t>of </a:t>
            </a:r>
            <a:r>
              <a:rPr sz="600" spc="-10" dirty="0">
                <a:solidFill>
                  <a:srgbClr val="231F20"/>
                </a:solidFill>
                <a:latin typeface="Helvetica Neue"/>
                <a:cs typeface="Helvetica Neue"/>
              </a:rPr>
              <a:t>the  students like </a:t>
            </a:r>
            <a:r>
              <a:rPr sz="600" dirty="0">
                <a:solidFill>
                  <a:srgbClr val="231F20"/>
                </a:solidFill>
                <a:latin typeface="Helvetica Neue"/>
                <a:cs typeface="Helvetica Neue"/>
              </a:rPr>
              <a:t>a </a:t>
            </a:r>
            <a:r>
              <a:rPr sz="600" spc="-10" dirty="0">
                <a:solidFill>
                  <a:srgbClr val="231F20"/>
                </a:solidFill>
                <a:latin typeface="Helvetica Neue"/>
                <a:cs typeface="Helvetica Neue"/>
              </a:rPr>
              <a:t>career designing and creating historical  technology? Remind the students that many people will  </a:t>
            </a:r>
            <a:r>
              <a:rPr sz="600" spc="-5" dirty="0">
                <a:solidFill>
                  <a:srgbClr val="231F20"/>
                </a:solidFill>
                <a:latin typeface="Helvetica Neue"/>
                <a:cs typeface="Helvetica Neue"/>
              </a:rPr>
              <a:t>be </a:t>
            </a:r>
            <a:r>
              <a:rPr sz="600" spc="-10" dirty="0">
                <a:solidFill>
                  <a:srgbClr val="231F20"/>
                </a:solidFill>
                <a:latin typeface="Helvetica Neue"/>
                <a:cs typeface="Helvetica Neue"/>
              </a:rPr>
              <a:t>working with this tech </a:t>
            </a:r>
            <a:r>
              <a:rPr sz="600" spc="-5" dirty="0">
                <a:solidFill>
                  <a:srgbClr val="231F20"/>
                </a:solidFill>
                <a:latin typeface="Helvetica Neue"/>
                <a:cs typeface="Helvetica Neue"/>
              </a:rPr>
              <a:t>to </a:t>
            </a:r>
            <a:r>
              <a:rPr sz="600" spc="-10" dirty="0">
                <a:solidFill>
                  <a:srgbClr val="231F20"/>
                </a:solidFill>
                <a:latin typeface="Helvetica Neue"/>
                <a:cs typeface="Helvetica Neue"/>
              </a:rPr>
              <a:t>discover things about the  past but </a:t>
            </a:r>
            <a:r>
              <a:rPr sz="600" spc="-5" dirty="0">
                <a:solidFill>
                  <a:srgbClr val="231F20"/>
                </a:solidFill>
                <a:latin typeface="Helvetica Neue"/>
                <a:cs typeface="Helvetica Neue"/>
              </a:rPr>
              <a:t>we </a:t>
            </a:r>
            <a:r>
              <a:rPr sz="600" spc="-10" dirty="0">
                <a:solidFill>
                  <a:srgbClr val="231F20"/>
                </a:solidFill>
                <a:latin typeface="Helvetica Neue"/>
                <a:cs typeface="Helvetica Neue"/>
              </a:rPr>
              <a:t>also need people </a:t>
            </a:r>
            <a:r>
              <a:rPr sz="600" spc="-5" dirty="0">
                <a:solidFill>
                  <a:srgbClr val="231F20"/>
                </a:solidFill>
                <a:latin typeface="Helvetica Neue"/>
                <a:cs typeface="Helvetica Neue"/>
              </a:rPr>
              <a:t>to </a:t>
            </a:r>
            <a:r>
              <a:rPr sz="600" spc="-10" dirty="0">
                <a:solidFill>
                  <a:srgbClr val="231F20"/>
                </a:solidFill>
                <a:latin typeface="Helvetica Neue"/>
                <a:cs typeface="Helvetica Neue"/>
              </a:rPr>
              <a:t>continue </a:t>
            </a:r>
            <a:r>
              <a:rPr sz="600" spc="-5" dirty="0">
                <a:solidFill>
                  <a:srgbClr val="231F20"/>
                </a:solidFill>
                <a:latin typeface="Helvetica Neue"/>
                <a:cs typeface="Helvetica Neue"/>
              </a:rPr>
              <a:t>to</a:t>
            </a:r>
            <a:r>
              <a:rPr sz="600" spc="-90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sz="600" spc="-10" dirty="0">
                <a:solidFill>
                  <a:srgbClr val="231F20"/>
                </a:solidFill>
                <a:latin typeface="Helvetica Neue"/>
                <a:cs typeface="Helvetica Neue"/>
              </a:rPr>
              <a:t>design</a:t>
            </a:r>
            <a:endParaRPr sz="600" dirty="0">
              <a:latin typeface="Helvetica Neue"/>
              <a:cs typeface="Helvetica Neue"/>
            </a:endParaRPr>
          </a:p>
          <a:p>
            <a:pPr marL="65405">
              <a:lnSpc>
                <a:spcPts val="630"/>
              </a:lnSpc>
            </a:pPr>
            <a:r>
              <a:rPr sz="600" spc="-10" dirty="0">
                <a:solidFill>
                  <a:srgbClr val="231F20"/>
                </a:solidFill>
                <a:latin typeface="Helvetica Neue"/>
                <a:cs typeface="Helvetica Neue"/>
              </a:rPr>
              <a:t>this</a:t>
            </a:r>
            <a:r>
              <a:rPr sz="600" spc="-20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sz="600" spc="-15" dirty="0">
                <a:solidFill>
                  <a:srgbClr val="231F20"/>
                </a:solidFill>
                <a:latin typeface="Helvetica Neue"/>
                <a:cs typeface="Helvetica Neue"/>
              </a:rPr>
              <a:t>technology.</a:t>
            </a:r>
            <a:endParaRPr lang="en-GB" sz="600" spc="-15" dirty="0">
              <a:solidFill>
                <a:srgbClr val="231F20"/>
              </a:solidFill>
              <a:latin typeface="Helvetica Neue"/>
              <a:cs typeface="Helvetica Neue"/>
            </a:endParaRPr>
          </a:p>
          <a:p>
            <a:pPr marL="65405">
              <a:lnSpc>
                <a:spcPts val="630"/>
              </a:lnSpc>
            </a:pPr>
            <a:endParaRPr sz="600" dirty="0">
              <a:latin typeface="Helvetica Neue"/>
              <a:cs typeface="Helvetica Neue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5615787" y="3783126"/>
            <a:ext cx="2540635" cy="2018501"/>
          </a:xfrm>
          <a:prstGeom prst="rect">
            <a:avLst/>
          </a:prstGeom>
          <a:ln w="6350">
            <a:solidFill>
              <a:srgbClr val="BCBEC0"/>
            </a:solidFill>
          </a:ln>
        </p:spPr>
        <p:txBody>
          <a:bodyPr vert="horz" wrap="square" lIns="0" tIns="91440" rIns="0" bIns="0" rtlCol="0">
            <a:spAutoFit/>
          </a:bodyPr>
          <a:lstStyle/>
          <a:p>
            <a:pPr marL="78105">
              <a:lnSpc>
                <a:spcPts val="2690"/>
              </a:lnSpc>
              <a:spcBef>
                <a:spcPts val="720"/>
              </a:spcBef>
            </a:pPr>
            <a:r>
              <a:rPr sz="3450" b="1" spc="-1762" baseline="15700" dirty="0">
                <a:solidFill>
                  <a:srgbClr val="EB5750"/>
                </a:solidFill>
                <a:latin typeface="Poppins"/>
                <a:cs typeface="Poppins"/>
              </a:rPr>
              <a:t>7</a:t>
            </a:r>
            <a:r>
              <a:rPr sz="600" b="1" spc="-20" dirty="0">
                <a:solidFill>
                  <a:srgbClr val="231F20"/>
                </a:solidFill>
                <a:latin typeface="Helvetica Neue"/>
                <a:cs typeface="Helvetica Neue"/>
              </a:rPr>
              <a:t>Ap</a:t>
            </a:r>
            <a:r>
              <a:rPr sz="600" b="1" dirty="0">
                <a:solidFill>
                  <a:srgbClr val="231F20"/>
                </a:solidFill>
                <a:latin typeface="Helvetica Neue"/>
                <a:cs typeface="Helvetica Neue"/>
              </a:rPr>
              <a:t>p</a:t>
            </a:r>
            <a:r>
              <a:rPr sz="600" b="1" spc="-40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sz="600" b="1" spc="-20" dirty="0">
                <a:solidFill>
                  <a:srgbClr val="231F20"/>
                </a:solidFill>
                <a:latin typeface="Helvetica Neue"/>
                <a:cs typeface="Helvetica Neue"/>
              </a:rPr>
              <a:t>Desig</a:t>
            </a:r>
            <a:r>
              <a:rPr sz="600" b="1" dirty="0">
                <a:solidFill>
                  <a:srgbClr val="231F20"/>
                </a:solidFill>
                <a:latin typeface="Helvetica Neue"/>
                <a:cs typeface="Helvetica Neue"/>
              </a:rPr>
              <a:t>n</a:t>
            </a:r>
            <a:r>
              <a:rPr sz="600" b="1" spc="-40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sz="600" b="1" spc="-85" dirty="0">
                <a:solidFill>
                  <a:srgbClr val="231F20"/>
                </a:solidFill>
                <a:latin typeface="Helvetica Neue"/>
                <a:cs typeface="Helvetica Neue"/>
              </a:rPr>
              <a:t>T</a:t>
            </a:r>
            <a:r>
              <a:rPr sz="600" b="1" spc="-20" dirty="0">
                <a:solidFill>
                  <a:srgbClr val="231F20"/>
                </a:solidFill>
                <a:latin typeface="Helvetica Neue"/>
                <a:cs typeface="Helvetica Neue"/>
              </a:rPr>
              <a:t>as</a:t>
            </a:r>
            <a:r>
              <a:rPr sz="600" b="1" dirty="0">
                <a:solidFill>
                  <a:srgbClr val="231F20"/>
                </a:solidFill>
                <a:latin typeface="Helvetica Neue"/>
                <a:cs typeface="Helvetica Neue"/>
              </a:rPr>
              <a:t>k</a:t>
            </a:r>
            <a:r>
              <a:rPr sz="600" b="1" spc="-40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sz="600" b="1" spc="-20" dirty="0">
                <a:solidFill>
                  <a:srgbClr val="231F20"/>
                </a:solidFill>
                <a:latin typeface="Helvetica Neue"/>
                <a:cs typeface="Helvetica Neue"/>
              </a:rPr>
              <a:t>(3</a:t>
            </a:r>
            <a:r>
              <a:rPr sz="600" b="1" dirty="0">
                <a:solidFill>
                  <a:srgbClr val="231F20"/>
                </a:solidFill>
                <a:latin typeface="Helvetica Neue"/>
                <a:cs typeface="Helvetica Neue"/>
              </a:rPr>
              <a:t>0</a:t>
            </a:r>
            <a:r>
              <a:rPr sz="600" b="1" spc="-40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sz="600" b="1" spc="-20" dirty="0">
                <a:solidFill>
                  <a:srgbClr val="231F20"/>
                </a:solidFill>
                <a:latin typeface="Helvetica Neue"/>
                <a:cs typeface="Helvetica Neue"/>
              </a:rPr>
              <a:t>min)</a:t>
            </a:r>
            <a:endParaRPr sz="600" dirty="0">
              <a:latin typeface="Helvetica Neue"/>
              <a:cs typeface="Helvetica Neue"/>
            </a:endParaRPr>
          </a:p>
          <a:p>
            <a:pPr marL="78105" marR="179070">
              <a:lnSpc>
                <a:spcPts val="640"/>
              </a:lnSpc>
              <a:spcBef>
                <a:spcPts val="20"/>
              </a:spcBef>
            </a:pPr>
            <a:r>
              <a:rPr sz="600" spc="-15" dirty="0">
                <a:solidFill>
                  <a:srgbClr val="231F20"/>
                </a:solidFill>
                <a:latin typeface="Helvetica Neue"/>
                <a:cs typeface="Helvetica Neue"/>
              </a:rPr>
              <a:t>Split </a:t>
            </a:r>
            <a:r>
              <a:rPr sz="600" spc="-10" dirty="0">
                <a:solidFill>
                  <a:srgbClr val="231F20"/>
                </a:solidFill>
                <a:latin typeface="Helvetica Neue"/>
                <a:cs typeface="Helvetica Neue"/>
              </a:rPr>
              <a:t>the </a:t>
            </a:r>
            <a:r>
              <a:rPr sz="600" spc="-15" dirty="0">
                <a:solidFill>
                  <a:srgbClr val="231F20"/>
                </a:solidFill>
                <a:latin typeface="Helvetica Neue"/>
                <a:cs typeface="Helvetica Neue"/>
              </a:rPr>
              <a:t>children into pairs </a:t>
            </a:r>
            <a:r>
              <a:rPr sz="600" spc="-10" dirty="0">
                <a:solidFill>
                  <a:srgbClr val="231F20"/>
                </a:solidFill>
                <a:latin typeface="Helvetica Neue"/>
                <a:cs typeface="Helvetica Neue"/>
              </a:rPr>
              <a:t>or </a:t>
            </a:r>
            <a:r>
              <a:rPr sz="600" spc="-15" dirty="0">
                <a:solidFill>
                  <a:srgbClr val="231F20"/>
                </a:solidFill>
                <a:latin typeface="Helvetica Neue"/>
                <a:cs typeface="Helvetica Neue"/>
              </a:rPr>
              <a:t>small groups. </a:t>
            </a:r>
            <a:r>
              <a:rPr sz="600" spc="-10" dirty="0">
                <a:solidFill>
                  <a:srgbClr val="231F20"/>
                </a:solidFill>
                <a:latin typeface="Helvetica Neue"/>
                <a:cs typeface="Helvetica Neue"/>
              </a:rPr>
              <a:t>Ask </a:t>
            </a:r>
            <a:r>
              <a:rPr sz="600" spc="-15" dirty="0">
                <a:solidFill>
                  <a:srgbClr val="231F20"/>
                </a:solidFill>
                <a:latin typeface="Helvetica Neue"/>
                <a:cs typeface="Helvetica Neue"/>
              </a:rPr>
              <a:t>them </a:t>
            </a:r>
            <a:r>
              <a:rPr sz="600" spc="-10" dirty="0">
                <a:solidFill>
                  <a:srgbClr val="231F20"/>
                </a:solidFill>
                <a:latin typeface="Helvetica Neue"/>
                <a:cs typeface="Helvetica Neue"/>
              </a:rPr>
              <a:t>to use the </a:t>
            </a:r>
            <a:r>
              <a:rPr sz="600" spc="-15" dirty="0">
                <a:solidFill>
                  <a:srgbClr val="231F20"/>
                </a:solidFill>
                <a:latin typeface="Helvetica Neue"/>
                <a:cs typeface="Helvetica Neue"/>
              </a:rPr>
              <a:t>App  design worksheet </a:t>
            </a:r>
            <a:r>
              <a:rPr sz="600" spc="-10" dirty="0">
                <a:solidFill>
                  <a:srgbClr val="231F20"/>
                </a:solidFill>
                <a:latin typeface="Helvetica Neue"/>
                <a:cs typeface="Helvetica Neue"/>
              </a:rPr>
              <a:t>to </a:t>
            </a:r>
            <a:r>
              <a:rPr sz="600" spc="-15" dirty="0">
                <a:solidFill>
                  <a:srgbClr val="231F20"/>
                </a:solidFill>
                <a:latin typeface="Helvetica Neue"/>
                <a:cs typeface="Helvetica Neue"/>
              </a:rPr>
              <a:t>design </a:t>
            </a:r>
            <a:r>
              <a:rPr sz="600" dirty="0">
                <a:solidFill>
                  <a:srgbClr val="231F20"/>
                </a:solidFill>
                <a:latin typeface="Helvetica Neue"/>
                <a:cs typeface="Helvetica Neue"/>
              </a:rPr>
              <a:t>a </a:t>
            </a:r>
            <a:r>
              <a:rPr sz="600" spc="-15" dirty="0">
                <a:solidFill>
                  <a:srgbClr val="231F20"/>
                </a:solidFill>
                <a:latin typeface="Helvetica Neue"/>
                <a:cs typeface="Helvetica Neue"/>
              </a:rPr>
              <a:t>historical </a:t>
            </a:r>
            <a:r>
              <a:rPr sz="600" spc="-10" dirty="0">
                <a:solidFill>
                  <a:srgbClr val="231F20"/>
                </a:solidFill>
                <a:latin typeface="Helvetica Neue"/>
                <a:cs typeface="Helvetica Neue"/>
              </a:rPr>
              <a:t>app </a:t>
            </a:r>
            <a:r>
              <a:rPr sz="600" spc="-15" dirty="0">
                <a:solidFill>
                  <a:srgbClr val="231F20"/>
                </a:solidFill>
                <a:latin typeface="Helvetica Neue"/>
                <a:cs typeface="Helvetica Neue"/>
              </a:rPr>
              <a:t>which they think would  </a:t>
            </a:r>
            <a:r>
              <a:rPr sz="600" spc="-10" dirty="0">
                <a:solidFill>
                  <a:srgbClr val="231F20"/>
                </a:solidFill>
                <a:latin typeface="Helvetica Neue"/>
                <a:cs typeface="Helvetica Neue"/>
              </a:rPr>
              <a:t>be </a:t>
            </a:r>
            <a:r>
              <a:rPr sz="600" spc="-15" dirty="0">
                <a:solidFill>
                  <a:srgbClr val="231F20"/>
                </a:solidFill>
                <a:latin typeface="Helvetica Neue"/>
                <a:cs typeface="Helvetica Neue"/>
              </a:rPr>
              <a:t>interesting </a:t>
            </a:r>
            <a:r>
              <a:rPr sz="600" spc="-10" dirty="0">
                <a:solidFill>
                  <a:srgbClr val="231F20"/>
                </a:solidFill>
                <a:latin typeface="Helvetica Neue"/>
                <a:cs typeface="Helvetica Neue"/>
              </a:rPr>
              <a:t>and </a:t>
            </a:r>
            <a:r>
              <a:rPr sz="600" spc="-15" dirty="0">
                <a:solidFill>
                  <a:srgbClr val="231F20"/>
                </a:solidFill>
                <a:latin typeface="Helvetica Neue"/>
                <a:cs typeface="Helvetica Neue"/>
              </a:rPr>
              <a:t>informative </a:t>
            </a:r>
            <a:r>
              <a:rPr sz="600" spc="-10" dirty="0">
                <a:solidFill>
                  <a:srgbClr val="231F20"/>
                </a:solidFill>
                <a:latin typeface="Helvetica Neue"/>
                <a:cs typeface="Helvetica Neue"/>
              </a:rPr>
              <a:t>for </a:t>
            </a:r>
            <a:r>
              <a:rPr sz="600" dirty="0">
                <a:solidFill>
                  <a:srgbClr val="231F20"/>
                </a:solidFill>
                <a:latin typeface="Helvetica Neue"/>
                <a:cs typeface="Helvetica Neue"/>
              </a:rPr>
              <a:t>a </a:t>
            </a:r>
            <a:r>
              <a:rPr sz="600" spc="-25" dirty="0">
                <a:solidFill>
                  <a:srgbClr val="231F20"/>
                </a:solidFill>
                <a:latin typeface="Helvetica Neue"/>
                <a:cs typeface="Helvetica Neue"/>
              </a:rPr>
              <a:t>user. </a:t>
            </a:r>
            <a:r>
              <a:rPr sz="600" spc="-10" dirty="0">
                <a:solidFill>
                  <a:srgbClr val="231F20"/>
                </a:solidFill>
                <a:latin typeface="Helvetica Neue"/>
                <a:cs typeface="Helvetica Neue"/>
              </a:rPr>
              <a:t>Ask </a:t>
            </a:r>
            <a:r>
              <a:rPr sz="600" spc="-15" dirty="0">
                <a:solidFill>
                  <a:srgbClr val="231F20"/>
                </a:solidFill>
                <a:latin typeface="Helvetica Neue"/>
                <a:cs typeface="Helvetica Neue"/>
              </a:rPr>
              <a:t>them </a:t>
            </a:r>
            <a:r>
              <a:rPr sz="600" spc="-10" dirty="0">
                <a:solidFill>
                  <a:srgbClr val="231F20"/>
                </a:solidFill>
                <a:latin typeface="Helvetica Neue"/>
                <a:cs typeface="Helvetica Neue"/>
              </a:rPr>
              <a:t>to </a:t>
            </a:r>
            <a:r>
              <a:rPr sz="600" spc="-15" dirty="0">
                <a:solidFill>
                  <a:srgbClr val="231F20"/>
                </a:solidFill>
                <a:latin typeface="Helvetica Neue"/>
                <a:cs typeface="Helvetica Neue"/>
              </a:rPr>
              <a:t>discuss </a:t>
            </a:r>
            <a:r>
              <a:rPr sz="600" spc="-10" dirty="0">
                <a:solidFill>
                  <a:srgbClr val="231F20"/>
                </a:solidFill>
                <a:latin typeface="Helvetica Neue"/>
                <a:cs typeface="Helvetica Neue"/>
              </a:rPr>
              <a:t>in </a:t>
            </a:r>
            <a:r>
              <a:rPr sz="600" spc="-15" dirty="0">
                <a:solidFill>
                  <a:srgbClr val="231F20"/>
                </a:solidFill>
                <a:latin typeface="Helvetica Neue"/>
                <a:cs typeface="Helvetica Neue"/>
              </a:rPr>
              <a:t>their  group: </a:t>
            </a:r>
            <a:r>
              <a:rPr sz="600" spc="-10" dirty="0">
                <a:solidFill>
                  <a:srgbClr val="231F20"/>
                </a:solidFill>
                <a:latin typeface="Helvetica Neue"/>
                <a:cs typeface="Helvetica Neue"/>
              </a:rPr>
              <a:t>if you </a:t>
            </a:r>
            <a:r>
              <a:rPr sz="600" spc="-15" dirty="0">
                <a:solidFill>
                  <a:srgbClr val="231F20"/>
                </a:solidFill>
                <a:latin typeface="Helvetica Neue"/>
                <a:cs typeface="Helvetica Neue"/>
              </a:rPr>
              <a:t>could </a:t>
            </a:r>
            <a:r>
              <a:rPr sz="600" spc="-10" dirty="0">
                <a:solidFill>
                  <a:srgbClr val="231F20"/>
                </a:solidFill>
                <a:latin typeface="Helvetica Neue"/>
                <a:cs typeface="Helvetica Neue"/>
              </a:rPr>
              <a:t>use </a:t>
            </a:r>
            <a:r>
              <a:rPr sz="600" spc="-15" dirty="0">
                <a:solidFill>
                  <a:srgbClr val="231F20"/>
                </a:solidFill>
                <a:latin typeface="Helvetica Neue"/>
                <a:cs typeface="Helvetica Neue"/>
              </a:rPr>
              <a:t>tech </a:t>
            </a:r>
            <a:r>
              <a:rPr sz="600" spc="-10" dirty="0">
                <a:solidFill>
                  <a:srgbClr val="231F20"/>
                </a:solidFill>
                <a:latin typeface="Helvetica Neue"/>
                <a:cs typeface="Helvetica Neue"/>
              </a:rPr>
              <a:t>to </a:t>
            </a:r>
            <a:r>
              <a:rPr sz="600" spc="-20" dirty="0">
                <a:solidFill>
                  <a:srgbClr val="231F20"/>
                </a:solidFill>
                <a:latin typeface="Helvetica Neue"/>
                <a:cs typeface="Helvetica Neue"/>
              </a:rPr>
              <a:t>recreate </a:t>
            </a:r>
            <a:r>
              <a:rPr sz="600" dirty="0">
                <a:solidFill>
                  <a:srgbClr val="231F20"/>
                </a:solidFill>
                <a:latin typeface="Helvetica Neue"/>
                <a:cs typeface="Helvetica Neue"/>
              </a:rPr>
              <a:t>a </a:t>
            </a:r>
            <a:r>
              <a:rPr sz="600" spc="-15" dirty="0">
                <a:solidFill>
                  <a:srgbClr val="231F20"/>
                </a:solidFill>
                <a:latin typeface="Helvetica Neue"/>
                <a:cs typeface="Helvetica Neue"/>
              </a:rPr>
              <a:t>historical event/place, what  </a:t>
            </a:r>
            <a:r>
              <a:rPr sz="600" spc="-10" dirty="0">
                <a:solidFill>
                  <a:srgbClr val="231F20"/>
                </a:solidFill>
                <a:latin typeface="Helvetica Neue"/>
                <a:cs typeface="Helvetica Neue"/>
              </a:rPr>
              <a:t>do</a:t>
            </a:r>
            <a:r>
              <a:rPr sz="600" spc="-25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sz="600" spc="-10" dirty="0">
                <a:solidFill>
                  <a:srgbClr val="231F20"/>
                </a:solidFill>
                <a:latin typeface="Helvetica Neue"/>
                <a:cs typeface="Helvetica Neue"/>
              </a:rPr>
              <a:t>you</a:t>
            </a:r>
            <a:r>
              <a:rPr sz="600" spc="-25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sz="600" spc="-15" dirty="0">
                <a:solidFill>
                  <a:srgbClr val="231F20"/>
                </a:solidFill>
                <a:latin typeface="Helvetica Neue"/>
                <a:cs typeface="Helvetica Neue"/>
              </a:rPr>
              <a:t>think</a:t>
            </a:r>
            <a:r>
              <a:rPr sz="600" spc="-25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sz="600" spc="-10" dirty="0">
                <a:solidFill>
                  <a:srgbClr val="231F20"/>
                </a:solidFill>
                <a:latin typeface="Helvetica Neue"/>
                <a:cs typeface="Helvetica Neue"/>
              </a:rPr>
              <a:t>the</a:t>
            </a:r>
            <a:r>
              <a:rPr sz="600" spc="-25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sz="600" spc="-15" dirty="0">
                <a:solidFill>
                  <a:srgbClr val="231F20"/>
                </a:solidFill>
                <a:latin typeface="Helvetica Neue"/>
                <a:cs typeface="Helvetica Neue"/>
              </a:rPr>
              <a:t>most</a:t>
            </a:r>
            <a:r>
              <a:rPr sz="600" spc="-20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sz="600" spc="-15" dirty="0">
                <a:solidFill>
                  <a:srgbClr val="231F20"/>
                </a:solidFill>
                <a:latin typeface="Helvetica Neue"/>
                <a:cs typeface="Helvetica Neue"/>
              </a:rPr>
              <a:t>interesting</a:t>
            </a:r>
            <a:r>
              <a:rPr sz="600" spc="-25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sz="600" spc="-15" dirty="0">
                <a:solidFill>
                  <a:srgbClr val="231F20"/>
                </a:solidFill>
                <a:latin typeface="Helvetica Neue"/>
                <a:cs typeface="Helvetica Neue"/>
              </a:rPr>
              <a:t>thing</a:t>
            </a:r>
            <a:r>
              <a:rPr sz="600" spc="-25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sz="600" spc="-10" dirty="0">
                <a:solidFill>
                  <a:srgbClr val="231F20"/>
                </a:solidFill>
                <a:latin typeface="Helvetica Neue"/>
                <a:cs typeface="Helvetica Neue"/>
              </a:rPr>
              <a:t>to</a:t>
            </a:r>
            <a:r>
              <a:rPr sz="600" spc="-25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sz="600" spc="-20" dirty="0">
                <a:solidFill>
                  <a:srgbClr val="231F20"/>
                </a:solidFill>
                <a:latin typeface="Helvetica Neue"/>
                <a:cs typeface="Helvetica Neue"/>
              </a:rPr>
              <a:t>recreate </a:t>
            </a:r>
            <a:r>
              <a:rPr sz="600" spc="-15" dirty="0">
                <a:solidFill>
                  <a:srgbClr val="231F20"/>
                </a:solidFill>
                <a:latin typeface="Helvetica Neue"/>
                <a:cs typeface="Helvetica Neue"/>
              </a:rPr>
              <a:t>would</a:t>
            </a:r>
            <a:r>
              <a:rPr sz="600" spc="-25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sz="600" spc="-10" dirty="0">
                <a:solidFill>
                  <a:srgbClr val="231F20"/>
                </a:solidFill>
                <a:latin typeface="Helvetica Neue"/>
                <a:cs typeface="Helvetica Neue"/>
              </a:rPr>
              <a:t>be</a:t>
            </a:r>
            <a:r>
              <a:rPr sz="600" spc="-25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sz="600" spc="-10" dirty="0">
                <a:solidFill>
                  <a:srgbClr val="231F20"/>
                </a:solidFill>
                <a:latin typeface="Helvetica Neue"/>
                <a:cs typeface="Helvetica Neue"/>
              </a:rPr>
              <a:t>and</a:t>
            </a:r>
            <a:r>
              <a:rPr sz="600" spc="-25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sz="600" spc="-15" dirty="0">
                <a:solidFill>
                  <a:srgbClr val="231F20"/>
                </a:solidFill>
                <a:latin typeface="Helvetica Neue"/>
                <a:cs typeface="Helvetica Neue"/>
              </a:rPr>
              <a:t>why?</a:t>
            </a:r>
            <a:endParaRPr sz="600" dirty="0">
              <a:latin typeface="Helvetica Neue"/>
              <a:cs typeface="Helvetica Neue"/>
            </a:endParaRPr>
          </a:p>
          <a:p>
            <a:pPr marL="78105" marR="133350">
              <a:lnSpc>
                <a:spcPts val="640"/>
              </a:lnSpc>
              <a:spcBef>
                <a:spcPts val="280"/>
              </a:spcBef>
            </a:pPr>
            <a:r>
              <a:rPr sz="600" spc="-15" dirty="0">
                <a:solidFill>
                  <a:srgbClr val="231F20"/>
                </a:solidFill>
                <a:latin typeface="Helvetica Neue"/>
                <a:cs typeface="Helvetica Neue"/>
              </a:rPr>
              <a:t>Give </a:t>
            </a:r>
            <a:r>
              <a:rPr sz="600" spc="-10" dirty="0">
                <a:solidFill>
                  <a:srgbClr val="231F20"/>
                </a:solidFill>
                <a:latin typeface="Helvetica Neue"/>
                <a:cs typeface="Helvetica Neue"/>
              </a:rPr>
              <a:t>the </a:t>
            </a:r>
            <a:r>
              <a:rPr sz="600" spc="-15" dirty="0">
                <a:solidFill>
                  <a:srgbClr val="231F20"/>
                </a:solidFill>
                <a:latin typeface="Helvetica Neue"/>
                <a:cs typeface="Helvetica Neue"/>
              </a:rPr>
              <a:t>students time </a:t>
            </a:r>
            <a:r>
              <a:rPr sz="600" spc="-10" dirty="0">
                <a:solidFill>
                  <a:srgbClr val="231F20"/>
                </a:solidFill>
                <a:latin typeface="Helvetica Neue"/>
                <a:cs typeface="Helvetica Neue"/>
              </a:rPr>
              <a:t>to </a:t>
            </a:r>
            <a:r>
              <a:rPr sz="600" spc="-15" dirty="0">
                <a:solidFill>
                  <a:srgbClr val="231F20"/>
                </a:solidFill>
                <a:latin typeface="Helvetica Neue"/>
                <a:cs typeface="Helvetica Neue"/>
              </a:rPr>
              <a:t>work </a:t>
            </a:r>
            <a:r>
              <a:rPr sz="600" spc="-10" dirty="0">
                <a:solidFill>
                  <a:srgbClr val="231F20"/>
                </a:solidFill>
                <a:latin typeface="Helvetica Neue"/>
                <a:cs typeface="Helvetica Neue"/>
              </a:rPr>
              <a:t>in </a:t>
            </a:r>
            <a:r>
              <a:rPr sz="600" spc="-15" dirty="0">
                <a:solidFill>
                  <a:srgbClr val="231F20"/>
                </a:solidFill>
                <a:latin typeface="Helvetica Neue"/>
                <a:cs typeface="Helvetica Neue"/>
              </a:rPr>
              <a:t>their groups </a:t>
            </a:r>
            <a:r>
              <a:rPr sz="600" spc="-10" dirty="0">
                <a:solidFill>
                  <a:srgbClr val="231F20"/>
                </a:solidFill>
                <a:latin typeface="Helvetica Neue"/>
                <a:cs typeface="Helvetica Neue"/>
              </a:rPr>
              <a:t>to </a:t>
            </a:r>
            <a:r>
              <a:rPr sz="600" spc="-15" dirty="0">
                <a:solidFill>
                  <a:srgbClr val="231F20"/>
                </a:solidFill>
                <a:latin typeface="Helvetica Neue"/>
                <a:cs typeface="Helvetica Neue"/>
              </a:rPr>
              <a:t>create </a:t>
            </a:r>
            <a:r>
              <a:rPr sz="600" dirty="0">
                <a:solidFill>
                  <a:srgbClr val="231F20"/>
                </a:solidFill>
                <a:latin typeface="Helvetica Neue"/>
                <a:cs typeface="Helvetica Neue"/>
              </a:rPr>
              <a:t>a </a:t>
            </a:r>
            <a:r>
              <a:rPr sz="600" spc="-15" dirty="0">
                <a:solidFill>
                  <a:srgbClr val="231F20"/>
                </a:solidFill>
                <a:latin typeface="Helvetica Neue"/>
                <a:cs typeface="Helvetica Neue"/>
              </a:rPr>
              <a:t>brief overview  </a:t>
            </a:r>
            <a:r>
              <a:rPr sz="600" spc="-10" dirty="0">
                <a:solidFill>
                  <a:srgbClr val="231F20"/>
                </a:solidFill>
                <a:latin typeface="Helvetica Neue"/>
                <a:cs typeface="Helvetica Neue"/>
              </a:rPr>
              <a:t>of </a:t>
            </a:r>
            <a:r>
              <a:rPr sz="600" spc="-15" dirty="0">
                <a:solidFill>
                  <a:srgbClr val="231F20"/>
                </a:solidFill>
                <a:latin typeface="Helvetica Neue"/>
                <a:cs typeface="Helvetica Neue"/>
              </a:rPr>
              <a:t>their historical </a:t>
            </a:r>
            <a:r>
              <a:rPr sz="600" spc="-10" dirty="0">
                <a:solidFill>
                  <a:srgbClr val="231F20"/>
                </a:solidFill>
                <a:latin typeface="Helvetica Neue"/>
                <a:cs typeface="Helvetica Neue"/>
              </a:rPr>
              <a:t>app </a:t>
            </a:r>
            <a:r>
              <a:rPr sz="600" spc="-15" dirty="0">
                <a:solidFill>
                  <a:srgbClr val="231F20"/>
                </a:solidFill>
                <a:latin typeface="Helvetica Neue"/>
                <a:cs typeface="Helvetica Neue"/>
              </a:rPr>
              <a:t>thinking</a:t>
            </a:r>
            <a:r>
              <a:rPr sz="600" spc="-80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sz="600" spc="-15" dirty="0">
                <a:solidFill>
                  <a:srgbClr val="231F20"/>
                </a:solidFill>
                <a:latin typeface="Helvetica Neue"/>
                <a:cs typeface="Helvetica Neue"/>
              </a:rPr>
              <a:t>about:</a:t>
            </a:r>
            <a:endParaRPr sz="600" dirty="0">
              <a:latin typeface="Helvetica Neue"/>
              <a:cs typeface="Helvetica Neue"/>
            </a:endParaRPr>
          </a:p>
          <a:p>
            <a:pPr marL="158750" indent="-81280">
              <a:lnSpc>
                <a:spcPts val="710"/>
              </a:lnSpc>
              <a:spcBef>
                <a:spcPts val="195"/>
              </a:spcBef>
              <a:buChar char="-"/>
              <a:tabLst>
                <a:tab pos="159385" algn="l"/>
              </a:tabLst>
            </a:pPr>
            <a:r>
              <a:rPr sz="600" spc="-15" dirty="0">
                <a:solidFill>
                  <a:srgbClr val="231F20"/>
                </a:solidFill>
                <a:latin typeface="Helvetica Neue"/>
                <a:cs typeface="Helvetica Neue"/>
              </a:rPr>
              <a:t>What will your user </a:t>
            </a:r>
            <a:r>
              <a:rPr sz="600" spc="-10" dirty="0">
                <a:solidFill>
                  <a:srgbClr val="231F20"/>
                </a:solidFill>
                <a:latin typeface="Helvetica Neue"/>
                <a:cs typeface="Helvetica Neue"/>
              </a:rPr>
              <a:t>be </a:t>
            </a:r>
            <a:r>
              <a:rPr sz="600" spc="-15" dirty="0">
                <a:solidFill>
                  <a:srgbClr val="231F20"/>
                </a:solidFill>
                <a:latin typeface="Helvetica Neue"/>
                <a:cs typeface="Helvetica Neue"/>
              </a:rPr>
              <a:t>able </a:t>
            </a:r>
            <a:r>
              <a:rPr sz="600" spc="-10" dirty="0">
                <a:solidFill>
                  <a:srgbClr val="231F20"/>
                </a:solidFill>
                <a:latin typeface="Helvetica Neue"/>
                <a:cs typeface="Helvetica Neue"/>
              </a:rPr>
              <a:t>to</a:t>
            </a:r>
            <a:r>
              <a:rPr sz="600" spc="-95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sz="600" spc="-15" dirty="0">
                <a:solidFill>
                  <a:srgbClr val="231F20"/>
                </a:solidFill>
                <a:latin typeface="Helvetica Neue"/>
                <a:cs typeface="Helvetica Neue"/>
              </a:rPr>
              <a:t>see?</a:t>
            </a:r>
            <a:endParaRPr sz="600" dirty="0">
              <a:latin typeface="Helvetica Neue"/>
              <a:cs typeface="Helvetica Neue"/>
            </a:endParaRPr>
          </a:p>
          <a:p>
            <a:pPr marL="158750" indent="-81280">
              <a:lnSpc>
                <a:spcPts val="710"/>
              </a:lnSpc>
              <a:buChar char="-"/>
              <a:tabLst>
                <a:tab pos="159385" algn="l"/>
              </a:tabLst>
            </a:pPr>
            <a:r>
              <a:rPr sz="600" spc="-15" dirty="0">
                <a:solidFill>
                  <a:srgbClr val="231F20"/>
                </a:solidFill>
                <a:latin typeface="Helvetica Neue"/>
                <a:cs typeface="Helvetica Neue"/>
              </a:rPr>
              <a:t>Will your </a:t>
            </a:r>
            <a:r>
              <a:rPr sz="600" spc="-10" dirty="0">
                <a:solidFill>
                  <a:srgbClr val="231F20"/>
                </a:solidFill>
                <a:latin typeface="Helvetica Neue"/>
                <a:cs typeface="Helvetica Neue"/>
              </a:rPr>
              <a:t>app use </a:t>
            </a:r>
            <a:r>
              <a:rPr sz="600" spc="-15" dirty="0">
                <a:solidFill>
                  <a:srgbClr val="231F20"/>
                </a:solidFill>
                <a:latin typeface="Helvetica Neue"/>
                <a:cs typeface="Helvetica Neue"/>
              </a:rPr>
              <a:t>augmented </a:t>
            </a:r>
            <a:r>
              <a:rPr sz="600" spc="-10" dirty="0">
                <a:solidFill>
                  <a:srgbClr val="231F20"/>
                </a:solidFill>
                <a:latin typeface="Helvetica Neue"/>
                <a:cs typeface="Helvetica Neue"/>
              </a:rPr>
              <a:t>or </a:t>
            </a:r>
            <a:r>
              <a:rPr sz="600" spc="-15" dirty="0">
                <a:solidFill>
                  <a:srgbClr val="231F20"/>
                </a:solidFill>
                <a:latin typeface="Helvetica Neue"/>
                <a:cs typeface="Helvetica Neue"/>
              </a:rPr>
              <a:t>virtual</a:t>
            </a:r>
            <a:r>
              <a:rPr sz="600" spc="-105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sz="600" spc="-20" dirty="0">
                <a:solidFill>
                  <a:srgbClr val="231F20"/>
                </a:solidFill>
                <a:latin typeface="Helvetica Neue"/>
                <a:cs typeface="Helvetica Neue"/>
              </a:rPr>
              <a:t>reality?</a:t>
            </a:r>
            <a:endParaRPr sz="600" dirty="0">
              <a:latin typeface="Helvetica Neue"/>
              <a:cs typeface="Helvetica Neue"/>
            </a:endParaRPr>
          </a:p>
          <a:p>
            <a:pPr marL="158750" indent="-81280">
              <a:lnSpc>
                <a:spcPct val="100000"/>
              </a:lnSpc>
              <a:spcBef>
                <a:spcPts val="5"/>
              </a:spcBef>
              <a:buChar char="-"/>
              <a:tabLst>
                <a:tab pos="159385" algn="l"/>
              </a:tabLst>
            </a:pPr>
            <a:r>
              <a:rPr sz="600" spc="-10" dirty="0">
                <a:solidFill>
                  <a:srgbClr val="231F20"/>
                </a:solidFill>
                <a:latin typeface="Helvetica Neue"/>
                <a:cs typeface="Helvetica Neue"/>
              </a:rPr>
              <a:t>How </a:t>
            </a:r>
            <a:r>
              <a:rPr sz="600" spc="-15" dirty="0">
                <a:solidFill>
                  <a:srgbClr val="231F20"/>
                </a:solidFill>
                <a:latin typeface="Helvetica Neue"/>
                <a:cs typeface="Helvetica Neue"/>
              </a:rPr>
              <a:t>will users </a:t>
            </a:r>
            <a:r>
              <a:rPr sz="600" spc="-10" dirty="0">
                <a:solidFill>
                  <a:srgbClr val="231F20"/>
                </a:solidFill>
                <a:latin typeface="Helvetica Neue"/>
                <a:cs typeface="Helvetica Neue"/>
              </a:rPr>
              <a:t>be </a:t>
            </a:r>
            <a:r>
              <a:rPr sz="600" spc="-15" dirty="0">
                <a:solidFill>
                  <a:srgbClr val="231F20"/>
                </a:solidFill>
                <a:latin typeface="Helvetica Neue"/>
                <a:cs typeface="Helvetica Neue"/>
              </a:rPr>
              <a:t>able </a:t>
            </a:r>
            <a:r>
              <a:rPr sz="600" spc="-10" dirty="0">
                <a:solidFill>
                  <a:srgbClr val="231F20"/>
                </a:solidFill>
                <a:latin typeface="Helvetica Neue"/>
                <a:cs typeface="Helvetica Neue"/>
              </a:rPr>
              <a:t>to </a:t>
            </a:r>
            <a:r>
              <a:rPr sz="600" spc="-15" dirty="0">
                <a:solidFill>
                  <a:srgbClr val="231F20"/>
                </a:solidFill>
                <a:latin typeface="Helvetica Neue"/>
                <a:cs typeface="Helvetica Neue"/>
              </a:rPr>
              <a:t>interact with </a:t>
            </a:r>
            <a:r>
              <a:rPr sz="600" spc="-10" dirty="0">
                <a:solidFill>
                  <a:srgbClr val="231F20"/>
                </a:solidFill>
                <a:latin typeface="Helvetica Neue"/>
                <a:cs typeface="Helvetica Neue"/>
              </a:rPr>
              <a:t>the</a:t>
            </a:r>
            <a:r>
              <a:rPr sz="600" spc="-125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sz="600" spc="-15" dirty="0">
                <a:solidFill>
                  <a:srgbClr val="231F20"/>
                </a:solidFill>
                <a:latin typeface="Helvetica Neue"/>
                <a:cs typeface="Helvetica Neue"/>
              </a:rPr>
              <a:t>app?</a:t>
            </a:r>
            <a:endParaRPr sz="600" dirty="0">
              <a:latin typeface="Helvetica Neue"/>
              <a:cs typeface="Helvetica Neue"/>
            </a:endParaRPr>
          </a:p>
          <a:p>
            <a:pPr marL="158750" indent="-81280">
              <a:lnSpc>
                <a:spcPct val="100000"/>
              </a:lnSpc>
              <a:spcBef>
                <a:spcPts val="5"/>
              </a:spcBef>
              <a:buChar char="-"/>
              <a:tabLst>
                <a:tab pos="159385" algn="l"/>
              </a:tabLst>
            </a:pPr>
            <a:r>
              <a:rPr sz="600" spc="-10" dirty="0">
                <a:solidFill>
                  <a:srgbClr val="231F20"/>
                </a:solidFill>
                <a:latin typeface="Helvetica Neue"/>
                <a:cs typeface="Helvetica Neue"/>
              </a:rPr>
              <a:t>How </a:t>
            </a:r>
            <a:r>
              <a:rPr sz="600" spc="-15" dirty="0">
                <a:solidFill>
                  <a:srgbClr val="231F20"/>
                </a:solidFill>
                <a:latin typeface="Helvetica Neue"/>
                <a:cs typeface="Helvetica Neue"/>
              </a:rPr>
              <a:t>will </a:t>
            </a:r>
            <a:r>
              <a:rPr sz="600" spc="-10" dirty="0">
                <a:solidFill>
                  <a:srgbClr val="231F20"/>
                </a:solidFill>
                <a:latin typeface="Helvetica Neue"/>
                <a:cs typeface="Helvetica Neue"/>
              </a:rPr>
              <a:t>you </a:t>
            </a:r>
            <a:r>
              <a:rPr sz="600" spc="-15" dirty="0">
                <a:solidFill>
                  <a:srgbClr val="231F20"/>
                </a:solidFill>
                <a:latin typeface="Helvetica Neue"/>
                <a:cs typeface="Helvetica Neue"/>
              </a:rPr>
              <a:t>make </a:t>
            </a:r>
            <a:r>
              <a:rPr sz="600" spc="-10" dirty="0">
                <a:solidFill>
                  <a:srgbClr val="231F20"/>
                </a:solidFill>
                <a:latin typeface="Helvetica Neue"/>
                <a:cs typeface="Helvetica Neue"/>
              </a:rPr>
              <a:t>the app</a:t>
            </a:r>
            <a:r>
              <a:rPr sz="600" spc="-100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sz="600" spc="-15" dirty="0">
                <a:solidFill>
                  <a:srgbClr val="231F20"/>
                </a:solidFill>
                <a:latin typeface="Helvetica Neue"/>
                <a:cs typeface="Helvetica Neue"/>
              </a:rPr>
              <a:t>informative?</a:t>
            </a:r>
            <a:endParaRPr sz="600" dirty="0">
              <a:latin typeface="Helvetica Neue"/>
              <a:cs typeface="Helvetica Neue"/>
            </a:endParaRPr>
          </a:p>
          <a:p>
            <a:pPr marL="158750" indent="-81280">
              <a:lnSpc>
                <a:spcPct val="100000"/>
              </a:lnSpc>
              <a:spcBef>
                <a:spcPts val="5"/>
              </a:spcBef>
              <a:buChar char="-"/>
              <a:tabLst>
                <a:tab pos="159385" algn="l"/>
              </a:tabLst>
            </a:pPr>
            <a:r>
              <a:rPr sz="600" spc="-15" dirty="0">
                <a:solidFill>
                  <a:srgbClr val="231F20"/>
                </a:solidFill>
                <a:latin typeface="Helvetica Neue"/>
                <a:cs typeface="Helvetica Neue"/>
              </a:rPr>
              <a:t>Will there </a:t>
            </a:r>
            <a:r>
              <a:rPr sz="600" spc="-10" dirty="0">
                <a:solidFill>
                  <a:srgbClr val="231F20"/>
                </a:solidFill>
                <a:latin typeface="Helvetica Neue"/>
                <a:cs typeface="Helvetica Neue"/>
              </a:rPr>
              <a:t>be any </a:t>
            </a:r>
            <a:r>
              <a:rPr sz="600" spc="-15" dirty="0">
                <a:solidFill>
                  <a:srgbClr val="231F20"/>
                </a:solidFill>
                <a:latin typeface="Helvetica Neue"/>
                <a:cs typeface="Helvetica Neue"/>
              </a:rPr>
              <a:t>gamification </a:t>
            </a:r>
            <a:r>
              <a:rPr sz="600" spc="-10" dirty="0">
                <a:solidFill>
                  <a:srgbClr val="231F20"/>
                </a:solidFill>
                <a:latin typeface="Helvetica Neue"/>
                <a:cs typeface="Helvetica Neue"/>
              </a:rPr>
              <a:t>in </a:t>
            </a:r>
            <a:r>
              <a:rPr sz="600" spc="-15" dirty="0">
                <a:solidFill>
                  <a:srgbClr val="231F20"/>
                </a:solidFill>
                <a:latin typeface="Helvetica Neue"/>
                <a:cs typeface="Helvetica Neue"/>
              </a:rPr>
              <a:t>your</a:t>
            </a:r>
            <a:r>
              <a:rPr sz="600" spc="-105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lang="en-GB" sz="600" spc="-105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sz="600" spc="-15" dirty="0">
                <a:solidFill>
                  <a:srgbClr val="231F20"/>
                </a:solidFill>
                <a:latin typeface="Helvetica Neue"/>
                <a:cs typeface="Helvetica Neue"/>
              </a:rPr>
              <a:t>app?</a:t>
            </a:r>
            <a:endParaRPr sz="600" dirty="0">
              <a:latin typeface="Helvetica Neue"/>
              <a:cs typeface="Helvetica Neue"/>
            </a:endParaRPr>
          </a:p>
          <a:p>
            <a:pPr marL="158750" indent="-81280">
              <a:lnSpc>
                <a:spcPct val="100000"/>
              </a:lnSpc>
              <a:spcBef>
                <a:spcPts val="5"/>
              </a:spcBef>
              <a:buChar char="-"/>
              <a:tabLst>
                <a:tab pos="159385" algn="l"/>
              </a:tabLst>
            </a:pPr>
            <a:r>
              <a:rPr sz="600" spc="-15" dirty="0">
                <a:solidFill>
                  <a:srgbClr val="231F20"/>
                </a:solidFill>
                <a:latin typeface="Helvetica Neue"/>
                <a:cs typeface="Helvetica Neue"/>
              </a:rPr>
              <a:t>What would </a:t>
            </a:r>
            <a:r>
              <a:rPr sz="600" spc="-10" dirty="0">
                <a:solidFill>
                  <a:srgbClr val="231F20"/>
                </a:solidFill>
                <a:latin typeface="Helvetica Neue"/>
                <a:cs typeface="Helvetica Neue"/>
              </a:rPr>
              <a:t>the key </a:t>
            </a:r>
            <a:r>
              <a:rPr sz="600" spc="-15" dirty="0">
                <a:solidFill>
                  <a:srgbClr val="231F20"/>
                </a:solidFill>
                <a:latin typeface="Helvetica Neue"/>
                <a:cs typeface="Helvetica Neue"/>
              </a:rPr>
              <a:t>learnings </a:t>
            </a:r>
            <a:r>
              <a:rPr sz="600" spc="-10" dirty="0">
                <a:solidFill>
                  <a:srgbClr val="231F20"/>
                </a:solidFill>
                <a:latin typeface="Helvetica Neue"/>
                <a:cs typeface="Helvetica Neue"/>
              </a:rPr>
              <a:t>be for the</a:t>
            </a:r>
            <a:r>
              <a:rPr sz="600" spc="-125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lang="en-GB" sz="600" spc="-125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sz="600" spc="-15" dirty="0">
                <a:solidFill>
                  <a:srgbClr val="231F20"/>
                </a:solidFill>
                <a:latin typeface="Helvetica Neue"/>
                <a:cs typeface="Helvetica Neue"/>
              </a:rPr>
              <a:t>user?</a:t>
            </a:r>
            <a:endParaRPr sz="600" dirty="0">
              <a:latin typeface="Helvetica Neue"/>
              <a:cs typeface="Helvetica Neue"/>
            </a:endParaRPr>
          </a:p>
          <a:p>
            <a:pPr marL="158750" indent="-81280">
              <a:lnSpc>
                <a:spcPct val="100000"/>
              </a:lnSpc>
              <a:spcBef>
                <a:spcPts val="5"/>
              </a:spcBef>
              <a:buChar char="-"/>
              <a:tabLst>
                <a:tab pos="159385" algn="l"/>
              </a:tabLst>
            </a:pPr>
            <a:r>
              <a:rPr sz="600" spc="-15" dirty="0">
                <a:solidFill>
                  <a:srgbClr val="231F20"/>
                </a:solidFill>
                <a:latin typeface="Helvetica Neue"/>
                <a:cs typeface="Helvetica Neue"/>
              </a:rPr>
              <a:t>Where would </a:t>
            </a:r>
            <a:r>
              <a:rPr sz="600" spc="-10" dirty="0">
                <a:solidFill>
                  <a:srgbClr val="231F20"/>
                </a:solidFill>
                <a:latin typeface="Helvetica Neue"/>
                <a:cs typeface="Helvetica Neue"/>
              </a:rPr>
              <a:t>you find the </a:t>
            </a:r>
            <a:r>
              <a:rPr sz="600" spc="-15" dirty="0">
                <a:solidFill>
                  <a:srgbClr val="231F20"/>
                </a:solidFill>
                <a:latin typeface="Helvetica Neue"/>
                <a:cs typeface="Helvetica Neue"/>
              </a:rPr>
              <a:t>content that </a:t>
            </a:r>
            <a:r>
              <a:rPr sz="600" spc="-10" dirty="0">
                <a:solidFill>
                  <a:srgbClr val="231F20"/>
                </a:solidFill>
                <a:latin typeface="Helvetica Neue"/>
                <a:cs typeface="Helvetica Neue"/>
              </a:rPr>
              <a:t>you</a:t>
            </a:r>
            <a:r>
              <a:rPr sz="600" spc="-120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lang="en-GB" sz="600" spc="-120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sz="600" spc="-15" dirty="0">
                <a:solidFill>
                  <a:srgbClr val="231F20"/>
                </a:solidFill>
                <a:latin typeface="Helvetica Neue"/>
                <a:cs typeface="Helvetica Neue"/>
              </a:rPr>
              <a:t>need?</a:t>
            </a:r>
            <a:endParaRPr sz="600" dirty="0">
              <a:latin typeface="Helvetica Neue"/>
              <a:cs typeface="Helvetica Neue"/>
            </a:endParaRPr>
          </a:p>
          <a:p>
            <a:pPr marL="78105">
              <a:lnSpc>
                <a:spcPct val="100000"/>
              </a:lnSpc>
              <a:spcBef>
                <a:spcPts val="204"/>
              </a:spcBef>
            </a:pPr>
            <a:r>
              <a:rPr sz="600" spc="-15" dirty="0">
                <a:solidFill>
                  <a:srgbClr val="231F20"/>
                </a:solidFill>
                <a:latin typeface="Helvetica Neue"/>
                <a:cs typeface="Helvetica Neue"/>
              </a:rPr>
              <a:t>Give </a:t>
            </a:r>
            <a:r>
              <a:rPr sz="600" spc="-10" dirty="0">
                <a:solidFill>
                  <a:srgbClr val="231F20"/>
                </a:solidFill>
                <a:latin typeface="Helvetica Neue"/>
                <a:cs typeface="Helvetica Neue"/>
              </a:rPr>
              <a:t>the </a:t>
            </a:r>
            <a:r>
              <a:rPr sz="600" spc="-15" dirty="0">
                <a:solidFill>
                  <a:srgbClr val="231F20"/>
                </a:solidFill>
                <a:latin typeface="Helvetica Neue"/>
                <a:cs typeface="Helvetica Neue"/>
              </a:rPr>
              <a:t>students time </a:t>
            </a:r>
            <a:r>
              <a:rPr sz="600" spc="-10" dirty="0">
                <a:solidFill>
                  <a:srgbClr val="231F20"/>
                </a:solidFill>
                <a:latin typeface="Helvetica Neue"/>
                <a:cs typeface="Helvetica Neue"/>
              </a:rPr>
              <a:t>to </a:t>
            </a:r>
            <a:r>
              <a:rPr sz="600" spc="-15" dirty="0">
                <a:solidFill>
                  <a:srgbClr val="231F20"/>
                </a:solidFill>
                <a:latin typeface="Helvetica Neue"/>
                <a:cs typeface="Helvetica Neue"/>
              </a:rPr>
              <a:t>share with another group/the</a:t>
            </a:r>
            <a:r>
              <a:rPr sz="600" spc="-120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sz="600" spc="-15" dirty="0">
                <a:solidFill>
                  <a:srgbClr val="231F20"/>
                </a:solidFill>
                <a:latin typeface="Helvetica Neue"/>
                <a:cs typeface="Helvetica Neue"/>
              </a:rPr>
              <a:t>class.</a:t>
            </a:r>
            <a:endParaRPr sz="600" dirty="0">
              <a:latin typeface="Helvetica Neue"/>
              <a:cs typeface="Helvetica Neue"/>
            </a:endParaRPr>
          </a:p>
          <a:p>
            <a:pPr marL="78105" marR="153035">
              <a:lnSpc>
                <a:spcPts val="650"/>
              </a:lnSpc>
              <a:spcBef>
                <a:spcPts val="285"/>
              </a:spcBef>
            </a:pPr>
            <a:r>
              <a:rPr sz="600" spc="-15" dirty="0">
                <a:solidFill>
                  <a:srgbClr val="231F20"/>
                </a:solidFill>
                <a:latin typeface="Helvetica Neue"/>
                <a:cs typeface="Helvetica Neue"/>
              </a:rPr>
              <a:t>Discuss</a:t>
            </a:r>
            <a:r>
              <a:rPr sz="600" spc="-25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sz="600" spc="-10" dirty="0">
                <a:solidFill>
                  <a:srgbClr val="231F20"/>
                </a:solidFill>
                <a:latin typeface="Helvetica Neue"/>
                <a:cs typeface="Helvetica Neue"/>
              </a:rPr>
              <a:t>if</a:t>
            </a:r>
            <a:r>
              <a:rPr sz="600" spc="-25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sz="600" spc="-10" dirty="0">
                <a:solidFill>
                  <a:srgbClr val="231F20"/>
                </a:solidFill>
                <a:latin typeface="Helvetica Neue"/>
                <a:cs typeface="Helvetica Neue"/>
              </a:rPr>
              <a:t>any</a:t>
            </a:r>
            <a:r>
              <a:rPr sz="600" spc="-25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sz="600" spc="-10" dirty="0">
                <a:solidFill>
                  <a:srgbClr val="231F20"/>
                </a:solidFill>
                <a:latin typeface="Helvetica Neue"/>
                <a:cs typeface="Helvetica Neue"/>
              </a:rPr>
              <a:t>of</a:t>
            </a:r>
            <a:r>
              <a:rPr sz="600" spc="-25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sz="600" spc="-10" dirty="0">
                <a:solidFill>
                  <a:srgbClr val="231F20"/>
                </a:solidFill>
                <a:latin typeface="Helvetica Neue"/>
                <a:cs typeface="Helvetica Neue"/>
              </a:rPr>
              <a:t>the</a:t>
            </a:r>
            <a:r>
              <a:rPr sz="600" spc="-25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sz="600" spc="-15" dirty="0">
                <a:solidFill>
                  <a:srgbClr val="231F20"/>
                </a:solidFill>
                <a:latin typeface="Helvetica Neue"/>
                <a:cs typeface="Helvetica Neue"/>
              </a:rPr>
              <a:t>students</a:t>
            </a:r>
            <a:r>
              <a:rPr sz="600" spc="-25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sz="600" spc="-15" dirty="0">
                <a:solidFill>
                  <a:srgbClr val="231F20"/>
                </a:solidFill>
                <a:latin typeface="Helvetica Neue"/>
                <a:cs typeface="Helvetica Neue"/>
              </a:rPr>
              <a:t>have</a:t>
            </a:r>
            <a:r>
              <a:rPr sz="600" spc="-25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sz="600" dirty="0">
                <a:solidFill>
                  <a:srgbClr val="231F20"/>
                </a:solidFill>
                <a:latin typeface="Helvetica Neue"/>
                <a:cs typeface="Helvetica Neue"/>
              </a:rPr>
              <a:t>a</a:t>
            </a:r>
            <a:r>
              <a:rPr sz="600" spc="-25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sz="600" spc="-15" dirty="0">
                <a:solidFill>
                  <a:srgbClr val="231F20"/>
                </a:solidFill>
                <a:latin typeface="Helvetica Neue"/>
                <a:cs typeface="Helvetica Neue"/>
              </a:rPr>
              <a:t>passion</a:t>
            </a:r>
            <a:r>
              <a:rPr sz="600" spc="-25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sz="600" spc="-10" dirty="0">
                <a:solidFill>
                  <a:srgbClr val="231F20"/>
                </a:solidFill>
                <a:latin typeface="Helvetica Neue"/>
                <a:cs typeface="Helvetica Neue"/>
              </a:rPr>
              <a:t>for</a:t>
            </a:r>
            <a:r>
              <a:rPr sz="600" spc="-25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sz="600" spc="-15" dirty="0">
                <a:solidFill>
                  <a:srgbClr val="231F20"/>
                </a:solidFill>
                <a:latin typeface="Helvetica Neue"/>
                <a:cs typeface="Helvetica Neue"/>
              </a:rPr>
              <a:t>history</a:t>
            </a:r>
            <a:r>
              <a:rPr sz="600" spc="-25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sz="600" spc="-10" dirty="0">
                <a:solidFill>
                  <a:srgbClr val="231F20"/>
                </a:solidFill>
                <a:latin typeface="Helvetica Neue"/>
                <a:cs typeface="Helvetica Neue"/>
              </a:rPr>
              <a:t>and</a:t>
            </a:r>
            <a:r>
              <a:rPr sz="600" spc="-25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sz="600" spc="-15" dirty="0">
                <a:solidFill>
                  <a:srgbClr val="231F20"/>
                </a:solidFill>
                <a:latin typeface="Helvetica Neue"/>
                <a:cs typeface="Helvetica Neue"/>
              </a:rPr>
              <a:t>would</a:t>
            </a:r>
            <a:r>
              <a:rPr sz="600" spc="-25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sz="600" spc="-15" dirty="0">
                <a:solidFill>
                  <a:srgbClr val="231F20"/>
                </a:solidFill>
                <a:latin typeface="Helvetica Neue"/>
                <a:cs typeface="Helvetica Neue"/>
              </a:rPr>
              <a:t>like  </a:t>
            </a:r>
            <a:r>
              <a:rPr sz="600" spc="-10" dirty="0">
                <a:solidFill>
                  <a:srgbClr val="231F20"/>
                </a:solidFill>
                <a:latin typeface="Helvetica Neue"/>
                <a:cs typeface="Helvetica Neue"/>
              </a:rPr>
              <a:t>to</a:t>
            </a:r>
            <a:r>
              <a:rPr sz="600" spc="-25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sz="600" spc="-15" dirty="0">
                <a:solidFill>
                  <a:srgbClr val="231F20"/>
                </a:solidFill>
                <a:latin typeface="Helvetica Neue"/>
                <a:cs typeface="Helvetica Neue"/>
              </a:rPr>
              <a:t>have</a:t>
            </a:r>
            <a:r>
              <a:rPr sz="600" spc="-25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sz="600" dirty="0">
                <a:solidFill>
                  <a:srgbClr val="231F20"/>
                </a:solidFill>
                <a:latin typeface="Helvetica Neue"/>
                <a:cs typeface="Helvetica Neue"/>
              </a:rPr>
              <a:t>a</a:t>
            </a:r>
            <a:r>
              <a:rPr sz="600" spc="-25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sz="600" spc="-10" dirty="0">
                <a:solidFill>
                  <a:srgbClr val="231F20"/>
                </a:solidFill>
                <a:latin typeface="Helvetica Neue"/>
                <a:cs typeface="Helvetica Neue"/>
              </a:rPr>
              <a:t>job</a:t>
            </a:r>
            <a:r>
              <a:rPr sz="600" spc="-25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sz="600" spc="-15" dirty="0">
                <a:solidFill>
                  <a:srgbClr val="231F20"/>
                </a:solidFill>
                <a:latin typeface="Helvetica Neue"/>
                <a:cs typeface="Helvetica Neue"/>
              </a:rPr>
              <a:t>creating</a:t>
            </a:r>
            <a:r>
              <a:rPr sz="600" spc="-25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sz="600" spc="-15" dirty="0">
                <a:solidFill>
                  <a:srgbClr val="231F20"/>
                </a:solidFill>
                <a:latin typeface="Helvetica Neue"/>
                <a:cs typeface="Helvetica Neue"/>
              </a:rPr>
              <a:t>apps</a:t>
            </a:r>
            <a:r>
              <a:rPr sz="600" spc="-25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sz="600" spc="-15" dirty="0">
                <a:solidFill>
                  <a:srgbClr val="231F20"/>
                </a:solidFill>
                <a:latin typeface="Helvetica Neue"/>
                <a:cs typeface="Helvetica Neue"/>
              </a:rPr>
              <a:t>like</a:t>
            </a:r>
            <a:r>
              <a:rPr sz="600" spc="-25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sz="600" spc="-15" dirty="0">
                <a:solidFill>
                  <a:srgbClr val="231F20"/>
                </a:solidFill>
                <a:latin typeface="Helvetica Neue"/>
                <a:cs typeface="Helvetica Neue"/>
              </a:rPr>
              <a:t>this</a:t>
            </a:r>
            <a:r>
              <a:rPr sz="600" spc="-25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sz="600" spc="-10" dirty="0">
                <a:solidFill>
                  <a:srgbClr val="231F20"/>
                </a:solidFill>
                <a:latin typeface="Helvetica Neue"/>
                <a:cs typeface="Helvetica Neue"/>
              </a:rPr>
              <a:t>in</a:t>
            </a:r>
            <a:r>
              <a:rPr sz="600" spc="-25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sz="600" spc="-10" dirty="0">
                <a:solidFill>
                  <a:srgbClr val="231F20"/>
                </a:solidFill>
                <a:latin typeface="Helvetica Neue"/>
                <a:cs typeface="Helvetica Neue"/>
              </a:rPr>
              <a:t>the</a:t>
            </a:r>
            <a:r>
              <a:rPr sz="600" spc="-25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sz="600" spc="-20" dirty="0">
                <a:solidFill>
                  <a:srgbClr val="231F20"/>
                </a:solidFill>
                <a:latin typeface="Helvetica Neue"/>
                <a:cs typeface="Helvetica Neue"/>
              </a:rPr>
              <a:t>future.</a:t>
            </a:r>
            <a:endParaRPr sz="600" dirty="0">
              <a:latin typeface="Helvetica Neue"/>
              <a:cs typeface="Helvetica Neue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2904350" y="6191671"/>
            <a:ext cx="2533015" cy="1047750"/>
          </a:xfrm>
          <a:prstGeom prst="rect">
            <a:avLst/>
          </a:prstGeom>
          <a:ln w="6350">
            <a:solidFill>
              <a:srgbClr val="BCBEC0"/>
            </a:solidFill>
          </a:ln>
        </p:spPr>
        <p:txBody>
          <a:bodyPr vert="horz" wrap="square" lIns="0" tIns="89535" rIns="0" bIns="0" rtlCol="0">
            <a:spAutoFit/>
          </a:bodyPr>
          <a:lstStyle/>
          <a:p>
            <a:pPr marL="65405">
              <a:lnSpc>
                <a:spcPts val="2690"/>
              </a:lnSpc>
              <a:spcBef>
                <a:spcPts val="705"/>
              </a:spcBef>
            </a:pPr>
            <a:r>
              <a:rPr sz="3450" b="1" spc="-2220" baseline="15700" dirty="0">
                <a:solidFill>
                  <a:srgbClr val="EB5750"/>
                </a:solidFill>
                <a:latin typeface="Poppins"/>
                <a:cs typeface="Poppins"/>
              </a:rPr>
              <a:t>5</a:t>
            </a:r>
            <a:r>
              <a:rPr sz="600" b="1" dirty="0">
                <a:solidFill>
                  <a:srgbClr val="231F20"/>
                </a:solidFill>
                <a:latin typeface="Helvetica Neue"/>
                <a:cs typeface="Helvetica Neue"/>
              </a:rPr>
              <a:t>Interactive Museum Exhibitions (5 min)</a:t>
            </a:r>
            <a:endParaRPr sz="600" dirty="0">
              <a:latin typeface="Helvetica Neue"/>
              <a:cs typeface="Helvetica Neue"/>
            </a:endParaRPr>
          </a:p>
          <a:p>
            <a:pPr marL="65405" marR="69850">
              <a:lnSpc>
                <a:spcPts val="640"/>
              </a:lnSpc>
              <a:spcBef>
                <a:spcPts val="20"/>
              </a:spcBef>
            </a:pPr>
            <a:r>
              <a:rPr sz="600" dirty="0">
                <a:solidFill>
                  <a:srgbClr val="231F20"/>
                </a:solidFill>
                <a:latin typeface="Helvetica Neue"/>
                <a:cs typeface="Helvetica Neue"/>
              </a:rPr>
              <a:t>Ask the students if they have ever been to a museum and played on  </a:t>
            </a:r>
            <a:r>
              <a:rPr sz="600" spc="-5" dirty="0">
                <a:solidFill>
                  <a:srgbClr val="231F20"/>
                </a:solidFill>
                <a:latin typeface="Helvetica Neue"/>
                <a:cs typeface="Helvetica Neue"/>
              </a:rPr>
              <a:t>an </a:t>
            </a:r>
            <a:r>
              <a:rPr sz="600" spc="-10" dirty="0">
                <a:solidFill>
                  <a:srgbClr val="231F20"/>
                </a:solidFill>
                <a:latin typeface="Helvetica Neue"/>
                <a:cs typeface="Helvetica Neue"/>
              </a:rPr>
              <a:t>interactive </a:t>
            </a:r>
            <a:r>
              <a:rPr sz="600" spc="-15" dirty="0">
                <a:solidFill>
                  <a:srgbClr val="231F20"/>
                </a:solidFill>
                <a:latin typeface="Helvetica Neue"/>
                <a:cs typeface="Helvetica Neue"/>
              </a:rPr>
              <a:t>display. </a:t>
            </a:r>
            <a:r>
              <a:rPr sz="600" spc="-10" dirty="0">
                <a:solidFill>
                  <a:srgbClr val="231F20"/>
                </a:solidFill>
                <a:latin typeface="Helvetica Neue"/>
                <a:cs typeface="Helvetica Neue"/>
              </a:rPr>
              <a:t>Have they seen any technology used </a:t>
            </a:r>
            <a:r>
              <a:rPr sz="600" spc="-5" dirty="0">
                <a:solidFill>
                  <a:srgbClr val="231F20"/>
                </a:solidFill>
                <a:latin typeface="Helvetica Neue"/>
                <a:cs typeface="Helvetica Neue"/>
              </a:rPr>
              <a:t>in </a:t>
            </a:r>
            <a:r>
              <a:rPr sz="600" spc="-10" dirty="0">
                <a:solidFill>
                  <a:srgbClr val="231F20"/>
                </a:solidFill>
                <a:latin typeface="Helvetica Neue"/>
                <a:cs typeface="Helvetica Neue"/>
              </a:rPr>
              <a:t>museums  </a:t>
            </a:r>
            <a:r>
              <a:rPr sz="600" dirty="0">
                <a:solidFill>
                  <a:srgbClr val="231F20"/>
                </a:solidFill>
                <a:latin typeface="Helvetica Neue"/>
                <a:cs typeface="Helvetica Neue"/>
              </a:rPr>
              <a:t>to make displays </a:t>
            </a:r>
            <a:r>
              <a:rPr sz="600" spc="-5" dirty="0">
                <a:solidFill>
                  <a:srgbClr val="231F20"/>
                </a:solidFill>
                <a:latin typeface="Helvetica Neue"/>
                <a:cs typeface="Helvetica Neue"/>
              </a:rPr>
              <a:t>more interesting </a:t>
            </a:r>
            <a:r>
              <a:rPr sz="600" dirty="0">
                <a:solidFill>
                  <a:srgbClr val="231F20"/>
                </a:solidFill>
                <a:latin typeface="Helvetica Neue"/>
                <a:cs typeface="Helvetica Neue"/>
              </a:rPr>
              <a:t>and interactive for</a:t>
            </a:r>
            <a:r>
              <a:rPr sz="600" spc="-10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sz="600" dirty="0">
                <a:solidFill>
                  <a:srgbClr val="231F20"/>
                </a:solidFill>
                <a:latin typeface="Helvetica Neue"/>
                <a:cs typeface="Helvetica Neue"/>
              </a:rPr>
              <a:t>visitors?</a:t>
            </a:r>
            <a:endParaRPr sz="600" dirty="0">
              <a:latin typeface="Helvetica Neue"/>
              <a:cs typeface="Helvetica Neue"/>
            </a:endParaRPr>
          </a:p>
          <a:p>
            <a:pPr marL="65405" marR="123189">
              <a:lnSpc>
                <a:spcPct val="89600"/>
              </a:lnSpc>
              <a:spcBef>
                <a:spcPts val="270"/>
              </a:spcBef>
            </a:pPr>
            <a:r>
              <a:rPr sz="600" spc="-5" dirty="0">
                <a:solidFill>
                  <a:srgbClr val="231F20"/>
                </a:solidFill>
                <a:latin typeface="Helvetica Neue"/>
                <a:cs typeface="Helvetica Neue"/>
              </a:rPr>
              <a:t>Watch </a:t>
            </a:r>
            <a:r>
              <a:rPr sz="600" dirty="0">
                <a:solidFill>
                  <a:srgbClr val="231F20"/>
                </a:solidFill>
                <a:latin typeface="Helvetica Neue"/>
                <a:cs typeface="Helvetica Neue"/>
              </a:rPr>
              <a:t>the following hyperlinked video on the slide which gives</a:t>
            </a:r>
            <a:r>
              <a:rPr sz="600" spc="-95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sz="600" dirty="0">
                <a:solidFill>
                  <a:srgbClr val="231F20"/>
                </a:solidFill>
                <a:latin typeface="Helvetica Neue"/>
                <a:cs typeface="Helvetica Neue"/>
              </a:rPr>
              <a:t>some  examples of immersive technology in museum exhibits:  </a:t>
            </a:r>
            <a:r>
              <a:rPr sz="600" u="sng" spc="-5" dirty="0">
                <a:solidFill>
                  <a:srgbClr val="231F20"/>
                </a:solidFill>
                <a:uFill>
                  <a:solidFill>
                    <a:srgbClr val="231F20"/>
                  </a:solidFill>
                </a:uFill>
                <a:latin typeface="Helvetica Neue"/>
                <a:cs typeface="Helvetica Neue"/>
                <a:hlinkClick r:id="rId4"/>
              </a:rPr>
              <a:t>https://www.youtube.com/watch?v=32pqI1dod8A</a:t>
            </a:r>
            <a:endParaRPr sz="600" dirty="0">
              <a:latin typeface="Helvetica Neue"/>
              <a:cs typeface="Helvetica Neue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5614822" y="1749170"/>
            <a:ext cx="2540635" cy="353060"/>
          </a:xfrm>
          <a:prstGeom prst="rect">
            <a:avLst/>
          </a:prstGeom>
          <a:ln w="6350">
            <a:solidFill>
              <a:srgbClr val="BCBEC0"/>
            </a:solidFill>
          </a:ln>
        </p:spPr>
        <p:txBody>
          <a:bodyPr vert="horz" wrap="square" lIns="0" tIns="5715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45"/>
              </a:spcBef>
            </a:pPr>
            <a:endParaRPr sz="600" dirty="0">
              <a:latin typeface="Times New Roman"/>
              <a:cs typeface="Times New Roman"/>
            </a:endParaRPr>
          </a:p>
          <a:p>
            <a:pPr marL="65405" marR="302895">
              <a:lnSpc>
                <a:spcPts val="650"/>
              </a:lnSpc>
            </a:pPr>
            <a:r>
              <a:rPr sz="600" dirty="0">
                <a:solidFill>
                  <a:srgbClr val="231F20"/>
                </a:solidFill>
                <a:latin typeface="Helvetica Neue"/>
                <a:cs typeface="Helvetica Neue"/>
              </a:rPr>
              <a:t>Ask if any of the students would like a </a:t>
            </a:r>
            <a:r>
              <a:rPr sz="600" spc="-5" dirty="0">
                <a:solidFill>
                  <a:srgbClr val="231F20"/>
                </a:solidFill>
                <a:latin typeface="Helvetica Neue"/>
                <a:cs typeface="Helvetica Neue"/>
              </a:rPr>
              <a:t>career </a:t>
            </a:r>
            <a:r>
              <a:rPr sz="600" dirty="0">
                <a:solidFill>
                  <a:srgbClr val="231F20"/>
                </a:solidFill>
                <a:latin typeface="Helvetica Neue"/>
                <a:cs typeface="Helvetica Neue"/>
              </a:rPr>
              <a:t>making</a:t>
            </a:r>
            <a:r>
              <a:rPr sz="600" spc="-80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sz="600" dirty="0">
                <a:solidFill>
                  <a:srgbClr val="231F20"/>
                </a:solidFill>
                <a:latin typeface="Helvetica Neue"/>
                <a:cs typeface="Helvetica Neue"/>
              </a:rPr>
              <a:t>interactive  displays in museums and helping bring history to</a:t>
            </a:r>
            <a:r>
              <a:rPr sz="600" spc="-35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sz="600" dirty="0">
                <a:solidFill>
                  <a:srgbClr val="231F20"/>
                </a:solidFill>
                <a:latin typeface="Helvetica Neue"/>
                <a:cs typeface="Helvetica Neue"/>
              </a:rPr>
              <a:t>life?</a:t>
            </a:r>
            <a:endParaRPr sz="600" dirty="0">
              <a:latin typeface="Helvetica Neue"/>
              <a:cs typeface="Helvetica Neue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8325307" y="2191969"/>
            <a:ext cx="2000885" cy="1533753"/>
          </a:xfrm>
          <a:prstGeom prst="rect">
            <a:avLst/>
          </a:prstGeom>
          <a:ln w="6350">
            <a:solidFill>
              <a:srgbClr val="BCBEC0"/>
            </a:solidFill>
          </a:ln>
        </p:spPr>
        <p:txBody>
          <a:bodyPr vert="horz" wrap="square" lIns="0" tIns="109220" rIns="0" bIns="0" rtlCol="0">
            <a:spAutoFit/>
          </a:bodyPr>
          <a:lstStyle/>
          <a:p>
            <a:pPr marL="65405">
              <a:lnSpc>
                <a:spcPts val="2685"/>
              </a:lnSpc>
              <a:spcBef>
                <a:spcPts val="860"/>
              </a:spcBef>
            </a:pPr>
            <a:r>
              <a:rPr sz="3450" b="1" spc="-2077" baseline="15700" dirty="0">
                <a:solidFill>
                  <a:srgbClr val="EB5750"/>
                </a:solidFill>
                <a:latin typeface="Poppins"/>
                <a:cs typeface="Poppins"/>
              </a:rPr>
              <a:t>9</a:t>
            </a:r>
            <a:r>
              <a:rPr sz="600" b="1" spc="-70" dirty="0">
                <a:solidFill>
                  <a:srgbClr val="231F20"/>
                </a:solidFill>
                <a:latin typeface="Helvetica Neue"/>
                <a:cs typeface="Helvetica Neue"/>
              </a:rPr>
              <a:t>T</a:t>
            </a:r>
            <a:r>
              <a:rPr sz="600" b="1" dirty="0">
                <a:solidFill>
                  <a:srgbClr val="231F20"/>
                </a:solidFill>
                <a:latin typeface="Helvetica Neue"/>
                <a:cs typeface="Helvetica Neue"/>
              </a:rPr>
              <a:t>echnology and A</a:t>
            </a:r>
            <a:r>
              <a:rPr sz="600" b="1" spc="-15" dirty="0">
                <a:solidFill>
                  <a:srgbClr val="231F20"/>
                </a:solidFill>
                <a:latin typeface="Helvetica Neue"/>
                <a:cs typeface="Helvetica Neue"/>
              </a:rPr>
              <a:t>r</a:t>
            </a:r>
            <a:r>
              <a:rPr sz="600" b="1" dirty="0">
                <a:solidFill>
                  <a:srgbClr val="231F20"/>
                </a:solidFill>
                <a:latin typeface="Helvetica Neue"/>
                <a:cs typeface="Helvetica Neue"/>
              </a:rPr>
              <a:t>chaeology (5 min)</a:t>
            </a:r>
            <a:endParaRPr sz="600" dirty="0">
              <a:latin typeface="Helvetica Neue"/>
              <a:cs typeface="Helvetica Neue"/>
            </a:endParaRPr>
          </a:p>
          <a:p>
            <a:pPr marL="65405" marR="237490">
              <a:lnSpc>
                <a:spcPts val="630"/>
              </a:lnSpc>
              <a:spcBef>
                <a:spcPts val="25"/>
              </a:spcBef>
            </a:pPr>
            <a:r>
              <a:rPr sz="600" spc="-10" dirty="0">
                <a:solidFill>
                  <a:srgbClr val="231F20"/>
                </a:solidFill>
                <a:latin typeface="Helvetica Neue"/>
                <a:cs typeface="Helvetica Neue"/>
              </a:rPr>
              <a:t>Ask the </a:t>
            </a:r>
            <a:r>
              <a:rPr sz="600" spc="-15" dirty="0">
                <a:solidFill>
                  <a:srgbClr val="231F20"/>
                </a:solidFill>
                <a:latin typeface="Helvetica Neue"/>
                <a:cs typeface="Helvetica Neue"/>
              </a:rPr>
              <a:t>students </a:t>
            </a:r>
            <a:r>
              <a:rPr sz="600" spc="-10" dirty="0">
                <a:solidFill>
                  <a:srgbClr val="231F20"/>
                </a:solidFill>
                <a:latin typeface="Helvetica Neue"/>
                <a:cs typeface="Helvetica Neue"/>
              </a:rPr>
              <a:t>how </a:t>
            </a:r>
            <a:r>
              <a:rPr sz="600" spc="-15" dirty="0">
                <a:solidFill>
                  <a:srgbClr val="231F20"/>
                </a:solidFill>
                <a:latin typeface="Helvetica Neue"/>
                <a:cs typeface="Helvetica Neue"/>
              </a:rPr>
              <a:t>they think technology </a:t>
            </a:r>
            <a:r>
              <a:rPr sz="600" spc="-10" dirty="0">
                <a:solidFill>
                  <a:srgbClr val="231F20"/>
                </a:solidFill>
                <a:latin typeface="Helvetica Neue"/>
                <a:cs typeface="Helvetica Neue"/>
              </a:rPr>
              <a:t>is </a:t>
            </a:r>
            <a:r>
              <a:rPr sz="600" spc="-15" dirty="0">
                <a:solidFill>
                  <a:srgbClr val="231F20"/>
                </a:solidFill>
                <a:latin typeface="Helvetica Neue"/>
                <a:cs typeface="Helvetica Neue"/>
              </a:rPr>
              <a:t>used  </a:t>
            </a:r>
            <a:r>
              <a:rPr sz="600" spc="-10" dirty="0">
                <a:solidFill>
                  <a:srgbClr val="231F20"/>
                </a:solidFill>
                <a:latin typeface="Helvetica Neue"/>
                <a:cs typeface="Helvetica Neue"/>
              </a:rPr>
              <a:t>in </a:t>
            </a:r>
            <a:r>
              <a:rPr sz="600" spc="-20" dirty="0">
                <a:solidFill>
                  <a:srgbClr val="231F20"/>
                </a:solidFill>
                <a:latin typeface="Helvetica Neue"/>
                <a:cs typeface="Helvetica Neue"/>
              </a:rPr>
              <a:t>archaeology. </a:t>
            </a:r>
            <a:r>
              <a:rPr sz="600" spc="-5" dirty="0">
                <a:solidFill>
                  <a:srgbClr val="231F20"/>
                </a:solidFill>
                <a:latin typeface="Helvetica Neue"/>
                <a:cs typeface="Helvetica Neue"/>
              </a:rPr>
              <a:t>Watch </a:t>
            </a:r>
            <a:r>
              <a:rPr sz="600" dirty="0">
                <a:solidFill>
                  <a:srgbClr val="231F20"/>
                </a:solidFill>
                <a:latin typeface="Helvetica Neue"/>
                <a:cs typeface="Helvetica Neue"/>
              </a:rPr>
              <a:t>the hyperlinked clip which  covers a number of ways </a:t>
            </a:r>
            <a:r>
              <a:rPr sz="600" spc="-5" dirty="0">
                <a:solidFill>
                  <a:srgbClr val="231F20"/>
                </a:solidFill>
                <a:latin typeface="Helvetica Neue"/>
                <a:cs typeface="Helvetica Neue"/>
              </a:rPr>
              <a:t>archaeology </a:t>
            </a:r>
            <a:r>
              <a:rPr sz="600" dirty="0">
                <a:solidFill>
                  <a:srgbClr val="231F20"/>
                </a:solidFill>
                <a:latin typeface="Helvetica Neue"/>
                <a:cs typeface="Helvetica Neue"/>
              </a:rPr>
              <a:t>students</a:t>
            </a:r>
            <a:r>
              <a:rPr sz="600" spc="-55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sz="600" dirty="0">
                <a:solidFill>
                  <a:srgbClr val="231F20"/>
                </a:solidFill>
                <a:latin typeface="Helvetica Neue"/>
                <a:cs typeface="Helvetica Neue"/>
              </a:rPr>
              <a:t>in</a:t>
            </a:r>
            <a:endParaRPr sz="600" dirty="0">
              <a:latin typeface="Helvetica Neue"/>
              <a:cs typeface="Helvetica Neue"/>
            </a:endParaRPr>
          </a:p>
          <a:p>
            <a:pPr marL="65405" marR="152400">
              <a:lnSpc>
                <a:spcPts val="630"/>
              </a:lnSpc>
            </a:pPr>
            <a:r>
              <a:rPr sz="600" dirty="0">
                <a:solidFill>
                  <a:srgbClr val="231F20"/>
                </a:solidFill>
                <a:latin typeface="Helvetica Neue"/>
                <a:cs typeface="Helvetica Neue"/>
              </a:rPr>
              <a:t>America </a:t>
            </a:r>
            <a:r>
              <a:rPr sz="600" spc="-5" dirty="0">
                <a:solidFill>
                  <a:srgbClr val="231F20"/>
                </a:solidFill>
                <a:latin typeface="Helvetica Neue"/>
                <a:cs typeface="Helvetica Neue"/>
              </a:rPr>
              <a:t>are </a:t>
            </a:r>
            <a:r>
              <a:rPr sz="600" dirty="0">
                <a:solidFill>
                  <a:srgbClr val="231F20"/>
                </a:solidFill>
                <a:latin typeface="Helvetica Neue"/>
                <a:cs typeface="Helvetica Neue"/>
              </a:rPr>
              <a:t>using </a:t>
            </a:r>
            <a:r>
              <a:rPr sz="600" spc="-5" dirty="0">
                <a:solidFill>
                  <a:srgbClr val="231F20"/>
                </a:solidFill>
                <a:latin typeface="Helvetica Neue"/>
                <a:cs typeface="Helvetica Neue"/>
              </a:rPr>
              <a:t>different </a:t>
            </a:r>
            <a:r>
              <a:rPr sz="600" dirty="0">
                <a:solidFill>
                  <a:srgbClr val="231F20"/>
                </a:solidFill>
                <a:latin typeface="Helvetica Neue"/>
                <a:cs typeface="Helvetica Neue"/>
              </a:rPr>
              <a:t>aspects of technology</a:t>
            </a:r>
            <a:r>
              <a:rPr sz="600" spc="-70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sz="600" dirty="0">
                <a:solidFill>
                  <a:srgbClr val="231F20"/>
                </a:solidFill>
                <a:latin typeface="Helvetica Neue"/>
                <a:cs typeface="Helvetica Neue"/>
              </a:rPr>
              <a:t>to  support their </a:t>
            </a:r>
            <a:r>
              <a:rPr sz="600" spc="-5" dirty="0">
                <a:solidFill>
                  <a:srgbClr val="231F20"/>
                </a:solidFill>
                <a:latin typeface="Helvetica Neue"/>
                <a:cs typeface="Helvetica Neue"/>
              </a:rPr>
              <a:t>research </a:t>
            </a:r>
            <a:r>
              <a:rPr sz="600" dirty="0">
                <a:solidFill>
                  <a:srgbClr val="231F20"/>
                </a:solidFill>
                <a:latin typeface="Helvetica Neue"/>
                <a:cs typeface="Helvetica Neue"/>
              </a:rPr>
              <a:t>in the field:  </a:t>
            </a:r>
            <a:r>
              <a:rPr sz="600" u="sng" spc="-20" dirty="0">
                <a:solidFill>
                  <a:srgbClr val="231F20"/>
                </a:solidFill>
                <a:uFill>
                  <a:solidFill>
                    <a:srgbClr val="231F20"/>
                  </a:solidFill>
                </a:uFill>
                <a:latin typeface="Helvetica Neue"/>
                <a:cs typeface="Helvetica Neue"/>
                <a:hlinkClick r:id="rId5"/>
              </a:rPr>
              <a:t>https://www.youtube.com/watch?v=XTalyNxJE2Q</a:t>
            </a:r>
            <a:endParaRPr sz="600" dirty="0">
              <a:latin typeface="Helvetica Neue"/>
              <a:cs typeface="Helvetica Neue"/>
            </a:endParaRPr>
          </a:p>
          <a:p>
            <a:pPr marL="65405" marR="99695">
              <a:lnSpc>
                <a:spcPts val="630"/>
              </a:lnSpc>
              <a:spcBef>
                <a:spcPts val="280"/>
              </a:spcBef>
            </a:pPr>
            <a:r>
              <a:rPr sz="600" spc="-15" dirty="0">
                <a:solidFill>
                  <a:srgbClr val="231F20"/>
                </a:solidFill>
                <a:latin typeface="Helvetica Neue"/>
                <a:cs typeface="Helvetica Neue"/>
              </a:rPr>
              <a:t>After </a:t>
            </a:r>
            <a:r>
              <a:rPr sz="600" spc="-10" dirty="0">
                <a:solidFill>
                  <a:srgbClr val="231F20"/>
                </a:solidFill>
                <a:latin typeface="Helvetica Neue"/>
                <a:cs typeface="Helvetica Neue"/>
              </a:rPr>
              <a:t>the </a:t>
            </a:r>
            <a:r>
              <a:rPr sz="600" spc="-15" dirty="0">
                <a:solidFill>
                  <a:srgbClr val="231F20"/>
                </a:solidFill>
                <a:latin typeface="Helvetica Neue"/>
                <a:cs typeface="Helvetica Neue"/>
              </a:rPr>
              <a:t>clip, discuss </a:t>
            </a:r>
            <a:r>
              <a:rPr sz="600" spc="-10" dirty="0">
                <a:solidFill>
                  <a:srgbClr val="231F20"/>
                </a:solidFill>
                <a:latin typeface="Helvetica Neue"/>
                <a:cs typeface="Helvetica Neue"/>
              </a:rPr>
              <a:t>the </a:t>
            </a:r>
            <a:r>
              <a:rPr sz="600" spc="-15" dirty="0">
                <a:solidFill>
                  <a:srgbClr val="231F20"/>
                </a:solidFill>
                <a:latin typeface="Helvetica Neue"/>
                <a:cs typeface="Helvetica Neue"/>
              </a:rPr>
              <a:t>different technology the  students used</a:t>
            </a:r>
            <a:r>
              <a:rPr lang="en-GB" sz="600" spc="-15" dirty="0">
                <a:solidFill>
                  <a:srgbClr val="231F20"/>
                </a:solidFill>
                <a:latin typeface="Helvetica Neue"/>
                <a:cs typeface="Helvetica Neue"/>
              </a:rPr>
              <a:t>. </a:t>
            </a:r>
            <a:r>
              <a:rPr sz="600" spc="-10" dirty="0">
                <a:solidFill>
                  <a:srgbClr val="231F20"/>
                </a:solidFill>
                <a:latin typeface="Helvetica Neue"/>
                <a:cs typeface="Helvetica Neue"/>
              </a:rPr>
              <a:t>How did </a:t>
            </a:r>
            <a:r>
              <a:rPr sz="600" spc="-15" dirty="0">
                <a:solidFill>
                  <a:srgbClr val="231F20"/>
                </a:solidFill>
                <a:latin typeface="Helvetica Neue"/>
                <a:cs typeface="Helvetica Neue"/>
              </a:rPr>
              <a:t>they overcome </a:t>
            </a:r>
            <a:r>
              <a:rPr sz="600" spc="-10" dirty="0">
                <a:solidFill>
                  <a:srgbClr val="231F20"/>
                </a:solidFill>
                <a:latin typeface="Helvetica Neue"/>
                <a:cs typeface="Helvetica Neue"/>
              </a:rPr>
              <a:t>the </a:t>
            </a:r>
            <a:r>
              <a:rPr sz="600" spc="-15" dirty="0">
                <a:solidFill>
                  <a:srgbClr val="231F20"/>
                </a:solidFill>
                <a:latin typeface="Helvetica Neue"/>
                <a:cs typeface="Helvetica Neue"/>
              </a:rPr>
              <a:t>lack of  electricity</a:t>
            </a:r>
            <a:r>
              <a:rPr sz="600" spc="-30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sz="600" spc="-10" dirty="0">
                <a:solidFill>
                  <a:srgbClr val="231F20"/>
                </a:solidFill>
                <a:latin typeface="Helvetica Neue"/>
                <a:cs typeface="Helvetica Neue"/>
              </a:rPr>
              <a:t>on</a:t>
            </a:r>
            <a:r>
              <a:rPr sz="600" spc="-30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sz="600" spc="-10" dirty="0">
                <a:solidFill>
                  <a:srgbClr val="231F20"/>
                </a:solidFill>
                <a:latin typeface="Helvetica Neue"/>
                <a:cs typeface="Helvetica Neue"/>
              </a:rPr>
              <a:t>the</a:t>
            </a:r>
            <a:r>
              <a:rPr sz="600" spc="-25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sz="600" spc="-10" dirty="0">
                <a:solidFill>
                  <a:srgbClr val="231F20"/>
                </a:solidFill>
                <a:latin typeface="Helvetica Neue"/>
                <a:cs typeface="Helvetica Neue"/>
              </a:rPr>
              <a:t>dig</a:t>
            </a:r>
            <a:r>
              <a:rPr sz="600" spc="-30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sz="600" spc="-15" dirty="0">
                <a:solidFill>
                  <a:srgbClr val="231F20"/>
                </a:solidFill>
                <a:latin typeface="Helvetica Neue"/>
                <a:cs typeface="Helvetica Neue"/>
              </a:rPr>
              <a:t>sites?</a:t>
            </a:r>
            <a:r>
              <a:rPr sz="600" spc="-25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sz="600" spc="-15" dirty="0">
                <a:solidFill>
                  <a:srgbClr val="231F20"/>
                </a:solidFill>
                <a:latin typeface="Helvetica Neue"/>
                <a:cs typeface="Helvetica Neue"/>
              </a:rPr>
              <a:t>What</a:t>
            </a:r>
            <a:r>
              <a:rPr sz="600" spc="-30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sz="600" spc="-15" dirty="0">
                <a:solidFill>
                  <a:srgbClr val="231F20"/>
                </a:solidFill>
                <a:latin typeface="Helvetica Neue"/>
                <a:cs typeface="Helvetica Neue"/>
              </a:rPr>
              <a:t>effects</a:t>
            </a:r>
            <a:r>
              <a:rPr sz="600" spc="-30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sz="600" spc="-10" dirty="0">
                <a:solidFill>
                  <a:srgbClr val="231F20"/>
                </a:solidFill>
                <a:latin typeface="Helvetica Neue"/>
                <a:cs typeface="Helvetica Neue"/>
              </a:rPr>
              <a:t>do</a:t>
            </a:r>
            <a:r>
              <a:rPr sz="600" spc="-25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sz="600" spc="-10" dirty="0">
                <a:solidFill>
                  <a:srgbClr val="231F20"/>
                </a:solidFill>
                <a:latin typeface="Helvetica Neue"/>
                <a:cs typeface="Helvetica Neue"/>
              </a:rPr>
              <a:t>the</a:t>
            </a:r>
            <a:r>
              <a:rPr sz="600" spc="-30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sz="600" spc="-15" dirty="0">
                <a:solidFill>
                  <a:srgbClr val="231F20"/>
                </a:solidFill>
                <a:latin typeface="Helvetica Neue"/>
                <a:cs typeface="Helvetica Neue"/>
              </a:rPr>
              <a:t>students  think technology will have </a:t>
            </a:r>
            <a:r>
              <a:rPr sz="600" spc="-10" dirty="0">
                <a:solidFill>
                  <a:srgbClr val="231F20"/>
                </a:solidFill>
                <a:latin typeface="Helvetica Neue"/>
                <a:cs typeface="Helvetica Neue"/>
              </a:rPr>
              <a:t>an </a:t>
            </a:r>
            <a:r>
              <a:rPr sz="600" spc="-15" dirty="0">
                <a:solidFill>
                  <a:srgbClr val="231F20"/>
                </a:solidFill>
                <a:latin typeface="Helvetica Neue"/>
                <a:cs typeface="Helvetica Neue"/>
              </a:rPr>
              <a:t>arch</a:t>
            </a:r>
            <a:r>
              <a:rPr lang="en-GB" sz="600" spc="-15" dirty="0">
                <a:solidFill>
                  <a:srgbClr val="231F20"/>
                </a:solidFill>
                <a:latin typeface="Helvetica Neue"/>
                <a:cs typeface="Helvetica Neue"/>
              </a:rPr>
              <a:t>a</a:t>
            </a:r>
            <a:r>
              <a:rPr sz="600" spc="-15" dirty="0" err="1">
                <a:solidFill>
                  <a:srgbClr val="231F20"/>
                </a:solidFill>
                <a:latin typeface="Helvetica Neue"/>
                <a:cs typeface="Helvetica Neue"/>
              </a:rPr>
              <a:t>elogy</a:t>
            </a:r>
            <a:r>
              <a:rPr sz="600" spc="-15" dirty="0">
                <a:solidFill>
                  <a:srgbClr val="231F20"/>
                </a:solidFill>
                <a:latin typeface="Helvetica Neue"/>
                <a:cs typeface="Helvetica Neue"/>
              </a:rPr>
              <a:t>? </a:t>
            </a:r>
            <a:r>
              <a:rPr sz="600" spc="-20" dirty="0">
                <a:solidFill>
                  <a:srgbClr val="231F20"/>
                </a:solidFill>
                <a:latin typeface="Helvetica Neue"/>
                <a:cs typeface="Helvetica Neue"/>
              </a:rPr>
              <a:t>Would </a:t>
            </a:r>
            <a:r>
              <a:rPr sz="600" spc="-10" dirty="0">
                <a:solidFill>
                  <a:srgbClr val="231F20"/>
                </a:solidFill>
                <a:latin typeface="Helvetica Neue"/>
                <a:cs typeface="Helvetica Neue"/>
              </a:rPr>
              <a:t>any </a:t>
            </a:r>
            <a:r>
              <a:rPr sz="600" spc="-15" dirty="0">
                <a:solidFill>
                  <a:srgbClr val="231F20"/>
                </a:solidFill>
                <a:latin typeface="Helvetica Neue"/>
                <a:cs typeface="Helvetica Neue"/>
              </a:rPr>
              <a:t>of  </a:t>
            </a:r>
            <a:r>
              <a:rPr sz="600" spc="-10" dirty="0">
                <a:solidFill>
                  <a:srgbClr val="231F20"/>
                </a:solidFill>
                <a:latin typeface="Helvetica Neue"/>
                <a:cs typeface="Helvetica Neue"/>
              </a:rPr>
              <a:t>the </a:t>
            </a:r>
            <a:r>
              <a:rPr sz="600" spc="-15" dirty="0">
                <a:solidFill>
                  <a:srgbClr val="231F20"/>
                </a:solidFill>
                <a:latin typeface="Helvetica Neue"/>
                <a:cs typeface="Helvetica Neue"/>
              </a:rPr>
              <a:t>students like </a:t>
            </a:r>
            <a:r>
              <a:rPr sz="600" spc="-10" dirty="0">
                <a:solidFill>
                  <a:srgbClr val="231F20"/>
                </a:solidFill>
                <a:latin typeface="Helvetica Neue"/>
                <a:cs typeface="Helvetica Neue"/>
              </a:rPr>
              <a:t>to be </a:t>
            </a:r>
            <a:r>
              <a:rPr sz="600" spc="-15" dirty="0">
                <a:solidFill>
                  <a:srgbClr val="231F20"/>
                </a:solidFill>
                <a:latin typeface="Helvetica Neue"/>
                <a:cs typeface="Helvetica Neue"/>
              </a:rPr>
              <a:t>archaeologists </a:t>
            </a:r>
            <a:r>
              <a:rPr sz="600" spc="-10" dirty="0">
                <a:solidFill>
                  <a:srgbClr val="231F20"/>
                </a:solidFill>
                <a:latin typeface="Helvetica Neue"/>
                <a:cs typeface="Helvetica Neue"/>
              </a:rPr>
              <a:t>in the </a:t>
            </a:r>
            <a:r>
              <a:rPr sz="600" spc="-15" dirty="0">
                <a:solidFill>
                  <a:srgbClr val="231F20"/>
                </a:solidFill>
                <a:latin typeface="Helvetica Neue"/>
                <a:cs typeface="Helvetica Neue"/>
              </a:rPr>
              <a:t>future and  either work with </a:t>
            </a:r>
            <a:r>
              <a:rPr sz="600" spc="-10" dirty="0">
                <a:solidFill>
                  <a:srgbClr val="231F20"/>
                </a:solidFill>
                <a:latin typeface="Helvetica Neue"/>
                <a:cs typeface="Helvetica Neue"/>
              </a:rPr>
              <a:t>or </a:t>
            </a:r>
            <a:r>
              <a:rPr sz="600" spc="-15" dirty="0">
                <a:solidFill>
                  <a:srgbClr val="231F20"/>
                </a:solidFill>
                <a:latin typeface="Helvetica Neue"/>
                <a:cs typeface="Helvetica Neue"/>
              </a:rPr>
              <a:t>create this kind </a:t>
            </a:r>
            <a:r>
              <a:rPr sz="600" spc="-10" dirty="0">
                <a:solidFill>
                  <a:srgbClr val="231F20"/>
                </a:solidFill>
                <a:latin typeface="Helvetica Neue"/>
                <a:cs typeface="Helvetica Neue"/>
              </a:rPr>
              <a:t>of</a:t>
            </a:r>
            <a:r>
              <a:rPr sz="600" spc="-105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sz="600" spc="-15" dirty="0">
                <a:solidFill>
                  <a:srgbClr val="231F20"/>
                </a:solidFill>
                <a:latin typeface="Helvetica Neue"/>
                <a:cs typeface="Helvetica Neue"/>
              </a:rPr>
              <a:t>technology?</a:t>
            </a:r>
            <a:endParaRPr lang="en-GB" sz="600" spc="-15" dirty="0">
              <a:solidFill>
                <a:srgbClr val="231F20"/>
              </a:solidFill>
              <a:latin typeface="Helvetica Neue"/>
              <a:cs typeface="Helvetica Neue"/>
            </a:endParaRPr>
          </a:p>
          <a:p>
            <a:pPr marL="65405" marR="99695">
              <a:lnSpc>
                <a:spcPts val="630"/>
              </a:lnSpc>
              <a:spcBef>
                <a:spcPts val="280"/>
              </a:spcBef>
            </a:pPr>
            <a:endParaRPr sz="600" dirty="0">
              <a:latin typeface="Helvetica Neue"/>
              <a:cs typeface="Helvetica Neue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2907525" y="1746008"/>
            <a:ext cx="2531745" cy="1026563"/>
          </a:xfrm>
          <a:prstGeom prst="rect">
            <a:avLst/>
          </a:prstGeom>
          <a:ln w="6350">
            <a:solidFill>
              <a:srgbClr val="BCBEC0"/>
            </a:solidFill>
          </a:ln>
        </p:spPr>
        <p:txBody>
          <a:bodyPr vert="horz" wrap="square" lIns="0" tIns="102235" rIns="0" bIns="0" rtlCol="0">
            <a:spAutoFit/>
          </a:bodyPr>
          <a:lstStyle/>
          <a:p>
            <a:pPr marL="65405">
              <a:lnSpc>
                <a:spcPts val="2690"/>
              </a:lnSpc>
              <a:spcBef>
                <a:spcPts val="805"/>
              </a:spcBef>
            </a:pPr>
            <a:r>
              <a:rPr sz="3450" b="1" spc="-1230" baseline="15700" dirty="0">
                <a:solidFill>
                  <a:srgbClr val="EB5750"/>
                </a:solidFill>
                <a:latin typeface="Poppins"/>
                <a:cs typeface="Poppins"/>
              </a:rPr>
              <a:t>1</a:t>
            </a:r>
            <a:r>
              <a:rPr sz="600" b="1" dirty="0">
                <a:solidFill>
                  <a:srgbClr val="231F20"/>
                </a:solidFill>
                <a:latin typeface="Helvetica Neue"/>
                <a:cs typeface="Helvetica Neue"/>
              </a:rPr>
              <a:t>Why is it important to study history? (5 min)</a:t>
            </a:r>
            <a:endParaRPr sz="600" dirty="0">
              <a:latin typeface="Helvetica Neue"/>
              <a:cs typeface="Helvetica Neue"/>
            </a:endParaRPr>
          </a:p>
          <a:p>
            <a:pPr marL="65405" marR="83820">
              <a:lnSpc>
                <a:spcPts val="640"/>
              </a:lnSpc>
              <a:spcBef>
                <a:spcPts val="20"/>
              </a:spcBef>
            </a:pPr>
            <a:r>
              <a:rPr sz="600" spc="-5" dirty="0">
                <a:solidFill>
                  <a:srgbClr val="231F20"/>
                </a:solidFill>
                <a:latin typeface="Helvetica Neue"/>
                <a:cs typeface="Helvetica Neue"/>
              </a:rPr>
              <a:t>Share </a:t>
            </a:r>
            <a:r>
              <a:rPr sz="600" dirty="0">
                <a:solidFill>
                  <a:srgbClr val="231F20"/>
                </a:solidFill>
                <a:latin typeface="Helvetica Neue"/>
                <a:cs typeface="Helvetica Neue"/>
              </a:rPr>
              <a:t>the learning objective with the students and ask if they think it  is important to study history and why</a:t>
            </a:r>
            <a:r>
              <a:rPr lang="en-GB" sz="600">
                <a:solidFill>
                  <a:srgbClr val="231F20"/>
                </a:solidFill>
                <a:latin typeface="Helvetica Neue"/>
                <a:cs typeface="Helvetica Neue"/>
              </a:rPr>
              <a:t>. </a:t>
            </a:r>
            <a:r>
              <a:rPr sz="600" spc="-5">
                <a:solidFill>
                  <a:srgbClr val="231F20"/>
                </a:solidFill>
                <a:latin typeface="Helvetica Neue"/>
                <a:cs typeface="Helvetica Neue"/>
              </a:rPr>
              <a:t>Watch </a:t>
            </a:r>
            <a:r>
              <a:rPr sz="600" dirty="0">
                <a:solidFill>
                  <a:srgbClr val="231F20"/>
                </a:solidFill>
                <a:latin typeface="Helvetica Neue"/>
                <a:cs typeface="Helvetica Neue"/>
              </a:rPr>
              <a:t>the hyperlinked clip of</a:t>
            </a:r>
            <a:r>
              <a:rPr sz="600" spc="-95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sz="600" dirty="0">
                <a:solidFill>
                  <a:srgbClr val="231F20"/>
                </a:solidFill>
                <a:latin typeface="Helvetica Neue"/>
                <a:cs typeface="Helvetica Neue"/>
              </a:rPr>
              <a:t>a  rap explaining the importance of studying </a:t>
            </a:r>
            <a:r>
              <a:rPr sz="600" spc="-10" dirty="0">
                <a:solidFill>
                  <a:srgbClr val="231F20"/>
                </a:solidFill>
                <a:latin typeface="Helvetica Neue"/>
                <a:cs typeface="Helvetica Neue"/>
              </a:rPr>
              <a:t>history.  </a:t>
            </a:r>
            <a:r>
              <a:rPr sz="600" u="sng" spc="-5" dirty="0">
                <a:solidFill>
                  <a:srgbClr val="231F20"/>
                </a:solidFill>
                <a:uFill>
                  <a:solidFill>
                    <a:srgbClr val="231F20"/>
                  </a:solidFill>
                </a:uFill>
                <a:latin typeface="Helvetica Neue"/>
                <a:cs typeface="Helvetica Neue"/>
                <a:hlinkClick r:id="rId6"/>
              </a:rPr>
              <a:t>https://www.youtube.com/watch?v=VMqoIZqpZAc</a:t>
            </a:r>
            <a:endParaRPr sz="600" dirty="0">
              <a:latin typeface="Helvetica Neue"/>
              <a:cs typeface="Helvetica Neue"/>
            </a:endParaRPr>
          </a:p>
          <a:p>
            <a:pPr marL="65405" marR="240029">
              <a:lnSpc>
                <a:spcPts val="640"/>
              </a:lnSpc>
              <a:spcBef>
                <a:spcPts val="280"/>
              </a:spcBef>
            </a:pPr>
            <a:r>
              <a:rPr sz="600" spc="-10" dirty="0">
                <a:solidFill>
                  <a:srgbClr val="231F20"/>
                </a:solidFill>
                <a:latin typeface="Helvetica Neue"/>
                <a:cs typeface="Helvetica Neue"/>
              </a:rPr>
              <a:t>Recap why </a:t>
            </a:r>
            <a:r>
              <a:rPr sz="600" spc="-5" dirty="0">
                <a:solidFill>
                  <a:srgbClr val="231F20"/>
                </a:solidFill>
                <a:latin typeface="Helvetica Neue"/>
                <a:cs typeface="Helvetica Neue"/>
              </a:rPr>
              <a:t>it is </a:t>
            </a:r>
            <a:r>
              <a:rPr sz="600" spc="-10" dirty="0">
                <a:solidFill>
                  <a:srgbClr val="231F20"/>
                </a:solidFill>
                <a:latin typeface="Helvetica Neue"/>
                <a:cs typeface="Helvetica Neue"/>
              </a:rPr>
              <a:t>important </a:t>
            </a:r>
            <a:r>
              <a:rPr sz="600" spc="-5" dirty="0">
                <a:solidFill>
                  <a:srgbClr val="231F20"/>
                </a:solidFill>
                <a:latin typeface="Helvetica Neue"/>
                <a:cs typeface="Helvetica Neue"/>
              </a:rPr>
              <a:t>to </a:t>
            </a:r>
            <a:r>
              <a:rPr sz="600" spc="-10" dirty="0">
                <a:solidFill>
                  <a:srgbClr val="231F20"/>
                </a:solidFill>
                <a:latin typeface="Helvetica Neue"/>
                <a:cs typeface="Helvetica Neue"/>
              </a:rPr>
              <a:t>study history</a:t>
            </a:r>
            <a:r>
              <a:rPr lang="en-GB" sz="600" spc="-10" dirty="0">
                <a:solidFill>
                  <a:srgbClr val="231F20"/>
                </a:solidFill>
                <a:latin typeface="Helvetica Neue"/>
                <a:cs typeface="Helvetica Neue"/>
              </a:rPr>
              <a:t>:</a:t>
            </a:r>
            <a:r>
              <a:rPr sz="600" spc="-10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sz="600" spc="-5" dirty="0">
                <a:solidFill>
                  <a:srgbClr val="231F20"/>
                </a:solidFill>
                <a:latin typeface="Helvetica Neue"/>
                <a:cs typeface="Helvetica Neue"/>
              </a:rPr>
              <a:t>to </a:t>
            </a:r>
            <a:r>
              <a:rPr sz="600" spc="-10" dirty="0">
                <a:solidFill>
                  <a:srgbClr val="231F20"/>
                </a:solidFill>
                <a:latin typeface="Helvetica Neue"/>
                <a:cs typeface="Helvetica Neue"/>
              </a:rPr>
              <a:t>learn from past  successes and mistakes, </a:t>
            </a:r>
            <a:r>
              <a:rPr sz="600" spc="-5" dirty="0">
                <a:solidFill>
                  <a:srgbClr val="231F20"/>
                </a:solidFill>
                <a:latin typeface="Helvetica Neue"/>
                <a:cs typeface="Helvetica Neue"/>
              </a:rPr>
              <a:t>to </a:t>
            </a:r>
            <a:r>
              <a:rPr sz="600" spc="-10" dirty="0">
                <a:solidFill>
                  <a:srgbClr val="231F20"/>
                </a:solidFill>
                <a:latin typeface="Helvetica Neue"/>
                <a:cs typeface="Helvetica Neue"/>
              </a:rPr>
              <a:t>use existing ideas </a:t>
            </a:r>
            <a:r>
              <a:rPr sz="600" spc="-5" dirty="0">
                <a:solidFill>
                  <a:srgbClr val="231F20"/>
                </a:solidFill>
                <a:latin typeface="Helvetica Neue"/>
                <a:cs typeface="Helvetica Neue"/>
              </a:rPr>
              <a:t>to </a:t>
            </a:r>
            <a:r>
              <a:rPr sz="600" spc="-10" dirty="0">
                <a:solidFill>
                  <a:srgbClr val="231F20"/>
                </a:solidFill>
                <a:latin typeface="Helvetica Neue"/>
                <a:cs typeface="Helvetica Neue"/>
              </a:rPr>
              <a:t>help </a:t>
            </a:r>
            <a:r>
              <a:rPr sz="600" spc="-5" dirty="0">
                <a:solidFill>
                  <a:srgbClr val="231F20"/>
                </a:solidFill>
                <a:latin typeface="Helvetica Neue"/>
                <a:cs typeface="Helvetica Neue"/>
              </a:rPr>
              <a:t>us </a:t>
            </a:r>
            <a:r>
              <a:rPr sz="600" spc="-10" dirty="0">
                <a:solidFill>
                  <a:srgbClr val="231F20"/>
                </a:solidFill>
                <a:latin typeface="Helvetica Neue"/>
                <a:cs typeface="Helvetica Neue"/>
              </a:rPr>
              <a:t>learn and  invent new things</a:t>
            </a:r>
            <a:r>
              <a:rPr sz="600" spc="-30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sz="600" spc="-10" dirty="0">
                <a:solidFill>
                  <a:srgbClr val="231F20"/>
                </a:solidFill>
                <a:latin typeface="Helvetica Neue"/>
                <a:cs typeface="Helvetica Neue"/>
              </a:rPr>
              <a:t>etc.</a:t>
            </a:r>
            <a:endParaRPr sz="600" dirty="0">
              <a:latin typeface="Helvetica Neue"/>
              <a:cs typeface="Helvetica Neue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2904350" y="2876577"/>
            <a:ext cx="2533015" cy="1244571"/>
          </a:xfrm>
          <a:prstGeom prst="rect">
            <a:avLst/>
          </a:prstGeom>
          <a:ln w="6350">
            <a:solidFill>
              <a:srgbClr val="BCBEC0"/>
            </a:solidFill>
          </a:ln>
        </p:spPr>
        <p:txBody>
          <a:bodyPr vert="horz" wrap="square" lIns="0" tIns="89535" rIns="0" bIns="0" rtlCol="0">
            <a:spAutoFit/>
          </a:bodyPr>
          <a:lstStyle/>
          <a:p>
            <a:pPr marL="65405">
              <a:lnSpc>
                <a:spcPts val="2690"/>
              </a:lnSpc>
              <a:spcBef>
                <a:spcPts val="705"/>
              </a:spcBef>
            </a:pPr>
            <a:r>
              <a:rPr sz="3450" b="1" spc="-1957" baseline="15700" dirty="0">
                <a:solidFill>
                  <a:srgbClr val="EB5750"/>
                </a:solidFill>
                <a:latin typeface="Poppins"/>
                <a:cs typeface="Poppins"/>
              </a:rPr>
              <a:t>2</a:t>
            </a:r>
            <a:r>
              <a:rPr sz="600" b="1" spc="-70" dirty="0">
                <a:solidFill>
                  <a:srgbClr val="231F20"/>
                </a:solidFill>
                <a:latin typeface="Helvetica Neue"/>
                <a:cs typeface="Helvetica Neue"/>
              </a:rPr>
              <a:t>T</a:t>
            </a:r>
            <a:r>
              <a:rPr sz="600" b="1" dirty="0">
                <a:solidFill>
                  <a:srgbClr val="231F20"/>
                </a:solidFill>
                <a:latin typeface="Helvetica Neue"/>
                <a:cs typeface="Helvetica Neue"/>
              </a:rPr>
              <a:t>echnology timeline (20 min)</a:t>
            </a:r>
            <a:endParaRPr sz="600" dirty="0">
              <a:latin typeface="Helvetica Neue"/>
              <a:cs typeface="Helvetica Neue"/>
            </a:endParaRPr>
          </a:p>
          <a:p>
            <a:pPr marL="65405" marR="71120">
              <a:lnSpc>
                <a:spcPts val="640"/>
              </a:lnSpc>
              <a:spcBef>
                <a:spcPts val="20"/>
              </a:spcBef>
            </a:pPr>
            <a:r>
              <a:rPr sz="600" dirty="0">
                <a:solidFill>
                  <a:srgbClr val="231F20"/>
                </a:solidFill>
                <a:latin typeface="Helvetica Neue"/>
                <a:cs typeface="Helvetica Neue"/>
              </a:rPr>
              <a:t>Explain to the students that you would like them to now have a look</a:t>
            </a:r>
            <a:r>
              <a:rPr sz="600" spc="-100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sz="600" dirty="0">
                <a:solidFill>
                  <a:srgbClr val="231F20"/>
                </a:solidFill>
                <a:latin typeface="Helvetica Neue"/>
                <a:cs typeface="Helvetica Neue"/>
              </a:rPr>
              <a:t>at  some of the key advancements in technology over the past 50 years.  Challenge the </a:t>
            </a:r>
            <a:r>
              <a:rPr sz="600" spc="-5" dirty="0">
                <a:solidFill>
                  <a:srgbClr val="231F20"/>
                </a:solidFill>
                <a:latin typeface="Helvetica Neue"/>
                <a:cs typeface="Helvetica Neue"/>
              </a:rPr>
              <a:t>children </a:t>
            </a:r>
            <a:r>
              <a:rPr sz="600" dirty="0">
                <a:solidFill>
                  <a:srgbClr val="231F20"/>
                </a:solidFill>
                <a:latin typeface="Helvetica Neue"/>
                <a:cs typeface="Helvetica Neue"/>
              </a:rPr>
              <a:t>to work individually or in pairs to put the</a:t>
            </a:r>
            <a:r>
              <a:rPr sz="600" spc="-70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sz="600" dirty="0">
                <a:solidFill>
                  <a:srgbClr val="231F20"/>
                </a:solidFill>
                <a:latin typeface="Helvetica Neue"/>
                <a:cs typeface="Helvetica Neue"/>
              </a:rPr>
              <a:t>events  on the slide into </a:t>
            </a:r>
            <a:r>
              <a:rPr sz="600" spc="-5" dirty="0">
                <a:solidFill>
                  <a:srgbClr val="231F20"/>
                </a:solidFill>
                <a:latin typeface="Helvetica Neue"/>
                <a:cs typeface="Helvetica Neue"/>
              </a:rPr>
              <a:t>chronological order </a:t>
            </a:r>
            <a:r>
              <a:rPr sz="600" dirty="0">
                <a:solidFill>
                  <a:srgbClr val="231F20"/>
                </a:solidFill>
                <a:latin typeface="Helvetica Neue"/>
                <a:cs typeface="Helvetica Neue"/>
              </a:rPr>
              <a:t>on a timeline (this could be on  something like a PPT slide or simply as</a:t>
            </a:r>
            <a:r>
              <a:rPr sz="600" spc="-20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sz="600" dirty="0">
                <a:solidFill>
                  <a:srgbClr val="231F20"/>
                </a:solidFill>
                <a:latin typeface="Helvetica Neue"/>
                <a:cs typeface="Helvetica Neue"/>
              </a:rPr>
              <a:t>notes).</a:t>
            </a:r>
            <a:endParaRPr sz="600" dirty="0">
              <a:latin typeface="Helvetica Neue"/>
              <a:cs typeface="Helvetica Neue"/>
            </a:endParaRPr>
          </a:p>
          <a:p>
            <a:pPr marL="65405" marR="180975">
              <a:lnSpc>
                <a:spcPts val="640"/>
              </a:lnSpc>
              <a:spcBef>
                <a:spcPts val="280"/>
              </a:spcBef>
            </a:pPr>
            <a:r>
              <a:rPr sz="600" dirty="0">
                <a:solidFill>
                  <a:srgbClr val="231F20"/>
                </a:solidFill>
                <a:latin typeface="Helvetica Neue"/>
                <a:cs typeface="Helvetica Neue"/>
              </a:rPr>
              <a:t>After the task, discuss the students findings and ask which of the  inventions/advancements they think is the most important and</a:t>
            </a:r>
            <a:r>
              <a:rPr sz="600" spc="-100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sz="600" dirty="0">
                <a:solidFill>
                  <a:srgbClr val="231F20"/>
                </a:solidFill>
                <a:latin typeface="Helvetica Neue"/>
                <a:cs typeface="Helvetica Neue"/>
              </a:rPr>
              <a:t>why  </a:t>
            </a:r>
            <a:r>
              <a:rPr sz="600" spc="-5" dirty="0">
                <a:solidFill>
                  <a:srgbClr val="231F20"/>
                </a:solidFill>
                <a:latin typeface="Helvetica Neue"/>
                <a:cs typeface="Helvetica Neue"/>
              </a:rPr>
              <a:t>(reinforce </a:t>
            </a:r>
            <a:r>
              <a:rPr sz="600" dirty="0">
                <a:solidFill>
                  <a:srgbClr val="231F20"/>
                </a:solidFill>
                <a:latin typeface="Helvetica Neue"/>
                <a:cs typeface="Helvetica Neue"/>
              </a:rPr>
              <a:t>that </a:t>
            </a:r>
            <a:r>
              <a:rPr sz="600" spc="-5" dirty="0">
                <a:solidFill>
                  <a:srgbClr val="231F20"/>
                </a:solidFill>
                <a:latin typeface="Helvetica Neue"/>
                <a:cs typeface="Helvetica Neue"/>
              </a:rPr>
              <a:t>there </a:t>
            </a:r>
            <a:r>
              <a:rPr sz="600" dirty="0">
                <a:solidFill>
                  <a:srgbClr val="231F20"/>
                </a:solidFill>
                <a:latin typeface="Helvetica Neue"/>
                <a:cs typeface="Helvetica Neue"/>
              </a:rPr>
              <a:t>is no right answer to this but it </a:t>
            </a:r>
            <a:r>
              <a:rPr sz="600" spc="-5" dirty="0">
                <a:solidFill>
                  <a:srgbClr val="231F20"/>
                </a:solidFill>
                <a:latin typeface="Helvetica Neue"/>
                <a:cs typeface="Helvetica Neue"/>
              </a:rPr>
              <a:t>promotes </a:t>
            </a:r>
            <a:r>
              <a:rPr sz="600" dirty="0">
                <a:solidFill>
                  <a:srgbClr val="231F20"/>
                </a:solidFill>
                <a:latin typeface="Helvetica Neue"/>
                <a:cs typeface="Helvetica Neue"/>
              </a:rPr>
              <a:t>an  </a:t>
            </a:r>
            <a:r>
              <a:rPr sz="600" spc="-5" dirty="0">
                <a:solidFill>
                  <a:srgbClr val="231F20"/>
                </a:solidFill>
                <a:latin typeface="Helvetica Neue"/>
                <a:cs typeface="Helvetica Neue"/>
              </a:rPr>
              <a:t>interesting </a:t>
            </a:r>
            <a:r>
              <a:rPr sz="600" dirty="0">
                <a:solidFill>
                  <a:srgbClr val="231F20"/>
                </a:solidFill>
                <a:latin typeface="Helvetica Neue"/>
                <a:cs typeface="Helvetica Neue"/>
              </a:rPr>
              <a:t>discussion </a:t>
            </a:r>
            <a:r>
              <a:rPr sz="600" spc="-5" dirty="0">
                <a:solidFill>
                  <a:srgbClr val="231F20"/>
                </a:solidFill>
                <a:latin typeface="Helvetica Neue"/>
                <a:cs typeface="Helvetica Neue"/>
              </a:rPr>
              <a:t>around </a:t>
            </a:r>
            <a:r>
              <a:rPr sz="600" dirty="0">
                <a:solidFill>
                  <a:srgbClr val="231F20"/>
                </a:solidFill>
                <a:latin typeface="Helvetica Neue"/>
                <a:cs typeface="Helvetica Neue"/>
              </a:rPr>
              <a:t>the importance of technology in our  lives and how we use</a:t>
            </a:r>
            <a:r>
              <a:rPr sz="600" spc="-10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sz="600" dirty="0">
                <a:solidFill>
                  <a:srgbClr val="231F20"/>
                </a:solidFill>
                <a:latin typeface="Helvetica Neue"/>
                <a:cs typeface="Helvetica Neue"/>
              </a:rPr>
              <a:t>it).</a:t>
            </a:r>
            <a:endParaRPr lang="en-GB" sz="600" dirty="0">
              <a:solidFill>
                <a:srgbClr val="231F20"/>
              </a:solidFill>
              <a:latin typeface="Helvetica Neue"/>
              <a:cs typeface="Helvetica Neue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2904350" y="4227503"/>
            <a:ext cx="2533015" cy="770890"/>
          </a:xfrm>
          <a:prstGeom prst="rect">
            <a:avLst/>
          </a:prstGeom>
          <a:ln w="6350">
            <a:solidFill>
              <a:srgbClr val="BCBEC0"/>
            </a:solidFill>
          </a:ln>
        </p:spPr>
        <p:txBody>
          <a:bodyPr vert="horz" wrap="square" lIns="0" tIns="98425" rIns="0" bIns="0" rtlCol="0">
            <a:spAutoFit/>
          </a:bodyPr>
          <a:lstStyle/>
          <a:p>
            <a:pPr marL="65405">
              <a:lnSpc>
                <a:spcPts val="2690"/>
              </a:lnSpc>
              <a:spcBef>
                <a:spcPts val="775"/>
              </a:spcBef>
            </a:pPr>
            <a:r>
              <a:rPr sz="3450" b="1" spc="-2092" baseline="15700" dirty="0">
                <a:solidFill>
                  <a:srgbClr val="EB5750"/>
                </a:solidFill>
                <a:latin typeface="Poppins"/>
                <a:cs typeface="Poppins"/>
              </a:rPr>
              <a:t>3</a:t>
            </a:r>
            <a:r>
              <a:rPr sz="600" b="1" dirty="0">
                <a:solidFill>
                  <a:srgbClr val="231F20"/>
                </a:solidFill>
                <a:latin typeface="Helvetica Neue"/>
                <a:cs typeface="Helvetica Neue"/>
              </a:rPr>
              <a:t>What ca</a:t>
            </a:r>
            <a:r>
              <a:rPr sz="600" b="1" spc="-15" dirty="0">
                <a:solidFill>
                  <a:srgbClr val="231F20"/>
                </a:solidFill>
                <a:latin typeface="Helvetica Neue"/>
                <a:cs typeface="Helvetica Neue"/>
              </a:rPr>
              <a:t>r</a:t>
            </a:r>
            <a:r>
              <a:rPr sz="600" b="1" dirty="0">
                <a:solidFill>
                  <a:srgbClr val="231F20"/>
                </a:solidFill>
                <a:latin typeface="Helvetica Neue"/>
                <a:cs typeface="Helvetica Neue"/>
              </a:rPr>
              <a:t>eers could you aspi</a:t>
            </a:r>
            <a:r>
              <a:rPr sz="600" b="1" spc="-15" dirty="0">
                <a:solidFill>
                  <a:srgbClr val="231F20"/>
                </a:solidFill>
                <a:latin typeface="Helvetica Neue"/>
                <a:cs typeface="Helvetica Neue"/>
              </a:rPr>
              <a:t>r</a:t>
            </a:r>
            <a:r>
              <a:rPr sz="600" b="1" dirty="0">
                <a:solidFill>
                  <a:srgbClr val="231F20"/>
                </a:solidFill>
                <a:latin typeface="Helvetica Neue"/>
                <a:cs typeface="Helvetica Neue"/>
              </a:rPr>
              <a:t>e to have in </a:t>
            </a:r>
            <a:r>
              <a:rPr sz="600" b="1" spc="-70" dirty="0">
                <a:solidFill>
                  <a:srgbClr val="231F20"/>
                </a:solidFill>
                <a:latin typeface="Helvetica Neue"/>
                <a:cs typeface="Helvetica Neue"/>
              </a:rPr>
              <a:t>T</a:t>
            </a:r>
            <a:r>
              <a:rPr sz="600" b="1" dirty="0">
                <a:solidFill>
                  <a:srgbClr val="231F20"/>
                </a:solidFill>
                <a:latin typeface="Helvetica Neue"/>
                <a:cs typeface="Helvetica Neue"/>
              </a:rPr>
              <a:t>ech for History? (5 min)</a:t>
            </a:r>
            <a:endParaRPr sz="600">
              <a:latin typeface="Helvetica Neue"/>
              <a:cs typeface="Helvetica Neue"/>
            </a:endParaRPr>
          </a:p>
          <a:p>
            <a:pPr marL="65405" marR="180975">
              <a:lnSpc>
                <a:spcPts val="640"/>
              </a:lnSpc>
              <a:spcBef>
                <a:spcPts val="20"/>
              </a:spcBef>
            </a:pPr>
            <a:r>
              <a:rPr sz="600" dirty="0">
                <a:solidFill>
                  <a:srgbClr val="231F20"/>
                </a:solidFill>
                <a:latin typeface="Helvetica Neue"/>
                <a:cs typeface="Helvetica Neue"/>
              </a:rPr>
              <a:t>Discuss the examples on the PPT and the </a:t>
            </a:r>
            <a:r>
              <a:rPr sz="600" spc="-5" dirty="0">
                <a:solidFill>
                  <a:srgbClr val="231F20"/>
                </a:solidFill>
                <a:latin typeface="Helvetica Neue"/>
                <a:cs typeface="Helvetica Neue"/>
              </a:rPr>
              <a:t>related </a:t>
            </a:r>
            <a:r>
              <a:rPr sz="600" dirty="0">
                <a:solidFill>
                  <a:srgbClr val="231F20"/>
                </a:solidFill>
                <a:latin typeface="Helvetica Neue"/>
                <a:cs typeface="Helvetica Neue"/>
              </a:rPr>
              <a:t>starting salaries  (if you think this is </a:t>
            </a:r>
            <a:r>
              <a:rPr sz="600" spc="-5" dirty="0">
                <a:solidFill>
                  <a:srgbClr val="231F20"/>
                </a:solidFill>
                <a:latin typeface="Helvetica Neue"/>
                <a:cs typeface="Helvetica Neue"/>
              </a:rPr>
              <a:t>appropriate </a:t>
            </a:r>
            <a:r>
              <a:rPr sz="600" dirty="0">
                <a:solidFill>
                  <a:srgbClr val="231F20"/>
                </a:solidFill>
                <a:latin typeface="Helvetica Neue"/>
                <a:cs typeface="Helvetica Neue"/>
              </a:rPr>
              <a:t>and the students show an </a:t>
            </a:r>
            <a:r>
              <a:rPr sz="600" spc="-5" dirty="0">
                <a:solidFill>
                  <a:srgbClr val="231F20"/>
                </a:solidFill>
                <a:latin typeface="Helvetica Neue"/>
                <a:cs typeface="Helvetica Neue"/>
              </a:rPr>
              <a:t>interest</a:t>
            </a:r>
            <a:r>
              <a:rPr sz="600" spc="-30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sz="600" dirty="0">
                <a:solidFill>
                  <a:srgbClr val="231F20"/>
                </a:solidFill>
                <a:latin typeface="Helvetica Neue"/>
                <a:cs typeface="Helvetica Neue"/>
              </a:rPr>
              <a:t>in</a:t>
            </a:r>
            <a:endParaRPr sz="600">
              <a:latin typeface="Helvetica Neue"/>
              <a:cs typeface="Helvetica Neue"/>
            </a:endParaRPr>
          </a:p>
          <a:p>
            <a:pPr marL="65405">
              <a:lnSpc>
                <a:spcPts val="630"/>
              </a:lnSpc>
            </a:pPr>
            <a:r>
              <a:rPr sz="600" spc="-5" dirty="0">
                <a:solidFill>
                  <a:srgbClr val="231F20"/>
                </a:solidFill>
                <a:latin typeface="Helvetica Neue"/>
                <a:cs typeface="Helvetica Neue"/>
              </a:rPr>
              <a:t>the salaries). Do any of these </a:t>
            </a:r>
            <a:r>
              <a:rPr sz="600" spc="-10" dirty="0">
                <a:solidFill>
                  <a:srgbClr val="231F20"/>
                </a:solidFill>
                <a:latin typeface="Helvetica Neue"/>
                <a:cs typeface="Helvetica Neue"/>
              </a:rPr>
              <a:t>careers </a:t>
            </a:r>
            <a:r>
              <a:rPr sz="600" spc="-5" dirty="0">
                <a:solidFill>
                  <a:srgbClr val="231F20"/>
                </a:solidFill>
                <a:latin typeface="Helvetica Neue"/>
                <a:cs typeface="Helvetica Neue"/>
              </a:rPr>
              <a:t>appeal to the students and</a:t>
            </a:r>
            <a:r>
              <a:rPr sz="600" spc="-70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sz="600" spc="-5" dirty="0">
                <a:solidFill>
                  <a:srgbClr val="231F20"/>
                </a:solidFill>
                <a:latin typeface="Helvetica Neue"/>
                <a:cs typeface="Helvetica Neue"/>
              </a:rPr>
              <a:t>why?</a:t>
            </a:r>
            <a:endParaRPr sz="600">
              <a:latin typeface="Helvetica Neue"/>
              <a:cs typeface="Helvetica Neue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2904350" y="5120338"/>
            <a:ext cx="2533015" cy="975267"/>
          </a:xfrm>
          <a:prstGeom prst="rect">
            <a:avLst/>
          </a:prstGeom>
          <a:ln w="6350">
            <a:solidFill>
              <a:srgbClr val="BCBEC0"/>
            </a:solidFill>
          </a:ln>
        </p:spPr>
        <p:txBody>
          <a:bodyPr vert="horz" wrap="square" lIns="0" tIns="89535" rIns="0" bIns="0" rtlCol="0">
            <a:spAutoFit/>
          </a:bodyPr>
          <a:lstStyle/>
          <a:p>
            <a:pPr marL="65405" algn="just">
              <a:lnSpc>
                <a:spcPts val="2690"/>
              </a:lnSpc>
              <a:spcBef>
                <a:spcPts val="705"/>
              </a:spcBef>
            </a:pPr>
            <a:r>
              <a:rPr sz="3450" b="1" spc="-2325" baseline="15700" dirty="0">
                <a:solidFill>
                  <a:srgbClr val="EB5750"/>
                </a:solidFill>
                <a:latin typeface="Poppins"/>
                <a:cs typeface="Poppins"/>
              </a:rPr>
              <a:t>4</a:t>
            </a:r>
            <a:r>
              <a:rPr sz="600" b="1" spc="-25" dirty="0">
                <a:solidFill>
                  <a:srgbClr val="231F20"/>
                </a:solidFill>
                <a:latin typeface="Helvetica Neue"/>
                <a:cs typeface="Helvetica Neue"/>
              </a:rPr>
              <a:t>W</a:t>
            </a:r>
            <a:r>
              <a:rPr sz="600" b="1" dirty="0">
                <a:solidFill>
                  <a:srgbClr val="231F20"/>
                </a:solidFill>
                <a:latin typeface="Helvetica Neue"/>
                <a:cs typeface="Helvetica Neue"/>
              </a:rPr>
              <a:t>atch the </a:t>
            </a:r>
            <a:r>
              <a:rPr sz="600" b="1" spc="-15" dirty="0">
                <a:solidFill>
                  <a:srgbClr val="231F20"/>
                </a:solidFill>
                <a:latin typeface="Helvetica Neue"/>
                <a:cs typeface="Helvetica Neue"/>
              </a:rPr>
              <a:t>r</a:t>
            </a:r>
            <a:r>
              <a:rPr sz="600" b="1" dirty="0">
                <a:solidFill>
                  <a:srgbClr val="231F20"/>
                </a:solidFill>
                <a:latin typeface="Helvetica Neue"/>
                <a:cs typeface="Helvetica Neue"/>
              </a:rPr>
              <a:t>ole model videos (10 min)</a:t>
            </a:r>
            <a:endParaRPr lang="en-US" sz="600" dirty="0">
              <a:latin typeface="Helvetica Neue"/>
              <a:cs typeface="Helvetica Neue"/>
            </a:endParaRPr>
          </a:p>
          <a:p>
            <a:pPr marL="65405" marR="185420" algn="just">
              <a:spcBef>
                <a:spcPts val="20"/>
              </a:spcBef>
            </a:pPr>
            <a:r>
              <a:rPr lang="en-US" sz="600" spc="-10" dirty="0">
                <a:solidFill>
                  <a:srgbClr val="231F20"/>
                </a:solidFill>
                <a:latin typeface="Helvetica Neue"/>
                <a:cs typeface="Helvetica Neue"/>
                <a:hlinkClick r:id="rId7"/>
              </a:rPr>
              <a:t>https://vimeo.com/720281870/f3b13aae61</a:t>
            </a:r>
            <a:endParaRPr lang="en-US" sz="600" spc="-10" dirty="0">
              <a:solidFill>
                <a:srgbClr val="231F20"/>
              </a:solidFill>
              <a:latin typeface="Helvetica Neue"/>
              <a:cs typeface="Helvetica Neue"/>
            </a:endParaRPr>
          </a:p>
          <a:p>
            <a:pPr marL="65405" marR="185420" algn="just">
              <a:lnSpc>
                <a:spcPct val="150000"/>
              </a:lnSpc>
              <a:spcBef>
                <a:spcPts val="20"/>
              </a:spcBef>
            </a:pPr>
            <a:endParaRPr lang="en-US" sz="600" spc="-10" dirty="0">
              <a:solidFill>
                <a:srgbClr val="231F20"/>
              </a:solidFill>
              <a:latin typeface="Helvetica Neue"/>
              <a:cs typeface="Helvetica Neue"/>
            </a:endParaRPr>
          </a:p>
          <a:p>
            <a:pPr marL="65405" marR="185420" algn="just">
              <a:lnSpc>
                <a:spcPts val="640"/>
              </a:lnSpc>
              <a:spcBef>
                <a:spcPts val="20"/>
              </a:spcBef>
            </a:pPr>
            <a:r>
              <a:rPr sz="600" spc="-10" dirty="0">
                <a:solidFill>
                  <a:srgbClr val="231F20"/>
                </a:solidFill>
                <a:latin typeface="Helvetica Neue"/>
                <a:cs typeface="Helvetica Neue"/>
              </a:rPr>
              <a:t>After watching, discuss the role models career paths: What led them  into careers learning about the past? What </a:t>
            </a:r>
            <a:r>
              <a:rPr sz="600" spc="-5" dirty="0">
                <a:solidFill>
                  <a:srgbClr val="231F20"/>
                </a:solidFill>
                <a:latin typeface="Helvetica Neue"/>
                <a:cs typeface="Helvetica Neue"/>
              </a:rPr>
              <a:t>do </a:t>
            </a:r>
            <a:r>
              <a:rPr sz="600" spc="-10" dirty="0">
                <a:solidFill>
                  <a:srgbClr val="231F20"/>
                </a:solidFill>
                <a:latin typeface="Helvetica Neue"/>
                <a:cs typeface="Helvetica Neue"/>
              </a:rPr>
              <a:t>they enjoy about their  careers? </a:t>
            </a:r>
            <a:r>
              <a:rPr sz="600" spc="-15" dirty="0">
                <a:solidFill>
                  <a:srgbClr val="231F20"/>
                </a:solidFill>
                <a:latin typeface="Helvetica Neue"/>
                <a:cs typeface="Helvetica Neue"/>
              </a:rPr>
              <a:t>Would </a:t>
            </a:r>
            <a:r>
              <a:rPr sz="600" spc="-10" dirty="0">
                <a:solidFill>
                  <a:srgbClr val="231F20"/>
                </a:solidFill>
                <a:latin typeface="Helvetica Neue"/>
                <a:cs typeface="Helvetica Neue"/>
              </a:rPr>
              <a:t>you like </a:t>
            </a:r>
            <a:r>
              <a:rPr sz="600" dirty="0">
                <a:solidFill>
                  <a:srgbClr val="231F20"/>
                </a:solidFill>
                <a:latin typeface="Helvetica Neue"/>
                <a:cs typeface="Helvetica Neue"/>
              </a:rPr>
              <a:t>a </a:t>
            </a:r>
            <a:r>
              <a:rPr sz="600" spc="-10" dirty="0">
                <a:solidFill>
                  <a:srgbClr val="231F20"/>
                </a:solidFill>
                <a:latin typeface="Helvetica Neue"/>
                <a:cs typeface="Helvetica Neue"/>
              </a:rPr>
              <a:t>similar job when you are</a:t>
            </a:r>
            <a:r>
              <a:rPr sz="600" spc="-80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sz="600" spc="-10" dirty="0">
                <a:solidFill>
                  <a:srgbClr val="231F20"/>
                </a:solidFill>
                <a:latin typeface="Helvetica Neue"/>
                <a:cs typeface="Helvetica Neue"/>
              </a:rPr>
              <a:t>older?</a:t>
            </a:r>
            <a:endParaRPr lang="en-GB" sz="600" spc="-10" dirty="0">
              <a:solidFill>
                <a:srgbClr val="231F20"/>
              </a:solidFill>
              <a:latin typeface="Helvetica Neue"/>
              <a:cs typeface="Helvetica Neue"/>
            </a:endParaRPr>
          </a:p>
          <a:p>
            <a:pPr marL="65405" marR="185420" algn="just">
              <a:lnSpc>
                <a:spcPts val="640"/>
              </a:lnSpc>
              <a:spcBef>
                <a:spcPts val="20"/>
              </a:spcBef>
            </a:pPr>
            <a:endParaRPr sz="600" dirty="0">
              <a:latin typeface="Helvetica Neue"/>
              <a:cs typeface="Helvetica Neue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5614822" y="6002159"/>
            <a:ext cx="2540635" cy="1237262"/>
          </a:xfrm>
          <a:prstGeom prst="rect">
            <a:avLst/>
          </a:prstGeom>
          <a:ln w="6350">
            <a:solidFill>
              <a:srgbClr val="BCBEC0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00000"/>
              </a:lnSpc>
            </a:pPr>
            <a:endParaRPr sz="7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15"/>
              </a:spcBef>
            </a:pPr>
            <a:endParaRPr sz="850" dirty="0">
              <a:latin typeface="Times New Roman"/>
              <a:cs typeface="Times New Roman"/>
            </a:endParaRPr>
          </a:p>
          <a:p>
            <a:pPr marL="65405" marR="438150">
              <a:lnSpc>
                <a:spcPct val="60400"/>
              </a:lnSpc>
            </a:pPr>
            <a:r>
              <a:rPr sz="3450" b="1" spc="-2227" baseline="15700" dirty="0">
                <a:solidFill>
                  <a:srgbClr val="EB5750"/>
                </a:solidFill>
                <a:latin typeface="Poppins"/>
                <a:cs typeface="Poppins"/>
              </a:rPr>
              <a:t>8</a:t>
            </a:r>
            <a:r>
              <a:rPr sz="600" b="1" spc="-15" dirty="0">
                <a:solidFill>
                  <a:srgbClr val="231F20"/>
                </a:solidFill>
                <a:latin typeface="Helvetica Neue"/>
                <a:cs typeface="Helvetica Neue"/>
              </a:rPr>
              <a:t>Usin</a:t>
            </a:r>
            <a:r>
              <a:rPr sz="600" b="1" dirty="0">
                <a:solidFill>
                  <a:srgbClr val="231F20"/>
                </a:solidFill>
                <a:latin typeface="Helvetica Neue"/>
                <a:cs typeface="Helvetica Neue"/>
              </a:rPr>
              <a:t>g</a:t>
            </a:r>
            <a:r>
              <a:rPr sz="600" b="1" spc="-25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sz="600" b="1" spc="-15" dirty="0">
                <a:solidFill>
                  <a:srgbClr val="231F20"/>
                </a:solidFill>
                <a:latin typeface="Helvetica Neue"/>
                <a:cs typeface="Helvetica Neue"/>
              </a:rPr>
              <a:t>tec</a:t>
            </a:r>
            <a:r>
              <a:rPr sz="600" b="1" dirty="0">
                <a:solidFill>
                  <a:srgbClr val="231F20"/>
                </a:solidFill>
                <a:latin typeface="Helvetica Neue"/>
                <a:cs typeface="Helvetica Neue"/>
              </a:rPr>
              <a:t>h</a:t>
            </a:r>
            <a:r>
              <a:rPr sz="600" b="1" spc="-25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sz="600" b="1" spc="-15" dirty="0">
                <a:solidFill>
                  <a:srgbClr val="231F20"/>
                </a:solidFill>
                <a:latin typeface="Helvetica Neue"/>
                <a:cs typeface="Helvetica Neue"/>
              </a:rPr>
              <a:t>t</a:t>
            </a:r>
            <a:r>
              <a:rPr sz="600" b="1" dirty="0">
                <a:solidFill>
                  <a:srgbClr val="231F20"/>
                </a:solidFill>
                <a:latin typeface="Helvetica Neue"/>
                <a:cs typeface="Helvetica Neue"/>
              </a:rPr>
              <a:t>o</a:t>
            </a:r>
            <a:r>
              <a:rPr sz="600" b="1" spc="-25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sz="600" b="1" spc="-15" dirty="0">
                <a:solidFill>
                  <a:srgbClr val="231F20"/>
                </a:solidFill>
                <a:latin typeface="Helvetica Neue"/>
                <a:cs typeface="Helvetica Neue"/>
              </a:rPr>
              <a:t>digitis</a:t>
            </a:r>
            <a:r>
              <a:rPr sz="600" b="1" dirty="0">
                <a:solidFill>
                  <a:srgbClr val="231F20"/>
                </a:solidFill>
                <a:latin typeface="Helvetica Neue"/>
                <a:cs typeface="Helvetica Neue"/>
              </a:rPr>
              <a:t>e</a:t>
            </a:r>
            <a:r>
              <a:rPr sz="600" b="1" spc="-25" dirty="0">
                <a:solidFill>
                  <a:srgbClr val="231F20"/>
                </a:solidFill>
                <a:latin typeface="Helvetica Neue"/>
                <a:cs typeface="Helvetica Neue"/>
              </a:rPr>
              <a:t> r</a:t>
            </a:r>
            <a:r>
              <a:rPr sz="600" b="1" spc="-15" dirty="0">
                <a:solidFill>
                  <a:srgbClr val="231F20"/>
                </a:solidFill>
                <a:latin typeface="Helvetica Neue"/>
                <a:cs typeface="Helvetica Neue"/>
              </a:rPr>
              <a:t>eco</a:t>
            </a:r>
            <a:r>
              <a:rPr sz="600" b="1" spc="-25" dirty="0">
                <a:solidFill>
                  <a:srgbClr val="231F20"/>
                </a:solidFill>
                <a:latin typeface="Helvetica Neue"/>
                <a:cs typeface="Helvetica Neue"/>
              </a:rPr>
              <a:t>r</a:t>
            </a:r>
            <a:r>
              <a:rPr sz="600" b="1" spc="-15" dirty="0">
                <a:solidFill>
                  <a:srgbClr val="231F20"/>
                </a:solidFill>
                <a:latin typeface="Helvetica Neue"/>
                <a:cs typeface="Helvetica Neue"/>
              </a:rPr>
              <a:t>d</a:t>
            </a:r>
            <a:r>
              <a:rPr sz="600" b="1" dirty="0">
                <a:solidFill>
                  <a:srgbClr val="231F20"/>
                </a:solidFill>
                <a:latin typeface="Helvetica Neue"/>
                <a:cs typeface="Helvetica Neue"/>
              </a:rPr>
              <a:t>s</a:t>
            </a:r>
            <a:r>
              <a:rPr sz="600" b="1" spc="-25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sz="600" b="1" spc="-15" dirty="0">
                <a:solidFill>
                  <a:srgbClr val="231F20"/>
                </a:solidFill>
                <a:latin typeface="Helvetica Neue"/>
                <a:cs typeface="Helvetica Neue"/>
              </a:rPr>
              <a:t>an</a:t>
            </a:r>
            <a:r>
              <a:rPr sz="600" b="1" dirty="0">
                <a:solidFill>
                  <a:srgbClr val="231F20"/>
                </a:solidFill>
                <a:latin typeface="Helvetica Neue"/>
                <a:cs typeface="Helvetica Neue"/>
              </a:rPr>
              <a:t>d</a:t>
            </a:r>
            <a:r>
              <a:rPr sz="600" b="1" spc="-25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sz="600" b="1" spc="-15" dirty="0">
                <a:solidFill>
                  <a:srgbClr val="231F20"/>
                </a:solidFill>
                <a:latin typeface="Helvetica Neue"/>
                <a:cs typeface="Helvetica Neue"/>
              </a:rPr>
              <a:t>hel</a:t>
            </a:r>
            <a:r>
              <a:rPr sz="600" b="1" dirty="0">
                <a:solidFill>
                  <a:srgbClr val="231F20"/>
                </a:solidFill>
                <a:latin typeface="Helvetica Neue"/>
                <a:cs typeface="Helvetica Neue"/>
              </a:rPr>
              <a:t>p</a:t>
            </a:r>
            <a:r>
              <a:rPr sz="600" b="1" spc="-25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sz="600" b="1" spc="-15" dirty="0">
                <a:solidFill>
                  <a:srgbClr val="231F20"/>
                </a:solidFill>
                <a:latin typeface="Helvetica Neue"/>
                <a:cs typeface="Helvetica Neue"/>
              </a:rPr>
              <a:t>u</a:t>
            </a:r>
            <a:r>
              <a:rPr sz="600" b="1" dirty="0">
                <a:solidFill>
                  <a:srgbClr val="231F20"/>
                </a:solidFill>
                <a:latin typeface="Helvetica Neue"/>
                <a:cs typeface="Helvetica Neue"/>
              </a:rPr>
              <a:t>s</a:t>
            </a:r>
            <a:r>
              <a:rPr sz="600" b="1" spc="-25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sz="600" b="1" spc="-15" dirty="0">
                <a:solidFill>
                  <a:srgbClr val="231F20"/>
                </a:solidFill>
                <a:latin typeface="Helvetica Neue"/>
                <a:cs typeface="Helvetica Neue"/>
              </a:rPr>
              <a:t>o</a:t>
            </a:r>
            <a:r>
              <a:rPr sz="600" b="1" spc="-30" dirty="0">
                <a:solidFill>
                  <a:srgbClr val="231F20"/>
                </a:solidFill>
                <a:latin typeface="Helvetica Neue"/>
                <a:cs typeface="Helvetica Neue"/>
              </a:rPr>
              <a:t>r</a:t>
            </a:r>
            <a:r>
              <a:rPr sz="600" b="1" spc="-15" dirty="0">
                <a:solidFill>
                  <a:srgbClr val="231F20"/>
                </a:solidFill>
                <a:latin typeface="Helvetica Neue"/>
                <a:cs typeface="Helvetica Neue"/>
              </a:rPr>
              <a:t>ganis</a:t>
            </a:r>
            <a:r>
              <a:rPr sz="600" b="1" dirty="0">
                <a:solidFill>
                  <a:srgbClr val="231F20"/>
                </a:solidFill>
                <a:latin typeface="Helvetica Neue"/>
                <a:cs typeface="Helvetica Neue"/>
              </a:rPr>
              <a:t>e</a:t>
            </a:r>
            <a:r>
              <a:rPr sz="600" b="1" spc="-25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sz="600" b="1" spc="-15" dirty="0">
                <a:solidFill>
                  <a:srgbClr val="231F20"/>
                </a:solidFill>
                <a:latin typeface="Helvetica Neue"/>
                <a:cs typeface="Helvetica Neue"/>
              </a:rPr>
              <a:t>fossils,  specimens </a:t>
            </a:r>
            <a:r>
              <a:rPr sz="600" b="1" spc="-10" dirty="0">
                <a:solidFill>
                  <a:srgbClr val="231F20"/>
                </a:solidFill>
                <a:latin typeface="Helvetica Neue"/>
                <a:cs typeface="Helvetica Neue"/>
              </a:rPr>
              <a:t>and </a:t>
            </a:r>
            <a:r>
              <a:rPr sz="600" b="1" spc="-20" dirty="0">
                <a:solidFill>
                  <a:srgbClr val="231F20"/>
                </a:solidFill>
                <a:latin typeface="Helvetica Neue"/>
                <a:cs typeface="Helvetica Neue"/>
              </a:rPr>
              <a:t>records </a:t>
            </a:r>
            <a:r>
              <a:rPr sz="600" b="1" spc="-10" dirty="0">
                <a:solidFill>
                  <a:srgbClr val="231F20"/>
                </a:solidFill>
                <a:latin typeface="Helvetica Neue"/>
                <a:cs typeface="Helvetica Neue"/>
              </a:rPr>
              <a:t>(5</a:t>
            </a:r>
            <a:r>
              <a:rPr sz="600" b="1" spc="-60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sz="600" b="1" spc="-15" dirty="0">
                <a:solidFill>
                  <a:srgbClr val="231F20"/>
                </a:solidFill>
                <a:latin typeface="Helvetica Neue"/>
                <a:cs typeface="Helvetica Neue"/>
              </a:rPr>
              <a:t>min)</a:t>
            </a:r>
            <a:endParaRPr sz="600" dirty="0">
              <a:latin typeface="Helvetica Neue"/>
              <a:cs typeface="Helvetica Neue"/>
            </a:endParaRPr>
          </a:p>
          <a:p>
            <a:pPr marL="65405" marR="109855">
              <a:lnSpc>
                <a:spcPts val="640"/>
              </a:lnSpc>
              <a:spcBef>
                <a:spcPts val="290"/>
              </a:spcBef>
            </a:pPr>
            <a:r>
              <a:rPr sz="600" spc="-25" dirty="0">
                <a:solidFill>
                  <a:srgbClr val="231F20"/>
                </a:solidFill>
                <a:latin typeface="Helvetica Neue"/>
                <a:cs typeface="Helvetica Neue"/>
              </a:rPr>
              <a:t>Watch</a:t>
            </a:r>
            <a:r>
              <a:rPr sz="600" spc="-40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sz="600" spc="-15" dirty="0">
                <a:solidFill>
                  <a:srgbClr val="231F20"/>
                </a:solidFill>
                <a:latin typeface="Helvetica Neue"/>
                <a:cs typeface="Helvetica Neue"/>
              </a:rPr>
              <a:t>the</a:t>
            </a:r>
            <a:r>
              <a:rPr sz="600" spc="-35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sz="600" spc="-20" dirty="0">
                <a:solidFill>
                  <a:srgbClr val="231F20"/>
                </a:solidFill>
                <a:latin typeface="Helvetica Neue"/>
                <a:cs typeface="Helvetica Neue"/>
              </a:rPr>
              <a:t>hyperlinked</a:t>
            </a:r>
            <a:r>
              <a:rPr sz="600" spc="-35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sz="600" spc="-15" dirty="0">
                <a:solidFill>
                  <a:srgbClr val="231F20"/>
                </a:solidFill>
                <a:latin typeface="Helvetica Neue"/>
                <a:cs typeface="Helvetica Neue"/>
              </a:rPr>
              <a:t>clip</a:t>
            </a:r>
            <a:r>
              <a:rPr sz="600" spc="-35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sz="600" spc="-20" dirty="0">
                <a:solidFill>
                  <a:srgbClr val="231F20"/>
                </a:solidFill>
                <a:latin typeface="Helvetica Neue"/>
                <a:cs typeface="Helvetica Neue"/>
              </a:rPr>
              <a:t>which</a:t>
            </a:r>
            <a:r>
              <a:rPr sz="600" spc="-40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sz="600" spc="-20" dirty="0">
                <a:solidFill>
                  <a:srgbClr val="231F20"/>
                </a:solidFill>
                <a:latin typeface="Helvetica Neue"/>
                <a:cs typeface="Helvetica Neue"/>
              </a:rPr>
              <a:t>shows</a:t>
            </a:r>
            <a:r>
              <a:rPr sz="600" spc="-35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sz="600" spc="-15" dirty="0">
                <a:solidFill>
                  <a:srgbClr val="231F20"/>
                </a:solidFill>
                <a:latin typeface="Helvetica Neue"/>
                <a:cs typeface="Helvetica Neue"/>
              </a:rPr>
              <a:t>how</a:t>
            </a:r>
            <a:r>
              <a:rPr sz="600" spc="-35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sz="600" spc="-15" dirty="0">
                <a:solidFill>
                  <a:srgbClr val="231F20"/>
                </a:solidFill>
                <a:latin typeface="Helvetica Neue"/>
                <a:cs typeface="Helvetica Neue"/>
              </a:rPr>
              <a:t>the</a:t>
            </a:r>
            <a:r>
              <a:rPr sz="600" spc="-35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sz="600" spc="-20" dirty="0">
                <a:solidFill>
                  <a:srgbClr val="231F20"/>
                </a:solidFill>
                <a:latin typeface="Helvetica Neue"/>
                <a:cs typeface="Helvetica Neue"/>
              </a:rPr>
              <a:t>Natural</a:t>
            </a:r>
            <a:r>
              <a:rPr sz="600" spc="-35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sz="600" spc="-15" dirty="0">
                <a:solidFill>
                  <a:srgbClr val="231F20"/>
                </a:solidFill>
                <a:latin typeface="Helvetica Neue"/>
                <a:cs typeface="Helvetica Neue"/>
              </a:rPr>
              <a:t>History</a:t>
            </a:r>
            <a:r>
              <a:rPr sz="600" spc="-25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sz="600" spc="-15" dirty="0">
                <a:solidFill>
                  <a:srgbClr val="231F20"/>
                </a:solidFill>
                <a:latin typeface="Helvetica Neue"/>
                <a:cs typeface="Helvetica Neue"/>
              </a:rPr>
              <a:t>Museum  are digitising their</a:t>
            </a:r>
            <a:r>
              <a:rPr sz="600" spc="-50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sz="600" spc="-15" dirty="0">
                <a:solidFill>
                  <a:srgbClr val="231F20"/>
                </a:solidFill>
                <a:latin typeface="Helvetica Neue"/>
                <a:cs typeface="Helvetica Neue"/>
              </a:rPr>
              <a:t>collections.</a:t>
            </a:r>
            <a:r>
              <a:rPr lang="en-US" sz="600" u="sng" spc="-20" dirty="0">
                <a:solidFill>
                  <a:srgbClr val="231F20"/>
                </a:solidFill>
                <a:uFill>
                  <a:solidFill>
                    <a:srgbClr val="231F20"/>
                  </a:solidFill>
                </a:uFill>
                <a:latin typeface="Helvetica Neue"/>
                <a:cs typeface="Helvetica Neue"/>
                <a:hlinkClick r:id="rId8"/>
              </a:rPr>
              <a:t> </a:t>
            </a:r>
            <a:r>
              <a:rPr lang="en-US" sz="600" u="sng" spc="-20" dirty="0">
                <a:solidFill>
                  <a:srgbClr val="231F20"/>
                </a:solidFill>
                <a:uFill>
                  <a:solidFill>
                    <a:srgbClr val="231F20"/>
                  </a:solidFill>
                </a:uFill>
                <a:latin typeface="Helvetica Neue"/>
                <a:cs typeface="Helvetica Neue"/>
                <a:hlinkClick r:id="rId9"/>
              </a:rPr>
              <a:t>https://www.youtube.com/watch?v=uXnvurXlc4s</a:t>
            </a:r>
            <a:r>
              <a:rPr lang="en-US" sz="600" u="sng" spc="-20" dirty="0">
                <a:solidFill>
                  <a:srgbClr val="231F20"/>
                </a:solidFill>
                <a:uFill>
                  <a:solidFill>
                    <a:srgbClr val="231F20"/>
                  </a:solidFill>
                </a:uFill>
                <a:latin typeface="Helvetica Neue"/>
                <a:cs typeface="Helvetica Neue"/>
              </a:rPr>
              <a:t> </a:t>
            </a:r>
          </a:p>
          <a:p>
            <a:pPr marL="65405" marR="109855">
              <a:lnSpc>
                <a:spcPts val="640"/>
              </a:lnSpc>
              <a:spcBef>
                <a:spcPts val="290"/>
              </a:spcBef>
            </a:pPr>
            <a:r>
              <a:rPr sz="600" spc="-15" dirty="0">
                <a:solidFill>
                  <a:srgbClr val="231F20"/>
                </a:solidFill>
                <a:latin typeface="Helvetica Neue"/>
                <a:cs typeface="Helvetica Neue"/>
              </a:rPr>
              <a:t>Discuss</a:t>
            </a:r>
            <a:r>
              <a:rPr sz="600" spc="-30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sz="600" spc="-10" dirty="0">
                <a:solidFill>
                  <a:srgbClr val="231F20"/>
                </a:solidFill>
                <a:latin typeface="Helvetica Neue"/>
                <a:cs typeface="Helvetica Neue"/>
              </a:rPr>
              <a:t>the</a:t>
            </a:r>
            <a:r>
              <a:rPr sz="600" spc="-25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sz="600" spc="-15" dirty="0">
                <a:solidFill>
                  <a:srgbClr val="231F20"/>
                </a:solidFill>
                <a:latin typeface="Helvetica Neue"/>
                <a:cs typeface="Helvetica Neue"/>
              </a:rPr>
              <a:t>technology</a:t>
            </a:r>
            <a:r>
              <a:rPr sz="600" spc="-25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sz="600" spc="-10" dirty="0">
                <a:solidFill>
                  <a:srgbClr val="231F20"/>
                </a:solidFill>
                <a:latin typeface="Helvetica Neue"/>
                <a:cs typeface="Helvetica Neue"/>
              </a:rPr>
              <a:t>in</a:t>
            </a:r>
            <a:r>
              <a:rPr sz="600" spc="-25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sz="600" spc="-10" dirty="0">
                <a:solidFill>
                  <a:srgbClr val="231F20"/>
                </a:solidFill>
                <a:latin typeface="Helvetica Neue"/>
                <a:cs typeface="Helvetica Neue"/>
              </a:rPr>
              <a:t>the</a:t>
            </a:r>
            <a:r>
              <a:rPr sz="600" spc="-25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sz="600" spc="-15" dirty="0">
                <a:solidFill>
                  <a:srgbClr val="231F20"/>
                </a:solidFill>
                <a:latin typeface="Helvetica Neue"/>
                <a:cs typeface="Helvetica Neue"/>
              </a:rPr>
              <a:t>clip</a:t>
            </a:r>
            <a:r>
              <a:rPr sz="600" spc="-25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sz="600" dirty="0">
                <a:solidFill>
                  <a:srgbClr val="231F20"/>
                </a:solidFill>
                <a:latin typeface="Helvetica Neue"/>
                <a:cs typeface="Helvetica Neue"/>
              </a:rPr>
              <a:t>-</a:t>
            </a:r>
            <a:r>
              <a:rPr sz="600" spc="-30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sz="600" spc="-15" dirty="0">
                <a:solidFill>
                  <a:srgbClr val="231F20"/>
                </a:solidFill>
                <a:latin typeface="Helvetica Neue"/>
                <a:cs typeface="Helvetica Neue"/>
              </a:rPr>
              <a:t>what</a:t>
            </a:r>
            <a:r>
              <a:rPr sz="600" spc="-25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sz="600" spc="-15" dirty="0">
                <a:solidFill>
                  <a:srgbClr val="231F20"/>
                </a:solidFill>
                <a:latin typeface="Helvetica Neue"/>
                <a:cs typeface="Helvetica Neue"/>
              </a:rPr>
              <a:t>are</a:t>
            </a:r>
            <a:r>
              <a:rPr sz="600" spc="-25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sz="600" spc="-10" dirty="0">
                <a:solidFill>
                  <a:srgbClr val="231F20"/>
                </a:solidFill>
                <a:latin typeface="Helvetica Neue"/>
                <a:cs typeface="Helvetica Neue"/>
              </a:rPr>
              <a:t>the</a:t>
            </a:r>
            <a:r>
              <a:rPr sz="600" spc="-25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sz="600" spc="-15" dirty="0">
                <a:solidFill>
                  <a:srgbClr val="231F20"/>
                </a:solidFill>
                <a:latin typeface="Helvetica Neue"/>
                <a:cs typeface="Helvetica Neue"/>
              </a:rPr>
              <a:t>advantages</a:t>
            </a:r>
            <a:r>
              <a:rPr sz="600" spc="-25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sz="600" spc="-10" dirty="0">
                <a:solidFill>
                  <a:srgbClr val="231F20"/>
                </a:solidFill>
                <a:latin typeface="Helvetica Neue"/>
                <a:cs typeface="Helvetica Neue"/>
              </a:rPr>
              <a:t>of</a:t>
            </a:r>
            <a:r>
              <a:rPr sz="600" spc="-25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sz="600" spc="-15" dirty="0">
                <a:solidFill>
                  <a:srgbClr val="231F20"/>
                </a:solidFill>
                <a:latin typeface="Helvetica Neue"/>
                <a:cs typeface="Helvetica Neue"/>
              </a:rPr>
              <a:t>digitising  </a:t>
            </a:r>
            <a:r>
              <a:rPr sz="600" spc="-10" dirty="0">
                <a:solidFill>
                  <a:srgbClr val="231F20"/>
                </a:solidFill>
                <a:latin typeface="Helvetica Neue"/>
                <a:cs typeface="Helvetica Neue"/>
              </a:rPr>
              <a:t>the </a:t>
            </a:r>
            <a:r>
              <a:rPr sz="600" spc="-15" dirty="0">
                <a:solidFill>
                  <a:srgbClr val="231F20"/>
                </a:solidFill>
                <a:latin typeface="Helvetica Neue"/>
                <a:cs typeface="Helvetica Neue"/>
              </a:rPr>
              <a:t>specimens </a:t>
            </a:r>
            <a:r>
              <a:rPr sz="600" spc="-10" dirty="0">
                <a:solidFill>
                  <a:srgbClr val="231F20"/>
                </a:solidFill>
                <a:latin typeface="Helvetica Neue"/>
                <a:cs typeface="Helvetica Neue"/>
              </a:rPr>
              <a:t>and </a:t>
            </a:r>
            <a:r>
              <a:rPr sz="600" spc="-20" dirty="0">
                <a:solidFill>
                  <a:srgbClr val="231F20"/>
                </a:solidFill>
                <a:latin typeface="Helvetica Neue"/>
                <a:cs typeface="Helvetica Neue"/>
              </a:rPr>
              <a:t>records? </a:t>
            </a:r>
            <a:r>
              <a:rPr sz="600" spc="-15" dirty="0">
                <a:solidFill>
                  <a:srgbClr val="231F20"/>
                </a:solidFill>
                <a:latin typeface="Helvetica Neue"/>
                <a:cs typeface="Helvetica Neue"/>
              </a:rPr>
              <a:t>i.e. Many people </a:t>
            </a:r>
            <a:r>
              <a:rPr sz="600" spc="-10" dirty="0">
                <a:solidFill>
                  <a:srgbClr val="231F20"/>
                </a:solidFill>
                <a:latin typeface="Helvetica Neue"/>
                <a:cs typeface="Helvetica Neue"/>
              </a:rPr>
              <a:t>can </a:t>
            </a:r>
            <a:r>
              <a:rPr sz="600" spc="-15" dirty="0">
                <a:solidFill>
                  <a:srgbClr val="231F20"/>
                </a:solidFill>
                <a:latin typeface="Helvetica Neue"/>
                <a:cs typeface="Helvetica Neue"/>
              </a:rPr>
              <a:t>study </a:t>
            </a:r>
            <a:r>
              <a:rPr sz="600" spc="-10" dirty="0">
                <a:solidFill>
                  <a:srgbClr val="231F20"/>
                </a:solidFill>
                <a:latin typeface="Helvetica Neue"/>
                <a:cs typeface="Helvetica Neue"/>
              </a:rPr>
              <a:t>the </a:t>
            </a:r>
            <a:r>
              <a:rPr sz="600" spc="-15" dirty="0">
                <a:solidFill>
                  <a:srgbClr val="231F20"/>
                </a:solidFill>
                <a:latin typeface="Helvetica Neue"/>
                <a:cs typeface="Helvetica Neue"/>
              </a:rPr>
              <a:t>same  specimen, they </a:t>
            </a:r>
            <a:r>
              <a:rPr sz="600" spc="-10" dirty="0">
                <a:solidFill>
                  <a:srgbClr val="231F20"/>
                </a:solidFill>
                <a:latin typeface="Helvetica Neue"/>
                <a:cs typeface="Helvetica Neue"/>
              </a:rPr>
              <a:t>do not </a:t>
            </a:r>
            <a:r>
              <a:rPr sz="600" spc="-15" dirty="0">
                <a:solidFill>
                  <a:srgbClr val="231F20"/>
                </a:solidFill>
                <a:latin typeface="Helvetica Neue"/>
                <a:cs typeface="Helvetica Neue"/>
              </a:rPr>
              <a:t>have </a:t>
            </a:r>
            <a:r>
              <a:rPr sz="600" spc="-10" dirty="0">
                <a:solidFill>
                  <a:srgbClr val="231F20"/>
                </a:solidFill>
                <a:latin typeface="Helvetica Neue"/>
                <a:cs typeface="Helvetica Neue"/>
              </a:rPr>
              <a:t>to </a:t>
            </a:r>
            <a:r>
              <a:rPr sz="600" spc="-15" dirty="0">
                <a:solidFill>
                  <a:srgbClr val="231F20"/>
                </a:solidFill>
                <a:latin typeface="Helvetica Neue"/>
                <a:cs typeface="Helvetica Neue"/>
              </a:rPr>
              <a:t>visit </a:t>
            </a:r>
            <a:r>
              <a:rPr sz="600" spc="-10" dirty="0">
                <a:solidFill>
                  <a:srgbClr val="231F20"/>
                </a:solidFill>
                <a:latin typeface="Helvetica Neue"/>
                <a:cs typeface="Helvetica Neue"/>
              </a:rPr>
              <a:t>the </a:t>
            </a:r>
            <a:r>
              <a:rPr sz="600" spc="-15" dirty="0">
                <a:solidFill>
                  <a:srgbClr val="231F20"/>
                </a:solidFill>
                <a:latin typeface="Helvetica Neue"/>
                <a:cs typeface="Helvetica Neue"/>
              </a:rPr>
              <a:t>museum </a:t>
            </a:r>
            <a:r>
              <a:rPr sz="600" spc="-10" dirty="0">
                <a:solidFill>
                  <a:srgbClr val="231F20"/>
                </a:solidFill>
                <a:latin typeface="Helvetica Neue"/>
                <a:cs typeface="Helvetica Neue"/>
              </a:rPr>
              <a:t>to get </a:t>
            </a:r>
            <a:r>
              <a:rPr sz="600" spc="-15" dirty="0">
                <a:solidFill>
                  <a:srgbClr val="231F20"/>
                </a:solidFill>
                <a:latin typeface="Helvetica Neue"/>
                <a:cs typeface="Helvetica Neue"/>
              </a:rPr>
              <a:t>this data, over  time specimens </a:t>
            </a:r>
            <a:r>
              <a:rPr sz="600" spc="-10" dirty="0">
                <a:solidFill>
                  <a:srgbClr val="231F20"/>
                </a:solidFill>
                <a:latin typeface="Helvetica Neue"/>
                <a:cs typeface="Helvetica Neue"/>
              </a:rPr>
              <a:t>can </a:t>
            </a:r>
            <a:r>
              <a:rPr sz="600" spc="-15" dirty="0">
                <a:solidFill>
                  <a:srgbClr val="231F20"/>
                </a:solidFill>
                <a:latin typeface="Helvetica Neue"/>
                <a:cs typeface="Helvetica Neue"/>
              </a:rPr>
              <a:t>erode, decay </a:t>
            </a:r>
            <a:r>
              <a:rPr sz="600" spc="-10" dirty="0">
                <a:solidFill>
                  <a:srgbClr val="231F20"/>
                </a:solidFill>
                <a:latin typeface="Helvetica Neue"/>
                <a:cs typeface="Helvetica Neue"/>
              </a:rPr>
              <a:t>and get </a:t>
            </a:r>
            <a:r>
              <a:rPr sz="600" spc="-15" dirty="0">
                <a:solidFill>
                  <a:srgbClr val="231F20"/>
                </a:solidFill>
                <a:latin typeface="Helvetica Neue"/>
                <a:cs typeface="Helvetica Neue"/>
              </a:rPr>
              <a:t>damaged</a:t>
            </a:r>
            <a:r>
              <a:rPr sz="600" spc="-120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lang="en-GB" sz="600" spc="-120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sz="600" spc="-15" dirty="0">
                <a:solidFill>
                  <a:srgbClr val="231F20"/>
                </a:solidFill>
                <a:latin typeface="Helvetica Neue"/>
                <a:cs typeface="Helvetica Neue"/>
              </a:rPr>
              <a:t>etc.</a:t>
            </a:r>
            <a:endParaRPr lang="en-GB" sz="600" spc="-15" dirty="0">
              <a:solidFill>
                <a:srgbClr val="231F20"/>
              </a:solidFill>
              <a:latin typeface="Helvetica Neue"/>
              <a:cs typeface="Helvetica Neue"/>
            </a:endParaRPr>
          </a:p>
          <a:p>
            <a:pPr marL="65405" marR="109855">
              <a:lnSpc>
                <a:spcPts val="640"/>
              </a:lnSpc>
              <a:spcBef>
                <a:spcPts val="290"/>
              </a:spcBef>
            </a:pPr>
            <a:endParaRPr sz="600" dirty="0">
              <a:latin typeface="Helvetica Neue"/>
              <a:cs typeface="Helvetica Neue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8331124" y="1749170"/>
            <a:ext cx="1997710" cy="353060"/>
          </a:xfrm>
          <a:prstGeom prst="rect">
            <a:avLst/>
          </a:prstGeom>
          <a:ln w="6350">
            <a:solidFill>
              <a:srgbClr val="BCBEC0"/>
            </a:solidFill>
          </a:ln>
        </p:spPr>
        <p:txBody>
          <a:bodyPr vert="horz" wrap="square" lIns="0" tIns="635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50"/>
              </a:spcBef>
            </a:pPr>
            <a:endParaRPr sz="600">
              <a:latin typeface="Times New Roman"/>
              <a:cs typeface="Times New Roman"/>
            </a:endParaRPr>
          </a:p>
          <a:p>
            <a:pPr marL="65405" marR="218440">
              <a:lnSpc>
                <a:spcPts val="640"/>
              </a:lnSpc>
            </a:pPr>
            <a:r>
              <a:rPr sz="600" spc="-20" dirty="0">
                <a:solidFill>
                  <a:srgbClr val="231F20"/>
                </a:solidFill>
                <a:latin typeface="Helvetica Neue"/>
                <a:cs typeface="Helvetica Neue"/>
              </a:rPr>
              <a:t>Would</a:t>
            </a:r>
            <a:r>
              <a:rPr sz="600" spc="-30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sz="600" spc="-10" dirty="0">
                <a:solidFill>
                  <a:srgbClr val="231F20"/>
                </a:solidFill>
                <a:latin typeface="Helvetica Neue"/>
                <a:cs typeface="Helvetica Neue"/>
              </a:rPr>
              <a:t>any</a:t>
            </a:r>
            <a:r>
              <a:rPr sz="600" spc="-30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sz="600" spc="-10" dirty="0">
                <a:solidFill>
                  <a:srgbClr val="231F20"/>
                </a:solidFill>
                <a:latin typeface="Helvetica Neue"/>
                <a:cs typeface="Helvetica Neue"/>
              </a:rPr>
              <a:t>of</a:t>
            </a:r>
            <a:r>
              <a:rPr sz="600" spc="-25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sz="600" spc="-10" dirty="0">
                <a:solidFill>
                  <a:srgbClr val="231F20"/>
                </a:solidFill>
                <a:latin typeface="Helvetica Neue"/>
                <a:cs typeface="Helvetica Neue"/>
              </a:rPr>
              <a:t>the</a:t>
            </a:r>
            <a:r>
              <a:rPr sz="600" spc="-30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sz="600" spc="-15" dirty="0">
                <a:solidFill>
                  <a:srgbClr val="231F20"/>
                </a:solidFill>
                <a:latin typeface="Helvetica Neue"/>
                <a:cs typeface="Helvetica Neue"/>
              </a:rPr>
              <a:t>students</a:t>
            </a:r>
            <a:r>
              <a:rPr sz="600" spc="-25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sz="600" spc="-15" dirty="0">
                <a:solidFill>
                  <a:srgbClr val="231F20"/>
                </a:solidFill>
                <a:latin typeface="Helvetica Neue"/>
                <a:cs typeface="Helvetica Neue"/>
              </a:rPr>
              <a:t>like</a:t>
            </a:r>
            <a:r>
              <a:rPr sz="600" spc="-30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sz="600" spc="-10" dirty="0">
                <a:solidFill>
                  <a:srgbClr val="231F20"/>
                </a:solidFill>
                <a:latin typeface="Helvetica Neue"/>
                <a:cs typeface="Helvetica Neue"/>
              </a:rPr>
              <a:t>to</a:t>
            </a:r>
            <a:r>
              <a:rPr sz="600" spc="-25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sz="600" spc="-15" dirty="0">
                <a:solidFill>
                  <a:srgbClr val="231F20"/>
                </a:solidFill>
                <a:latin typeface="Helvetica Neue"/>
                <a:cs typeface="Helvetica Neue"/>
              </a:rPr>
              <a:t>create</a:t>
            </a:r>
            <a:r>
              <a:rPr sz="600" spc="-30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sz="600" spc="-10" dirty="0">
                <a:solidFill>
                  <a:srgbClr val="231F20"/>
                </a:solidFill>
                <a:latin typeface="Helvetica Neue"/>
                <a:cs typeface="Helvetica Neue"/>
              </a:rPr>
              <a:t>or</a:t>
            </a:r>
            <a:r>
              <a:rPr sz="600" spc="-25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sz="600" spc="-15" dirty="0">
                <a:solidFill>
                  <a:srgbClr val="231F20"/>
                </a:solidFill>
                <a:latin typeface="Helvetica Neue"/>
                <a:cs typeface="Helvetica Neue"/>
              </a:rPr>
              <a:t>work</a:t>
            </a:r>
            <a:r>
              <a:rPr sz="600" spc="-30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sz="600" spc="-15" dirty="0">
                <a:solidFill>
                  <a:srgbClr val="231F20"/>
                </a:solidFill>
                <a:latin typeface="Helvetica Neue"/>
                <a:cs typeface="Helvetica Neue"/>
              </a:rPr>
              <a:t>with  technology like this </a:t>
            </a:r>
            <a:r>
              <a:rPr sz="600" spc="-10" dirty="0">
                <a:solidFill>
                  <a:srgbClr val="231F20"/>
                </a:solidFill>
                <a:latin typeface="Helvetica Neue"/>
                <a:cs typeface="Helvetica Neue"/>
              </a:rPr>
              <a:t>in the</a:t>
            </a:r>
            <a:r>
              <a:rPr sz="600" spc="-75" dirty="0">
                <a:solidFill>
                  <a:srgbClr val="231F20"/>
                </a:solidFill>
                <a:latin typeface="Helvetica Neue"/>
                <a:cs typeface="Helvetica Neue"/>
              </a:rPr>
              <a:t> </a:t>
            </a:r>
            <a:r>
              <a:rPr sz="600" spc="-20" dirty="0">
                <a:solidFill>
                  <a:srgbClr val="231F20"/>
                </a:solidFill>
                <a:latin typeface="Helvetica Neue"/>
                <a:cs typeface="Helvetica Neue"/>
              </a:rPr>
              <a:t>future?</a:t>
            </a:r>
            <a:endParaRPr sz="600">
              <a:latin typeface="Helvetica Neue"/>
              <a:cs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231F20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</TotalTime>
  <Words>1450</Words>
  <Application>Microsoft Macintosh PowerPoint</Application>
  <PresentationFormat>Custom</PresentationFormat>
  <Paragraphs>85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Calibri</vt:lpstr>
      <vt:lpstr>Helvetica Neue</vt:lpstr>
      <vt:lpstr>Poppins</vt:lpstr>
      <vt:lpstr>Times New Roman</vt:lpstr>
      <vt:lpstr>Office Theme</vt:lpstr>
      <vt:lpstr>Tech for History (Mid Tech) To understand how technology is used for history and broaden my knowledge of  careers available in this field.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Tech for History (Mid and Low Tech) To understand how technology is used for history and broaden my knowledge of  careers available in this field.</dc:title>
  <dc:creator>Rebecca Patel</dc:creator>
  <cp:lastModifiedBy>Patel, Hitz</cp:lastModifiedBy>
  <cp:revision>6</cp:revision>
  <dcterms:created xsi:type="dcterms:W3CDTF">2020-08-18T11:55:08Z</dcterms:created>
  <dcterms:modified xsi:type="dcterms:W3CDTF">2022-06-15T12:59:01Z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2020-08-18T00:00:00Z</vt:filetime>
  </property>
  <property fmtid="{D5CDD505-2E9C-101B-9397-08002B2CF9AE}" pid="3" name="Creator">
    <vt:lpwstr>Adobe InDesign 15.1 (Macintosh)</vt:lpwstr>
  </property>
  <property fmtid="{D5CDD505-2E9C-101B-9397-08002B2CF9AE}" pid="4" name="LastSaved">
    <vt:filetime>2020-08-18T00:00:00Z</vt:filetime>
  </property>
</Properties>
</file>