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1"/>
  </p:sldMasterIdLst>
  <p:notesMasterIdLst>
    <p:notesMasterId r:id="rId3"/>
  </p:notesMasterIdLst>
  <p:sldIdLst>
    <p:sldId id="256" r:id="rId2"/>
  </p:sldIdLst>
  <p:sldSz cx="10693400" cy="7562850"/>
  <p:notesSz cx="10693400" cy="7562850"/>
  <p:embeddedFontLst>
    <p:embeddedFont>
      <p:font typeface="Calibri" panose="020F0502020204030204" pitchFamily="34" charset="0"/>
      <p:regular r:id="rId4"/>
      <p:bold r:id="rId5"/>
      <p:italic r:id="rId6"/>
      <p:boldItalic r:id="rId7"/>
    </p:embeddedFont>
    <p:embeddedFont>
      <p:font typeface="Helvetica Neue" panose="02000503000000020004" pitchFamily="2" charset="0"/>
      <p:regular r:id="rId8"/>
      <p:bold r:id="rId9"/>
      <p:italic r:id="rId10"/>
      <p:boldItalic r:id="rId11"/>
    </p:embeddedFont>
    <p:embeddedFont>
      <p:font typeface="Poppins" pitchFamily="2" charset="77"/>
      <p:regular r:id="rId12"/>
      <p:bold r:id="rId13"/>
      <p:italic r:id="rId14"/>
      <p:boldItalic r:id="rId15"/>
    </p:embeddedFont>
  </p:embeddedFontLst>
  <p:custDataLst>
    <p:tags r:id="rId1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p15:clr>
            <a:srgbClr val="000000"/>
          </p15:clr>
        </p15:guide>
        <p15:guide id="2" pos="216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7" roundtripDataSignature="AMtx7mi+RuRgjlO47aFKSVF9mRr3TLnl4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807" autoAdjust="0"/>
  </p:normalViewPr>
  <p:slideViewPr>
    <p:cSldViewPr snapToGrid="0">
      <p:cViewPr>
        <p:scale>
          <a:sx n="200" d="100"/>
          <a:sy n="200" d="100"/>
        </p:scale>
        <p:origin x="-2848" y="-2688"/>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presProps" Target="presProps.xml"/><Relationship Id="rId3" Type="http://schemas.openxmlformats.org/officeDocument/2006/relationships/notesMaster" Target="notesMasters/notesMaster1.xml"/><Relationship Id="rId21" Type="http://schemas.openxmlformats.org/officeDocument/2006/relationships/tableStyles" Target="tableStyles.xml"/><Relationship Id="rId7" Type="http://schemas.openxmlformats.org/officeDocument/2006/relationships/font" Target="fonts/font4.fntdata"/><Relationship Id="rId12" Type="http://schemas.openxmlformats.org/officeDocument/2006/relationships/font" Target="fonts/font9.fntdata"/><Relationship Id="rId17" Type="http://customschemas.google.com/relationships/presentationmetadata" Target="metadata"/><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font" Target="fonts/font12.fntdata"/><Relationship Id="rId10" Type="http://schemas.openxmlformats.org/officeDocument/2006/relationships/font" Target="fonts/font7.fntdata"/><Relationship Id="rId19" Type="http://schemas.openxmlformats.org/officeDocument/2006/relationships/viewProps" Target="viewProps.xml"/><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782575" y="567200"/>
            <a:ext cx="7129275" cy="28360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1069325" y="3592350"/>
            <a:ext cx="8554700" cy="3403275"/>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1:notes"/>
          <p:cNvSpPr txBox="1">
            <a:spLocks noGrp="1"/>
          </p:cNvSpPr>
          <p:nvPr>
            <p:ph type="body" idx="1"/>
          </p:nvPr>
        </p:nvSpPr>
        <p:spPr>
          <a:xfrm>
            <a:off x="1069325" y="3592350"/>
            <a:ext cx="8554700" cy="34032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 name="Google Shape;48;p1:notes"/>
          <p:cNvSpPr>
            <a:spLocks noGrp="1" noRot="1" noChangeAspect="1"/>
          </p:cNvSpPr>
          <p:nvPr>
            <p:ph type="sldImg" idx="2"/>
          </p:nvPr>
        </p:nvSpPr>
        <p:spPr>
          <a:xfrm>
            <a:off x="3341688" y="566738"/>
            <a:ext cx="4011612" cy="28368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
        <p:cNvGrpSpPr/>
        <p:nvPr/>
      </p:nvGrpSpPr>
      <p:grpSpPr>
        <a:xfrm>
          <a:off x="0" y="0"/>
          <a:ext cx="0" cy="0"/>
          <a:chOff x="0" y="0"/>
          <a:chExt cx="0" cy="0"/>
        </a:xfrm>
      </p:grpSpPr>
      <p:sp>
        <p:nvSpPr>
          <p:cNvPr id="19" name="Google Shape;19;p3"/>
          <p:cNvSpPr txBox="1">
            <a:spLocks noGrp="1"/>
          </p:cNvSpPr>
          <p:nvPr>
            <p:ph type="title"/>
          </p:nvPr>
        </p:nvSpPr>
        <p:spPr>
          <a:xfrm>
            <a:off x="563299" y="465483"/>
            <a:ext cx="9566800" cy="83439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1950" b="1" i="0">
                <a:solidFill>
                  <a:schemeClr val="lt1"/>
                </a:solidFill>
                <a:latin typeface="Poppins"/>
                <a:ea typeface="Poppins"/>
                <a:cs typeface="Poppins"/>
                <a:sym typeface="Poppi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3"/>
          <p:cNvSpPr txBox="1">
            <a:spLocks noGrp="1"/>
          </p:cNvSpPr>
          <p:nvPr>
            <p:ph type="body" idx="1"/>
          </p:nvPr>
        </p:nvSpPr>
        <p:spPr>
          <a:xfrm>
            <a:off x="534670" y="1739455"/>
            <a:ext cx="9624060" cy="4991481"/>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4"/>
        <p:cNvGrpSpPr/>
        <p:nvPr/>
      </p:nvGrpSpPr>
      <p:grpSpPr>
        <a:xfrm>
          <a:off x="0" y="0"/>
          <a:ext cx="0" cy="0"/>
          <a:chOff x="0" y="0"/>
          <a:chExt cx="0" cy="0"/>
        </a:xfrm>
      </p:grpSpPr>
      <p:sp>
        <p:nvSpPr>
          <p:cNvPr id="25" name="Google Shape;25;p4"/>
          <p:cNvSpPr txBox="1">
            <a:spLocks noGrp="1"/>
          </p:cNvSpPr>
          <p:nvPr>
            <p:ph type="ctrTitle"/>
          </p:nvPr>
        </p:nvSpPr>
        <p:spPr>
          <a:xfrm>
            <a:off x="802005" y="2344483"/>
            <a:ext cx="9089390" cy="1588198"/>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4"/>
          <p:cNvSpPr txBox="1">
            <a:spLocks noGrp="1"/>
          </p:cNvSpPr>
          <p:nvPr>
            <p:ph type="subTitle" idx="1"/>
          </p:nvPr>
        </p:nvSpPr>
        <p:spPr>
          <a:xfrm>
            <a:off x="1604010" y="4235196"/>
            <a:ext cx="7485380" cy="189071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563299" y="465483"/>
            <a:ext cx="9566800" cy="83439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1950" b="1" i="0">
                <a:solidFill>
                  <a:schemeClr val="lt1"/>
                </a:solidFill>
                <a:latin typeface="Poppins"/>
                <a:ea typeface="Poppins"/>
                <a:cs typeface="Poppins"/>
                <a:sym typeface="Poppi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5"/>
          <p:cNvSpPr txBox="1">
            <a:spLocks noGrp="1"/>
          </p:cNvSpPr>
          <p:nvPr>
            <p:ph type="body" idx="1"/>
          </p:nvPr>
        </p:nvSpPr>
        <p:spPr>
          <a:xfrm>
            <a:off x="534670" y="1739455"/>
            <a:ext cx="4651629" cy="4991481"/>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3" name="Google Shape;33;p5"/>
          <p:cNvSpPr txBox="1">
            <a:spLocks noGrp="1"/>
          </p:cNvSpPr>
          <p:nvPr>
            <p:ph type="body" idx="2"/>
          </p:nvPr>
        </p:nvSpPr>
        <p:spPr>
          <a:xfrm>
            <a:off x="5507101" y="1739455"/>
            <a:ext cx="4651629" cy="4991481"/>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563299" y="465483"/>
            <a:ext cx="9566800" cy="834390"/>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1950" b="1" i="0">
                <a:solidFill>
                  <a:schemeClr val="lt1"/>
                </a:solidFill>
                <a:latin typeface="Poppins"/>
                <a:ea typeface="Poppins"/>
                <a:cs typeface="Poppins"/>
                <a:sym typeface="Poppi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6"/>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6"/>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6"/>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2"/>
        <p:cNvGrpSpPr/>
        <p:nvPr/>
      </p:nvGrpSpPr>
      <p:grpSpPr>
        <a:xfrm>
          <a:off x="0" y="0"/>
          <a:ext cx="0" cy="0"/>
          <a:chOff x="0" y="0"/>
          <a:chExt cx="0" cy="0"/>
        </a:xfrm>
      </p:grpSpPr>
      <p:sp>
        <p:nvSpPr>
          <p:cNvPr id="43" name="Google Shape;43;p7"/>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7"/>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7"/>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p:nvPr/>
        </p:nvSpPr>
        <p:spPr>
          <a:xfrm>
            <a:off x="359994" y="1566011"/>
            <a:ext cx="3132455" cy="5634355"/>
          </a:xfrm>
          <a:custGeom>
            <a:avLst/>
            <a:gdLst/>
            <a:ahLst/>
            <a:cxnLst/>
            <a:rect l="l" t="t" r="r" b="b"/>
            <a:pathLst>
              <a:path w="3132454" h="5634355" extrusionOk="0">
                <a:moveTo>
                  <a:pt x="0" y="5633999"/>
                </a:moveTo>
                <a:lnTo>
                  <a:pt x="3131997" y="5633999"/>
                </a:lnTo>
                <a:lnTo>
                  <a:pt x="3131997" y="0"/>
                </a:lnTo>
                <a:lnTo>
                  <a:pt x="0" y="0"/>
                </a:lnTo>
                <a:lnTo>
                  <a:pt x="0" y="5633999"/>
                </a:lnTo>
                <a:close/>
              </a:path>
            </a:pathLst>
          </a:custGeom>
          <a:solidFill>
            <a:srgbClr val="EBEBEF"/>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7" name="Google Shape;7;p2"/>
          <p:cNvSpPr/>
          <p:nvPr/>
        </p:nvSpPr>
        <p:spPr>
          <a:xfrm>
            <a:off x="3714356" y="1745995"/>
            <a:ext cx="1190625" cy="1790064"/>
          </a:xfrm>
          <a:custGeom>
            <a:avLst/>
            <a:gdLst/>
            <a:ahLst/>
            <a:cxnLst/>
            <a:rect l="l" t="t" r="r" b="b"/>
            <a:pathLst>
              <a:path w="1190625" h="1790064" extrusionOk="0">
                <a:moveTo>
                  <a:pt x="0" y="1789518"/>
                </a:moveTo>
                <a:lnTo>
                  <a:pt x="1190345" y="1789518"/>
                </a:lnTo>
                <a:lnTo>
                  <a:pt x="1190345" y="0"/>
                </a:lnTo>
                <a:lnTo>
                  <a:pt x="0" y="0"/>
                </a:lnTo>
                <a:lnTo>
                  <a:pt x="0" y="1789518"/>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8" name="Google Shape;8;p2"/>
          <p:cNvSpPr/>
          <p:nvPr/>
        </p:nvSpPr>
        <p:spPr>
          <a:xfrm>
            <a:off x="6424828" y="1749183"/>
            <a:ext cx="2540635" cy="1090930"/>
          </a:xfrm>
          <a:custGeom>
            <a:avLst/>
            <a:gdLst/>
            <a:ahLst/>
            <a:cxnLst/>
            <a:rect l="l" t="t" r="r" b="b"/>
            <a:pathLst>
              <a:path w="2540634" h="1090930" extrusionOk="0">
                <a:moveTo>
                  <a:pt x="0" y="1090701"/>
                </a:moveTo>
                <a:lnTo>
                  <a:pt x="2540342" y="1090701"/>
                </a:lnTo>
                <a:lnTo>
                  <a:pt x="2540342" y="0"/>
                </a:lnTo>
                <a:lnTo>
                  <a:pt x="0" y="0"/>
                </a:lnTo>
                <a:lnTo>
                  <a:pt x="0" y="1090701"/>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9" name="Google Shape;9;p2"/>
          <p:cNvSpPr/>
          <p:nvPr/>
        </p:nvSpPr>
        <p:spPr>
          <a:xfrm>
            <a:off x="6433820" y="4199864"/>
            <a:ext cx="2531745" cy="2997835"/>
          </a:xfrm>
          <a:custGeom>
            <a:avLst/>
            <a:gdLst/>
            <a:ahLst/>
            <a:cxnLst/>
            <a:rect l="l" t="t" r="r" b="b"/>
            <a:pathLst>
              <a:path w="2531745" h="2997834" extrusionOk="0">
                <a:moveTo>
                  <a:pt x="0" y="2997276"/>
                </a:moveTo>
                <a:lnTo>
                  <a:pt x="2531351" y="2997276"/>
                </a:lnTo>
                <a:lnTo>
                  <a:pt x="2531351" y="0"/>
                </a:lnTo>
                <a:lnTo>
                  <a:pt x="0" y="0"/>
                </a:lnTo>
                <a:lnTo>
                  <a:pt x="0" y="2997276"/>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10" name="Google Shape;10;p2"/>
          <p:cNvSpPr/>
          <p:nvPr/>
        </p:nvSpPr>
        <p:spPr>
          <a:xfrm>
            <a:off x="9135300" y="4367301"/>
            <a:ext cx="1190625" cy="2826385"/>
          </a:xfrm>
          <a:custGeom>
            <a:avLst/>
            <a:gdLst/>
            <a:ahLst/>
            <a:cxnLst/>
            <a:rect l="l" t="t" r="r" b="b"/>
            <a:pathLst>
              <a:path w="1190625" h="2826384" extrusionOk="0">
                <a:moveTo>
                  <a:pt x="0" y="2826359"/>
                </a:moveTo>
                <a:lnTo>
                  <a:pt x="1190345" y="2826359"/>
                </a:lnTo>
                <a:lnTo>
                  <a:pt x="1190345" y="0"/>
                </a:lnTo>
                <a:lnTo>
                  <a:pt x="0" y="0"/>
                </a:lnTo>
                <a:lnTo>
                  <a:pt x="0" y="2826359"/>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11" name="Google Shape;11;p2"/>
          <p:cNvSpPr/>
          <p:nvPr/>
        </p:nvSpPr>
        <p:spPr>
          <a:xfrm>
            <a:off x="9135300" y="1749170"/>
            <a:ext cx="1190625" cy="2523490"/>
          </a:xfrm>
          <a:custGeom>
            <a:avLst/>
            <a:gdLst/>
            <a:ahLst/>
            <a:cxnLst/>
            <a:rect l="l" t="t" r="r" b="b"/>
            <a:pathLst>
              <a:path w="1190625" h="2523490" extrusionOk="0">
                <a:moveTo>
                  <a:pt x="0" y="2523236"/>
                </a:moveTo>
                <a:lnTo>
                  <a:pt x="1190345" y="2523236"/>
                </a:lnTo>
                <a:lnTo>
                  <a:pt x="1190345" y="0"/>
                </a:lnTo>
                <a:lnTo>
                  <a:pt x="0" y="0"/>
                </a:lnTo>
                <a:lnTo>
                  <a:pt x="0" y="2523236"/>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12" name="Google Shape;12;p2"/>
          <p:cNvSpPr/>
          <p:nvPr/>
        </p:nvSpPr>
        <p:spPr>
          <a:xfrm>
            <a:off x="359994" y="359994"/>
            <a:ext cx="5715000" cy="1206500"/>
          </a:xfrm>
          <a:custGeom>
            <a:avLst/>
            <a:gdLst/>
            <a:ahLst/>
            <a:cxnLst/>
            <a:rect l="l" t="t" r="r" b="b"/>
            <a:pathLst>
              <a:path w="5715000" h="1206500" extrusionOk="0">
                <a:moveTo>
                  <a:pt x="0" y="1206004"/>
                </a:moveTo>
                <a:lnTo>
                  <a:pt x="5715000" y="1206004"/>
                </a:lnTo>
                <a:lnTo>
                  <a:pt x="5715000" y="0"/>
                </a:lnTo>
                <a:lnTo>
                  <a:pt x="0" y="0"/>
                </a:lnTo>
                <a:lnTo>
                  <a:pt x="0" y="1206004"/>
                </a:lnTo>
                <a:close/>
              </a:path>
            </a:pathLst>
          </a:custGeom>
          <a:solidFill>
            <a:srgbClr val="EC585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13" name="Google Shape;13;p2"/>
          <p:cNvSpPr txBox="1">
            <a:spLocks noGrp="1"/>
          </p:cNvSpPr>
          <p:nvPr>
            <p:ph type="title"/>
          </p:nvPr>
        </p:nvSpPr>
        <p:spPr>
          <a:xfrm>
            <a:off x="563299" y="465483"/>
            <a:ext cx="9566800" cy="834390"/>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950" b="1" i="0" u="none" strike="noStrike" cap="none">
                <a:solidFill>
                  <a:schemeClr val="lt1"/>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 name="Google Shape;14;p2"/>
          <p:cNvSpPr txBox="1">
            <a:spLocks noGrp="1"/>
          </p:cNvSpPr>
          <p:nvPr>
            <p:ph type="body" idx="1"/>
          </p:nvPr>
        </p:nvSpPr>
        <p:spPr>
          <a:xfrm>
            <a:off x="534670" y="1739455"/>
            <a:ext cx="9624060" cy="4991481"/>
          </a:xfrm>
          <a:prstGeom prst="rect">
            <a:avLst/>
          </a:prstGeom>
          <a:noFill/>
          <a:ln>
            <a:noFill/>
          </a:ln>
        </p:spPr>
        <p:txBody>
          <a:bodyPr spcFirstLastPara="1" wrap="square" lIns="0" tIns="0" rIns="0" bIns="0" anchor="t" anchorCtr="0">
            <a:spAutoFit/>
          </a:bodyPr>
          <a:lstStyle>
            <a:lvl1pPr marL="457200" marR="0" lvl="0" indent="-228600" algn="l" rtl="0">
              <a:spcBef>
                <a:spcPts val="0"/>
              </a:spcBef>
              <a:spcAft>
                <a:spcPts val="0"/>
              </a:spcAft>
              <a:buSzPts val="1400"/>
              <a:buNone/>
              <a:defRPr sz="1800" b="0" i="0" u="none" strike="noStrike" cap="none">
                <a:latin typeface="Calibri"/>
                <a:ea typeface="Calibri"/>
                <a:cs typeface="Calibri"/>
                <a:sym typeface="Calibri"/>
              </a:defRPr>
            </a:lvl1pPr>
            <a:lvl2pPr marL="914400" marR="0" lvl="1" indent="-228600" algn="l" rtl="0">
              <a:spcBef>
                <a:spcPts val="0"/>
              </a:spcBef>
              <a:spcAft>
                <a:spcPts val="0"/>
              </a:spcAft>
              <a:buSzPts val="1400"/>
              <a:buNone/>
              <a:defRPr sz="1800" b="0" i="0" u="none" strike="noStrike" cap="none">
                <a:latin typeface="Calibri"/>
                <a:ea typeface="Calibri"/>
                <a:cs typeface="Calibri"/>
                <a:sym typeface="Calibri"/>
              </a:defRPr>
            </a:lvl2pPr>
            <a:lvl3pPr marL="1371600" marR="0" lvl="2" indent="-228600" algn="l" rtl="0">
              <a:spcBef>
                <a:spcPts val="0"/>
              </a:spcBef>
              <a:spcAft>
                <a:spcPts val="0"/>
              </a:spcAft>
              <a:buSzPts val="1400"/>
              <a:buNone/>
              <a:defRPr sz="1800" b="0" i="0" u="none" strike="noStrike" cap="none">
                <a:latin typeface="Calibri"/>
                <a:ea typeface="Calibri"/>
                <a:cs typeface="Calibri"/>
                <a:sym typeface="Calibri"/>
              </a:defRPr>
            </a:lvl3pPr>
            <a:lvl4pPr marL="1828800" marR="0" lvl="3" indent="-228600" algn="l" rtl="0">
              <a:spcBef>
                <a:spcPts val="0"/>
              </a:spcBef>
              <a:spcAft>
                <a:spcPts val="0"/>
              </a:spcAft>
              <a:buSzPts val="1400"/>
              <a:buNone/>
              <a:defRPr sz="1800" b="0" i="0" u="none" strike="noStrike" cap="none">
                <a:latin typeface="Calibri"/>
                <a:ea typeface="Calibri"/>
                <a:cs typeface="Calibri"/>
                <a:sym typeface="Calibri"/>
              </a:defRPr>
            </a:lvl4pPr>
            <a:lvl5pPr marL="2286000" marR="0" lvl="4" indent="-228600" algn="l" rtl="0">
              <a:spcBef>
                <a:spcPts val="0"/>
              </a:spcBef>
              <a:spcAft>
                <a:spcPts val="0"/>
              </a:spcAft>
              <a:buSzPts val="1400"/>
              <a:buNone/>
              <a:defRPr sz="1800" b="0" i="0" u="none" strike="noStrike" cap="none">
                <a:latin typeface="Calibri"/>
                <a:ea typeface="Calibri"/>
                <a:cs typeface="Calibri"/>
                <a:sym typeface="Calibri"/>
              </a:defRPr>
            </a:lvl5pPr>
            <a:lvl6pPr marL="2743200" marR="0" lvl="5" indent="-228600" algn="l" rtl="0">
              <a:spcBef>
                <a:spcPts val="0"/>
              </a:spcBef>
              <a:spcAft>
                <a:spcPts val="0"/>
              </a:spcAft>
              <a:buSzPts val="1400"/>
              <a:buNone/>
              <a:defRPr sz="1800" b="0" i="0" u="none" strike="noStrike" cap="none">
                <a:latin typeface="Calibri"/>
                <a:ea typeface="Calibri"/>
                <a:cs typeface="Calibri"/>
                <a:sym typeface="Calibri"/>
              </a:defRPr>
            </a:lvl6pPr>
            <a:lvl7pPr marL="3200400" marR="0" lvl="6" indent="-228600" algn="l" rtl="0">
              <a:spcBef>
                <a:spcPts val="0"/>
              </a:spcBef>
              <a:spcAft>
                <a:spcPts val="0"/>
              </a:spcAft>
              <a:buSzPts val="1400"/>
              <a:buNone/>
              <a:defRPr sz="1800" b="0" i="0" u="none" strike="noStrike" cap="none">
                <a:latin typeface="Calibri"/>
                <a:ea typeface="Calibri"/>
                <a:cs typeface="Calibri"/>
                <a:sym typeface="Calibri"/>
              </a:defRPr>
            </a:lvl7pPr>
            <a:lvl8pPr marL="3657600" marR="0" lvl="7" indent="-228600" algn="l" rtl="0">
              <a:spcBef>
                <a:spcPts val="0"/>
              </a:spcBef>
              <a:spcAft>
                <a:spcPts val="0"/>
              </a:spcAft>
              <a:buSzPts val="1400"/>
              <a:buNone/>
              <a:defRPr sz="1800" b="0" i="0" u="none" strike="noStrike" cap="none">
                <a:latin typeface="Calibri"/>
                <a:ea typeface="Calibri"/>
                <a:cs typeface="Calibri"/>
                <a:sym typeface="Calibri"/>
              </a:defRPr>
            </a:lvl8pPr>
            <a:lvl9pPr marL="4114800" marR="0" lvl="8" indent="-228600" algn="l" rtl="0">
              <a:spcBef>
                <a:spcPts val="0"/>
              </a:spcBef>
              <a:spcAft>
                <a:spcPts val="0"/>
              </a:spcAft>
              <a:buSzPts val="1400"/>
              <a:buNone/>
              <a:defRPr sz="1800" b="0" i="0" u="none" strike="noStrike" cap="none">
                <a:latin typeface="Calibri"/>
                <a:ea typeface="Calibri"/>
                <a:cs typeface="Calibri"/>
                <a:sym typeface="Calibri"/>
              </a:defRPr>
            </a:lvl9pPr>
          </a:lstStyle>
          <a:p>
            <a:endParaRPr/>
          </a:p>
        </p:txBody>
      </p:sp>
      <p:sp>
        <p:nvSpPr>
          <p:cNvPr id="15" name="Google Shape;15;p2"/>
          <p:cNvSpPr txBox="1">
            <a:spLocks noGrp="1"/>
          </p:cNvSpPr>
          <p:nvPr>
            <p:ph type="ftr" idx="11"/>
          </p:nvPr>
        </p:nvSpPr>
        <p:spPr>
          <a:xfrm>
            <a:off x="3635756" y="7033450"/>
            <a:ext cx="3421888" cy="378142"/>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SzPts val="1400"/>
              <a:buNone/>
              <a:defRPr sz="1800">
                <a:solidFill>
                  <a:srgbClr val="888888"/>
                </a:solidFill>
              </a:defRPr>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16" name="Google Shape;16;p2"/>
          <p:cNvSpPr txBox="1">
            <a:spLocks noGrp="1"/>
          </p:cNvSpPr>
          <p:nvPr>
            <p:ph type="dt" idx="10"/>
          </p:nvPr>
        </p:nvSpPr>
        <p:spPr>
          <a:xfrm>
            <a:off x="534670" y="7033450"/>
            <a:ext cx="2459482" cy="378142"/>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800">
                <a:solidFill>
                  <a:srgbClr val="888888"/>
                </a:solidFill>
              </a:defRPr>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17" name="Google Shape;17;p2"/>
          <p:cNvSpPr txBox="1">
            <a:spLocks noGrp="1"/>
          </p:cNvSpPr>
          <p:nvPr>
            <p:ph type="sldNum" idx="12"/>
          </p:nvPr>
        </p:nvSpPr>
        <p:spPr>
          <a:xfrm>
            <a:off x="7699248" y="7033450"/>
            <a:ext cx="2459482" cy="378142"/>
          </a:xfrm>
          <a:prstGeom prst="rect">
            <a:avLst/>
          </a:prstGeom>
          <a:noFill/>
          <a:ln>
            <a:noFill/>
          </a:ln>
        </p:spPr>
        <p:txBody>
          <a:bodyPr spcFirstLastPara="1" wrap="square" lIns="0" tIns="0" rIns="0" bIns="0" anchor="t" anchorCtr="0">
            <a:spAutoFit/>
          </a:bodyPr>
          <a:lstStyle>
            <a:lvl1pPr marL="0" marR="0" lvl="0" indent="0" algn="r" rtl="0">
              <a:spcBef>
                <a:spcPts val="0"/>
              </a:spcBef>
              <a:buNone/>
              <a:defRPr sz="1800">
                <a:solidFill>
                  <a:srgbClr val="888888"/>
                </a:solidFill>
              </a:defRPr>
            </a:lvl1pPr>
            <a:lvl2pPr marL="0" marR="0" lvl="1" indent="0" algn="r" rtl="0">
              <a:spcBef>
                <a:spcPts val="0"/>
              </a:spcBef>
              <a:buNone/>
              <a:defRPr sz="1800">
                <a:solidFill>
                  <a:srgbClr val="888888"/>
                </a:solidFill>
              </a:defRPr>
            </a:lvl2pPr>
            <a:lvl3pPr marL="0" marR="0" lvl="2" indent="0" algn="r" rtl="0">
              <a:spcBef>
                <a:spcPts val="0"/>
              </a:spcBef>
              <a:buNone/>
              <a:defRPr sz="1800">
                <a:solidFill>
                  <a:srgbClr val="888888"/>
                </a:solidFill>
              </a:defRPr>
            </a:lvl3pPr>
            <a:lvl4pPr marL="0" marR="0" lvl="3" indent="0" algn="r" rtl="0">
              <a:spcBef>
                <a:spcPts val="0"/>
              </a:spcBef>
              <a:buNone/>
              <a:defRPr sz="1800">
                <a:solidFill>
                  <a:srgbClr val="888888"/>
                </a:solidFill>
              </a:defRPr>
            </a:lvl4pPr>
            <a:lvl5pPr marL="0" marR="0" lvl="4" indent="0" algn="r" rtl="0">
              <a:spcBef>
                <a:spcPts val="0"/>
              </a:spcBef>
              <a:buNone/>
              <a:defRPr sz="1800">
                <a:solidFill>
                  <a:srgbClr val="888888"/>
                </a:solidFill>
              </a:defRPr>
            </a:lvl5pPr>
            <a:lvl6pPr marL="0" marR="0" lvl="5" indent="0" algn="r" rtl="0">
              <a:spcBef>
                <a:spcPts val="0"/>
              </a:spcBef>
              <a:buNone/>
              <a:defRPr sz="1800">
                <a:solidFill>
                  <a:srgbClr val="888888"/>
                </a:solidFill>
              </a:defRPr>
            </a:lvl6pPr>
            <a:lvl7pPr marL="0" marR="0" lvl="6" indent="0" algn="r" rtl="0">
              <a:spcBef>
                <a:spcPts val="0"/>
              </a:spcBef>
              <a:buNone/>
              <a:defRPr sz="1800">
                <a:solidFill>
                  <a:srgbClr val="888888"/>
                </a:solidFill>
              </a:defRPr>
            </a:lvl7pPr>
            <a:lvl8pPr marL="0" marR="0" lvl="7" indent="0" algn="r" rtl="0">
              <a:spcBef>
                <a:spcPts val="0"/>
              </a:spcBef>
              <a:buNone/>
              <a:defRPr sz="1800">
                <a:solidFill>
                  <a:srgbClr val="888888"/>
                </a:solidFill>
              </a:defRPr>
            </a:lvl8pPr>
            <a:lvl9pPr marL="0" marR="0" lvl="8" indent="0" algn="r" rtl="0">
              <a:spcBef>
                <a:spcPts val="0"/>
              </a:spcBef>
              <a:buNone/>
              <a:defRPr sz="1800">
                <a:solidFill>
                  <a:srgbClr val="888888"/>
                </a:solidFill>
              </a:defRPr>
            </a:lvl9pPr>
          </a:lstStyle>
          <a:p>
            <a:pPr marL="0" lvl="0" indent="0" algn="r" rtl="0">
              <a:spcBef>
                <a:spcPts val="0"/>
              </a:spcBef>
              <a:spcAft>
                <a:spcPts val="0"/>
              </a:spcAft>
              <a:buNone/>
            </a:pPr>
            <a:fld id="{00000000-1234-1234-1234-123412341234}" type="slidenum">
              <a:rPr lang="en-US"/>
              <a:t>‹#›</a:t>
            </a:fld>
            <a:endParaRPr sz="1400">
              <a:solidFill>
                <a:srgbClr val="000000"/>
              </a:solidFil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ww.youtube.com/watch?v=wedwOQuMQbM" TargetMode="External"/><Relationship Id="rId5" Type="http://schemas.openxmlformats.org/officeDocument/2006/relationships/hyperlink" Target="https://www.firstcareers.co.uk/careers/what-is-like-to-be-a-zoo-veterinarian/" TargetMode="External"/><Relationship Id="rId4" Type="http://schemas.openxmlformats.org/officeDocument/2006/relationships/hyperlink" Target="https://vimeo.com/14435462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1"/>
          <p:cNvSpPr txBox="1">
            <a:spLocks noGrp="1"/>
          </p:cNvSpPr>
          <p:nvPr>
            <p:ph type="title"/>
          </p:nvPr>
        </p:nvSpPr>
        <p:spPr>
          <a:xfrm>
            <a:off x="563299" y="465483"/>
            <a:ext cx="4971415" cy="834390"/>
          </a:xfrm>
          <a:prstGeom prst="rect">
            <a:avLst/>
          </a:prstGeom>
          <a:noFill/>
          <a:ln>
            <a:noFill/>
          </a:ln>
        </p:spPr>
        <p:txBody>
          <a:bodyPr spcFirstLastPara="1" wrap="square" lIns="0" tIns="142225" rIns="0" bIns="0" anchor="t" anchorCtr="0">
            <a:spAutoFit/>
          </a:bodyPr>
          <a:lstStyle/>
          <a:p>
            <a:pPr marL="12700" lvl="0" indent="0" algn="l" rtl="0">
              <a:lnSpc>
                <a:spcPct val="100000"/>
              </a:lnSpc>
              <a:spcBef>
                <a:spcPts val="0"/>
              </a:spcBef>
              <a:spcAft>
                <a:spcPts val="0"/>
              </a:spcAft>
              <a:buNone/>
            </a:pPr>
            <a:r>
              <a:rPr lang="en-US" dirty="0"/>
              <a:t>Tech for the Environment</a:t>
            </a:r>
            <a:endParaRPr dirty="0"/>
          </a:p>
          <a:p>
            <a:pPr marL="12700" marR="5080" lvl="0" indent="0" algn="l" rtl="0">
              <a:lnSpc>
                <a:spcPct val="108300"/>
              </a:lnSpc>
              <a:spcBef>
                <a:spcPts val="409"/>
              </a:spcBef>
              <a:spcAft>
                <a:spcPts val="0"/>
              </a:spcAft>
              <a:buNone/>
            </a:pPr>
            <a:r>
              <a:rPr lang="en-US" sz="1000" dirty="0"/>
              <a:t>To understand how technology is used for the environment and broaden my knowledge of careers available in this field</a:t>
            </a:r>
            <a:endParaRPr sz="1000" dirty="0"/>
          </a:p>
        </p:txBody>
      </p:sp>
      <p:sp>
        <p:nvSpPr>
          <p:cNvPr id="51" name="Google Shape;51;p1"/>
          <p:cNvSpPr txBox="1"/>
          <p:nvPr/>
        </p:nvSpPr>
        <p:spPr>
          <a:xfrm>
            <a:off x="563299" y="1719097"/>
            <a:ext cx="2752725" cy="908685"/>
          </a:xfrm>
          <a:prstGeom prst="rect">
            <a:avLst/>
          </a:prstGeom>
          <a:noFill/>
          <a:ln>
            <a:noFill/>
          </a:ln>
        </p:spPr>
        <p:txBody>
          <a:bodyPr spcFirstLastPara="1" wrap="square" lIns="0" tIns="49525" rIns="0" bIns="0" anchor="t" anchorCtr="0">
            <a:spAutoFit/>
          </a:bodyPr>
          <a:lstStyle/>
          <a:p>
            <a:pPr marR="0" lvl="0" rtl="0">
              <a:lnSpc>
                <a:spcPct val="100000"/>
              </a:lnSpc>
              <a:spcBef>
                <a:spcPts val="0"/>
              </a:spcBef>
              <a:spcAft>
                <a:spcPts val="0"/>
              </a:spcAft>
              <a:buNone/>
            </a:pPr>
            <a:r>
              <a:rPr lang="en-US" sz="800" b="1" dirty="0">
                <a:solidFill>
                  <a:srgbClr val="231F20"/>
                </a:solidFill>
                <a:latin typeface="Poppins"/>
                <a:ea typeface="Poppins"/>
                <a:cs typeface="Poppins"/>
                <a:sym typeface="Poppins"/>
              </a:rPr>
              <a:t>RESOURCES NEEDED</a:t>
            </a:r>
            <a:endParaRPr sz="800" dirty="0">
              <a:latin typeface="Poppins"/>
              <a:ea typeface="Poppins"/>
              <a:cs typeface="Poppins"/>
              <a:sym typeface="Poppins"/>
            </a:endParaRPr>
          </a:p>
          <a:p>
            <a:pPr marL="76200" marR="5080" lvl="0" indent="-63500" rtl="0">
              <a:lnSpc>
                <a:spcPct val="100000"/>
              </a:lnSpc>
              <a:spcBef>
                <a:spcPts val="295"/>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Paper and pens for group notes/presentations (not needed if you would like the children to present electronically)</a:t>
            </a:r>
            <a:endParaRPr sz="800" dirty="0">
              <a:latin typeface="+mn-lt"/>
              <a:ea typeface="Helvetica Neue"/>
              <a:cs typeface="Helvetica Neue"/>
              <a:sym typeface="Helvetica Neue"/>
            </a:endParaRPr>
          </a:p>
          <a:p>
            <a:pPr marL="76200" marR="10795" lvl="0" indent="-63500" rtl="0">
              <a:lnSpc>
                <a:spcPct val="100000"/>
              </a:lnSpc>
              <a:spcBef>
                <a:spcPts val="305"/>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Printouts of Smart Home Product Connectivity worksheets (may work better on A3 if working in groups)</a:t>
            </a:r>
            <a:endParaRPr sz="800" dirty="0">
              <a:latin typeface="+mn-lt"/>
              <a:ea typeface="Helvetica Neue"/>
              <a:cs typeface="Helvetica Neue"/>
              <a:sym typeface="Helvetica Neue"/>
            </a:endParaRPr>
          </a:p>
          <a:p>
            <a:pPr marL="76200" marR="0" lvl="0" indent="-64135" rtl="0">
              <a:lnSpc>
                <a:spcPct val="100000"/>
              </a:lnSpc>
              <a:spcBef>
                <a:spcPts val="300"/>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Printouts of the drone origami instructions homework</a:t>
            </a:r>
            <a:endParaRPr sz="800" dirty="0">
              <a:latin typeface="+mn-lt"/>
              <a:ea typeface="Helvetica Neue"/>
              <a:cs typeface="Helvetica Neue"/>
              <a:sym typeface="Helvetica Neue"/>
            </a:endParaRPr>
          </a:p>
        </p:txBody>
      </p:sp>
      <p:sp>
        <p:nvSpPr>
          <p:cNvPr id="52" name="Google Shape;52;p1"/>
          <p:cNvSpPr txBox="1"/>
          <p:nvPr/>
        </p:nvSpPr>
        <p:spPr>
          <a:xfrm>
            <a:off x="563299" y="2761411"/>
            <a:ext cx="1495425" cy="344170"/>
          </a:xfrm>
          <a:prstGeom prst="rect">
            <a:avLst/>
          </a:prstGeom>
          <a:noFill/>
          <a:ln>
            <a:noFill/>
          </a:ln>
        </p:spPr>
        <p:txBody>
          <a:bodyPr spcFirstLastPara="1" wrap="square" lIns="0" tIns="49525" rIns="0" bIns="0" anchor="t" anchorCtr="0">
            <a:spAutoFit/>
          </a:bodyPr>
          <a:lstStyle/>
          <a:p>
            <a:pPr marL="12700" marR="0" lvl="0" indent="0" rtl="0">
              <a:lnSpc>
                <a:spcPct val="100000"/>
              </a:lnSpc>
              <a:spcBef>
                <a:spcPts val="0"/>
              </a:spcBef>
              <a:spcAft>
                <a:spcPts val="0"/>
              </a:spcAft>
              <a:buNone/>
            </a:pPr>
            <a:r>
              <a:rPr lang="en-US" sz="800" b="1" dirty="0">
                <a:solidFill>
                  <a:srgbClr val="231F20"/>
                </a:solidFill>
                <a:latin typeface="Poppins"/>
                <a:ea typeface="Poppins"/>
                <a:cs typeface="Poppins"/>
                <a:sym typeface="Poppins"/>
              </a:rPr>
              <a:t>SUGGESTED TIME FOR LESSON</a:t>
            </a:r>
            <a:endParaRPr sz="800" dirty="0">
              <a:latin typeface="Poppins"/>
              <a:ea typeface="Poppins"/>
              <a:cs typeface="Poppins"/>
              <a:sym typeface="Poppins"/>
            </a:endParaRPr>
          </a:p>
          <a:p>
            <a:pPr marL="76200" marR="0" lvl="0" indent="-64135" rtl="0">
              <a:lnSpc>
                <a:spcPct val="100000"/>
              </a:lnSpc>
              <a:spcBef>
                <a:spcPts val="295"/>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2 Hours</a:t>
            </a:r>
            <a:endParaRPr sz="800" dirty="0">
              <a:latin typeface="+mn-lt"/>
              <a:ea typeface="Helvetica Neue"/>
              <a:cs typeface="Helvetica Neue"/>
              <a:sym typeface="Helvetica Neue"/>
            </a:endParaRPr>
          </a:p>
        </p:txBody>
      </p:sp>
      <p:sp>
        <p:nvSpPr>
          <p:cNvPr id="53" name="Google Shape;53;p1"/>
          <p:cNvSpPr txBox="1"/>
          <p:nvPr/>
        </p:nvSpPr>
        <p:spPr>
          <a:xfrm>
            <a:off x="563299" y="3239033"/>
            <a:ext cx="1909445" cy="344170"/>
          </a:xfrm>
          <a:prstGeom prst="rect">
            <a:avLst/>
          </a:prstGeom>
          <a:noFill/>
          <a:ln>
            <a:noFill/>
          </a:ln>
        </p:spPr>
        <p:txBody>
          <a:bodyPr spcFirstLastPara="1" wrap="square" lIns="0" tIns="49525" rIns="0" bIns="0" anchor="t" anchorCtr="0">
            <a:spAutoFit/>
          </a:bodyPr>
          <a:lstStyle/>
          <a:p>
            <a:pPr marL="12700" marR="0" lvl="0" indent="0" rtl="0">
              <a:lnSpc>
                <a:spcPct val="100000"/>
              </a:lnSpc>
              <a:spcBef>
                <a:spcPts val="0"/>
              </a:spcBef>
              <a:spcAft>
                <a:spcPts val="0"/>
              </a:spcAft>
              <a:buNone/>
            </a:pPr>
            <a:r>
              <a:rPr lang="en-US" sz="800" b="1" dirty="0">
                <a:solidFill>
                  <a:srgbClr val="231F20"/>
                </a:solidFill>
                <a:latin typeface="Poppins"/>
                <a:ea typeface="Poppins"/>
                <a:cs typeface="Poppins"/>
                <a:sym typeface="Poppins"/>
              </a:rPr>
              <a:t>SUGGESTED VENUE</a:t>
            </a:r>
            <a:endParaRPr sz="800" dirty="0">
              <a:latin typeface="Poppins"/>
              <a:ea typeface="Poppins"/>
              <a:cs typeface="Poppins"/>
              <a:sym typeface="Poppins"/>
            </a:endParaRPr>
          </a:p>
          <a:p>
            <a:pPr marL="76200" marR="0" lvl="0" indent="-64135" rtl="0">
              <a:lnSpc>
                <a:spcPct val="100000"/>
              </a:lnSpc>
              <a:spcBef>
                <a:spcPts val="295"/>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Computer Suite/Classroom with laptops</a:t>
            </a:r>
            <a:endParaRPr sz="800" dirty="0">
              <a:latin typeface="+mn-lt"/>
              <a:ea typeface="Helvetica Neue"/>
              <a:cs typeface="Helvetica Neue"/>
              <a:sym typeface="Helvetica Neue"/>
            </a:endParaRPr>
          </a:p>
        </p:txBody>
      </p:sp>
      <p:sp>
        <p:nvSpPr>
          <p:cNvPr id="54" name="Google Shape;54;p1"/>
          <p:cNvSpPr txBox="1"/>
          <p:nvPr/>
        </p:nvSpPr>
        <p:spPr>
          <a:xfrm>
            <a:off x="563299" y="3716654"/>
            <a:ext cx="2635250" cy="590550"/>
          </a:xfrm>
          <a:prstGeom prst="rect">
            <a:avLst/>
          </a:prstGeom>
          <a:noFill/>
          <a:ln>
            <a:noFill/>
          </a:ln>
        </p:spPr>
        <p:txBody>
          <a:bodyPr spcFirstLastPara="1" wrap="square" lIns="0" tIns="49525" rIns="0" bIns="0" anchor="t" anchorCtr="0">
            <a:spAutoFit/>
          </a:bodyPr>
          <a:lstStyle/>
          <a:p>
            <a:pPr marL="12700" marR="0" lvl="0" indent="0" rtl="0">
              <a:lnSpc>
                <a:spcPct val="100000"/>
              </a:lnSpc>
              <a:spcBef>
                <a:spcPts val="0"/>
              </a:spcBef>
              <a:spcAft>
                <a:spcPts val="0"/>
              </a:spcAft>
              <a:buNone/>
            </a:pPr>
            <a:r>
              <a:rPr lang="en-US" sz="800" b="1" dirty="0">
                <a:solidFill>
                  <a:srgbClr val="231F20"/>
                </a:solidFill>
                <a:latin typeface="Poppins"/>
                <a:ea typeface="Poppins"/>
                <a:cs typeface="Poppins"/>
                <a:sym typeface="Poppins"/>
              </a:rPr>
              <a:t>PREPARATION NEEDED</a:t>
            </a:r>
            <a:endParaRPr sz="800" dirty="0">
              <a:latin typeface="Poppins"/>
              <a:ea typeface="Poppins"/>
              <a:cs typeface="Poppins"/>
              <a:sym typeface="Poppins"/>
            </a:endParaRPr>
          </a:p>
          <a:p>
            <a:pPr marL="76200" marR="5080" lvl="0" indent="-63500" rtl="0">
              <a:lnSpc>
                <a:spcPct val="100000"/>
              </a:lnSpc>
              <a:spcBef>
                <a:spcPts val="295"/>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If you are using tablets, you may find it easier to pre-load the Instant Wild App onto them OR you can use the desktop version</a:t>
            </a:r>
            <a:endParaRPr sz="800" dirty="0">
              <a:latin typeface="+mn-lt"/>
              <a:ea typeface="Helvetica Neue"/>
              <a:cs typeface="Helvetica Neue"/>
              <a:sym typeface="Helvetica Neue"/>
            </a:endParaRPr>
          </a:p>
        </p:txBody>
      </p:sp>
      <p:sp>
        <p:nvSpPr>
          <p:cNvPr id="55" name="Google Shape;55;p1"/>
          <p:cNvSpPr txBox="1"/>
          <p:nvPr/>
        </p:nvSpPr>
        <p:spPr>
          <a:xfrm>
            <a:off x="563299" y="4440554"/>
            <a:ext cx="2699385" cy="2422525"/>
          </a:xfrm>
          <a:prstGeom prst="rect">
            <a:avLst/>
          </a:prstGeom>
          <a:noFill/>
          <a:ln>
            <a:noFill/>
          </a:ln>
        </p:spPr>
        <p:txBody>
          <a:bodyPr spcFirstLastPara="1" wrap="square" lIns="0" tIns="49525" rIns="0" bIns="0" anchor="t" anchorCtr="0">
            <a:spAutoFit/>
          </a:bodyPr>
          <a:lstStyle/>
          <a:p>
            <a:pPr marL="12700" marR="0" lvl="0" indent="0" rtl="0">
              <a:lnSpc>
                <a:spcPct val="100000"/>
              </a:lnSpc>
              <a:spcBef>
                <a:spcPts val="0"/>
              </a:spcBef>
              <a:spcAft>
                <a:spcPts val="0"/>
              </a:spcAft>
              <a:buNone/>
            </a:pPr>
            <a:r>
              <a:rPr lang="en-US" sz="800" b="1" dirty="0">
                <a:solidFill>
                  <a:srgbClr val="231F20"/>
                </a:solidFill>
                <a:latin typeface="Poppins"/>
                <a:ea typeface="Poppins"/>
                <a:cs typeface="Poppins"/>
                <a:sym typeface="Poppins"/>
              </a:rPr>
              <a:t>NATIONAL CURRICULUM LINKS</a:t>
            </a:r>
            <a:endParaRPr sz="800" dirty="0">
              <a:latin typeface="Poppins"/>
              <a:ea typeface="Poppins"/>
              <a:cs typeface="Poppins"/>
              <a:sym typeface="Poppins"/>
            </a:endParaRPr>
          </a:p>
          <a:p>
            <a:pPr marL="12700" marR="0" lvl="0" indent="0" rtl="0">
              <a:lnSpc>
                <a:spcPct val="100000"/>
              </a:lnSpc>
              <a:spcBef>
                <a:spcPts val="295"/>
              </a:spcBef>
              <a:spcAft>
                <a:spcPts val="0"/>
              </a:spcAft>
              <a:buNone/>
            </a:pPr>
            <a:r>
              <a:rPr lang="en-US" sz="800" b="1" dirty="0">
                <a:solidFill>
                  <a:srgbClr val="231F20"/>
                </a:solidFill>
                <a:latin typeface="+mn-lt"/>
                <a:ea typeface="Helvetica Neue"/>
                <a:cs typeface="Helvetica Neue"/>
                <a:sym typeface="Helvetica Neue"/>
              </a:rPr>
              <a:t>Computing</a:t>
            </a:r>
            <a:endParaRPr sz="800" dirty="0">
              <a:latin typeface="+mn-lt"/>
              <a:ea typeface="Helvetica Neue"/>
              <a:cs typeface="Helvetica Neue"/>
              <a:sym typeface="Helvetica Neue"/>
            </a:endParaRPr>
          </a:p>
          <a:p>
            <a:pPr marL="76200" marR="5080" lvl="0" indent="-63500" rtl="0">
              <a:lnSpc>
                <a:spcPct val="100000"/>
              </a:lnSpc>
              <a:spcBef>
                <a:spcPts val="10"/>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Pupils are responsible, competent, confident and creative users of information and communication technology</a:t>
            </a:r>
            <a:endParaRPr sz="800" dirty="0">
              <a:latin typeface="+mn-lt"/>
              <a:ea typeface="Helvetica Neue"/>
              <a:cs typeface="Helvetica Neue"/>
              <a:sym typeface="Helvetica Neue"/>
            </a:endParaRPr>
          </a:p>
          <a:p>
            <a:pPr marL="12700" marR="0" lvl="0" indent="0" rtl="0">
              <a:lnSpc>
                <a:spcPct val="100000"/>
              </a:lnSpc>
              <a:spcBef>
                <a:spcPts val="305"/>
              </a:spcBef>
              <a:spcAft>
                <a:spcPts val="0"/>
              </a:spcAft>
              <a:buNone/>
            </a:pPr>
            <a:r>
              <a:rPr lang="en-US" sz="800" b="1" dirty="0">
                <a:solidFill>
                  <a:srgbClr val="231F20"/>
                </a:solidFill>
                <a:latin typeface="+mn-lt"/>
                <a:ea typeface="Helvetica Neue"/>
                <a:cs typeface="Helvetica Neue"/>
                <a:sym typeface="Helvetica Neue"/>
              </a:rPr>
              <a:t>Spoken English</a:t>
            </a:r>
            <a:endParaRPr sz="800" dirty="0">
              <a:latin typeface="+mn-lt"/>
              <a:ea typeface="Helvetica Neue"/>
              <a:cs typeface="Helvetica Neue"/>
              <a:sym typeface="Helvetica Neue"/>
            </a:endParaRPr>
          </a:p>
          <a:p>
            <a:pPr marL="76200" marR="210184" lvl="0" indent="-63500" rtl="0">
              <a:lnSpc>
                <a:spcPct val="100000"/>
              </a:lnSpc>
              <a:spcBef>
                <a:spcPts val="10"/>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Giving short speeches and presentations, expressing their own ideas and keeping to the point</a:t>
            </a:r>
            <a:endParaRPr sz="800" dirty="0">
              <a:latin typeface="+mn-lt"/>
              <a:ea typeface="Helvetica Neue"/>
              <a:cs typeface="Helvetica Neue"/>
              <a:sym typeface="Helvetica Neue"/>
            </a:endParaRPr>
          </a:p>
          <a:p>
            <a:pPr marL="12700" marR="0" lvl="0" indent="0" rtl="0">
              <a:lnSpc>
                <a:spcPct val="100000"/>
              </a:lnSpc>
              <a:spcBef>
                <a:spcPts val="300"/>
              </a:spcBef>
              <a:spcAft>
                <a:spcPts val="0"/>
              </a:spcAft>
              <a:buNone/>
            </a:pPr>
            <a:r>
              <a:rPr lang="en-US" sz="800" b="1" dirty="0">
                <a:solidFill>
                  <a:srgbClr val="231F20"/>
                </a:solidFill>
                <a:latin typeface="+mn-lt"/>
                <a:ea typeface="Helvetica Neue"/>
                <a:cs typeface="Helvetica Neue"/>
                <a:sym typeface="Helvetica Neue"/>
              </a:rPr>
              <a:t>Design and technology</a:t>
            </a:r>
            <a:endParaRPr sz="800" dirty="0">
              <a:latin typeface="+mn-lt"/>
              <a:ea typeface="Helvetica Neue"/>
              <a:cs typeface="Helvetica Neue"/>
              <a:sym typeface="Helvetica Neue"/>
            </a:endParaRPr>
          </a:p>
          <a:p>
            <a:pPr marL="76200" marR="0" lvl="0" indent="-63500" rtl="0">
              <a:lnSpc>
                <a:spcPct val="100000"/>
              </a:lnSpc>
              <a:spcBef>
                <a:spcPts val="10"/>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Investigate new and emerging technologies</a:t>
            </a:r>
            <a:endParaRPr sz="800" dirty="0">
              <a:latin typeface="+mn-lt"/>
              <a:ea typeface="Helvetica Neue"/>
              <a:cs typeface="Helvetica Neue"/>
              <a:sym typeface="Helvetica Neue"/>
            </a:endParaRPr>
          </a:p>
          <a:p>
            <a:pPr marL="76200" marR="0" lvl="0" indent="-63500" rtl="0">
              <a:lnSpc>
                <a:spcPct val="100000"/>
              </a:lnSpc>
              <a:spcBef>
                <a:spcPts val="10"/>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Understand developments in design and technology,</a:t>
            </a:r>
            <a:endParaRPr sz="800" dirty="0">
              <a:latin typeface="+mn-lt"/>
              <a:ea typeface="Helvetica Neue"/>
              <a:cs typeface="Helvetica Neue"/>
              <a:sym typeface="Helvetica Neue"/>
            </a:endParaRPr>
          </a:p>
          <a:p>
            <a:pPr marL="76200" marR="49530" lvl="0" indent="0" rtl="0">
              <a:lnSpc>
                <a:spcPct val="100000"/>
              </a:lnSpc>
              <a:spcBef>
                <a:spcPts val="10"/>
              </a:spcBef>
              <a:spcAft>
                <a:spcPts val="0"/>
              </a:spcAft>
              <a:buNone/>
            </a:pPr>
            <a:r>
              <a:rPr lang="en-US" sz="800" dirty="0">
                <a:solidFill>
                  <a:srgbClr val="231F20"/>
                </a:solidFill>
                <a:latin typeface="+mn-lt"/>
                <a:ea typeface="Helvetica Neue"/>
                <a:cs typeface="Helvetica Neue"/>
                <a:sym typeface="Helvetica Neue"/>
              </a:rPr>
              <a:t>its impacts on individuals, society and the environment, and the responsibilities of designers, engineers</a:t>
            </a:r>
            <a:endParaRPr sz="800" dirty="0">
              <a:latin typeface="+mn-lt"/>
              <a:ea typeface="Helvetica Neue"/>
              <a:cs typeface="Helvetica Neue"/>
              <a:sym typeface="Helvetica Neue"/>
            </a:endParaRPr>
          </a:p>
          <a:p>
            <a:pPr marL="76200" marR="0" lvl="0" indent="0" rtl="0">
              <a:lnSpc>
                <a:spcPct val="100000"/>
              </a:lnSpc>
              <a:spcBef>
                <a:spcPts val="20"/>
              </a:spcBef>
              <a:spcAft>
                <a:spcPts val="0"/>
              </a:spcAft>
              <a:buNone/>
            </a:pPr>
            <a:r>
              <a:rPr lang="en-US" sz="800" dirty="0">
                <a:solidFill>
                  <a:srgbClr val="231F20"/>
                </a:solidFill>
                <a:latin typeface="+mn-lt"/>
                <a:ea typeface="Helvetica Neue"/>
                <a:cs typeface="Helvetica Neue"/>
                <a:sym typeface="Helvetica Neue"/>
              </a:rPr>
              <a:t>and technologists</a:t>
            </a:r>
            <a:endParaRPr sz="800" dirty="0">
              <a:latin typeface="+mn-lt"/>
              <a:ea typeface="Helvetica Neue"/>
              <a:cs typeface="Helvetica Neue"/>
              <a:sym typeface="Helvetica Neue"/>
            </a:endParaRPr>
          </a:p>
          <a:p>
            <a:pPr marL="12700" marR="0" lvl="0" indent="0" rtl="0">
              <a:lnSpc>
                <a:spcPct val="100000"/>
              </a:lnSpc>
              <a:spcBef>
                <a:spcPts val="295"/>
              </a:spcBef>
              <a:spcAft>
                <a:spcPts val="0"/>
              </a:spcAft>
              <a:buNone/>
            </a:pPr>
            <a:r>
              <a:rPr lang="en-US" sz="800" b="1" dirty="0">
                <a:solidFill>
                  <a:srgbClr val="231F20"/>
                </a:solidFill>
                <a:latin typeface="+mn-lt"/>
                <a:ea typeface="Helvetica Neue"/>
                <a:cs typeface="Helvetica Neue"/>
                <a:sym typeface="Helvetica Neue"/>
              </a:rPr>
              <a:t>Geography</a:t>
            </a:r>
            <a:endParaRPr sz="800" dirty="0">
              <a:latin typeface="+mn-lt"/>
              <a:ea typeface="Helvetica Neue"/>
              <a:cs typeface="Helvetica Neue"/>
              <a:sym typeface="Helvetica Neue"/>
            </a:endParaRPr>
          </a:p>
          <a:p>
            <a:pPr marL="76200" marR="55244" lvl="0" indent="-63500" rtl="0">
              <a:lnSpc>
                <a:spcPct val="100000"/>
              </a:lnSpc>
              <a:spcBef>
                <a:spcPts val="5"/>
              </a:spcBef>
              <a:spcAft>
                <a:spcPts val="0"/>
              </a:spcAft>
              <a:buClr>
                <a:srgbClr val="231F20"/>
              </a:buClr>
              <a:buSzPts val="800"/>
              <a:buFont typeface="Helvetica Neue"/>
              <a:buChar char="-"/>
            </a:pPr>
            <a:r>
              <a:rPr lang="en-US" sz="800" dirty="0">
                <a:solidFill>
                  <a:srgbClr val="231F20"/>
                </a:solidFill>
                <a:latin typeface="+mn-lt"/>
                <a:ea typeface="Helvetica Neue"/>
                <a:cs typeface="Helvetica Neue"/>
                <a:sym typeface="Helvetica Neue"/>
              </a:rPr>
              <a:t>Understand how human and physical processes interact to influence, and change landscapes, environments and the climate; and how human activity relies on effective functioning of natural systems</a:t>
            </a:r>
            <a:endParaRPr sz="800" dirty="0">
              <a:latin typeface="+mn-lt"/>
              <a:ea typeface="Helvetica Neue"/>
              <a:cs typeface="Helvetica Neue"/>
              <a:sym typeface="Helvetica Neue"/>
            </a:endParaRPr>
          </a:p>
        </p:txBody>
      </p:sp>
      <p:sp>
        <p:nvSpPr>
          <p:cNvPr id="56" name="Google Shape;56;p1"/>
          <p:cNvSpPr/>
          <p:nvPr/>
        </p:nvSpPr>
        <p:spPr>
          <a:xfrm>
            <a:off x="6074994" y="359994"/>
            <a:ext cx="4257001" cy="1206017"/>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1800"/>
          </a:p>
        </p:txBody>
      </p:sp>
      <p:sp>
        <p:nvSpPr>
          <p:cNvPr id="57" name="Google Shape;57;p1"/>
          <p:cNvSpPr txBox="1"/>
          <p:nvPr/>
        </p:nvSpPr>
        <p:spPr>
          <a:xfrm>
            <a:off x="3779999" y="2056515"/>
            <a:ext cx="1071880" cy="1428325"/>
          </a:xfrm>
          <a:prstGeom prst="rect">
            <a:avLst/>
          </a:prstGeom>
          <a:noFill/>
          <a:ln>
            <a:noFill/>
          </a:ln>
        </p:spPr>
        <p:txBody>
          <a:bodyPr spcFirstLastPara="1" wrap="square" lIns="0" tIns="21575" rIns="0" bIns="0" anchor="t" anchorCtr="0">
            <a:spAutoFit/>
          </a:bodyPr>
          <a:lstStyle/>
          <a:p>
            <a:pPr marL="0" marR="26669"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What issues are animals and the environment facing?</a:t>
            </a:r>
            <a:endParaRPr sz="600" dirty="0">
              <a:latin typeface="+mn-lt"/>
              <a:ea typeface="Helvetica Neue"/>
              <a:cs typeface="Helvetica Neue"/>
              <a:sym typeface="Helvetica Neue"/>
            </a:endParaRPr>
          </a:p>
          <a:p>
            <a:pPr marL="0" marR="177800"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What does sustainability mean? (10 min)</a:t>
            </a:r>
            <a:endParaRPr sz="600" dirty="0">
              <a:latin typeface="+mn-lt"/>
              <a:ea typeface="Helvetica Neue"/>
              <a:cs typeface="Helvetica Neue"/>
              <a:sym typeface="Helvetica Neue"/>
            </a:endParaRPr>
          </a:p>
          <a:p>
            <a:pPr marL="0" marR="5080" lvl="0" indent="0" rtl="0">
              <a:lnSpc>
                <a:spcPct val="90000"/>
              </a:lnSpc>
              <a:spcBef>
                <a:spcPts val="225"/>
              </a:spcBef>
              <a:spcAft>
                <a:spcPts val="0"/>
              </a:spcAft>
              <a:buNone/>
            </a:pPr>
            <a:r>
              <a:rPr lang="en-US" sz="600" dirty="0">
                <a:solidFill>
                  <a:srgbClr val="231F20"/>
                </a:solidFill>
                <a:latin typeface="+mn-lt"/>
                <a:ea typeface="Helvetica Neue"/>
                <a:cs typeface="Helvetica Neue"/>
                <a:sym typeface="Helvetica Neue"/>
              </a:rPr>
              <a:t>Display the pictures on the slide and encourage a class discussion around them. What problems, concerns and issues are the world’s environments and animals facing? What causes these issues?</a:t>
            </a:r>
            <a:endParaRPr sz="600" dirty="0">
              <a:latin typeface="+mn-lt"/>
              <a:ea typeface="Helvetica Neue"/>
              <a:cs typeface="Helvetica Neue"/>
              <a:sym typeface="Helvetica Neue"/>
            </a:endParaRPr>
          </a:p>
          <a:p>
            <a:pPr marL="0" marR="36195" lvl="0" indent="0" rtl="0">
              <a:lnSpc>
                <a:spcPct val="90000"/>
              </a:lnSpc>
              <a:spcBef>
                <a:spcPts val="229"/>
              </a:spcBef>
              <a:spcAft>
                <a:spcPts val="0"/>
              </a:spcAft>
              <a:buNone/>
            </a:pPr>
            <a:r>
              <a:rPr lang="en-US" sz="600" dirty="0">
                <a:solidFill>
                  <a:srgbClr val="231F20"/>
                </a:solidFill>
                <a:latin typeface="+mn-lt"/>
                <a:ea typeface="Helvetica Neue"/>
                <a:cs typeface="Helvetica Neue"/>
                <a:sym typeface="Helvetica Neue"/>
              </a:rPr>
              <a:t>Watch the following video and </a:t>
            </a:r>
            <a:r>
              <a:rPr lang="en-US" sz="600" dirty="0" err="1">
                <a:solidFill>
                  <a:srgbClr val="231F20"/>
                </a:solidFill>
                <a:latin typeface="+mn-lt"/>
                <a:ea typeface="Helvetica Neue"/>
                <a:cs typeface="Helvetica Neue"/>
                <a:sym typeface="Helvetica Neue"/>
              </a:rPr>
              <a:t>summarise</a:t>
            </a:r>
            <a:r>
              <a:rPr lang="en-US" sz="600" dirty="0">
                <a:solidFill>
                  <a:srgbClr val="231F20"/>
                </a:solidFill>
                <a:latin typeface="+mn-lt"/>
                <a:ea typeface="Helvetica Neue"/>
                <a:cs typeface="Helvetica Neue"/>
                <a:sym typeface="Helvetica Neue"/>
              </a:rPr>
              <a:t> with the class: </a:t>
            </a:r>
            <a:r>
              <a:rPr lang="en-US" sz="600" dirty="0">
                <a:solidFill>
                  <a:srgbClr val="231F20"/>
                </a:solidFill>
                <a:latin typeface="+mn-lt"/>
                <a:ea typeface="Helvetica Neue"/>
                <a:cs typeface="Helvetica Neue"/>
                <a:sym typeface="Helvetica Neue"/>
                <a:hlinkClick r:id="rId4"/>
              </a:rPr>
              <a:t>https://vimeo.com/144354623</a:t>
            </a:r>
            <a:endParaRPr lang="en-US" sz="600" dirty="0">
              <a:solidFill>
                <a:srgbClr val="231F20"/>
              </a:solidFill>
              <a:latin typeface="+mn-lt"/>
              <a:ea typeface="Helvetica Neue"/>
              <a:cs typeface="Helvetica Neue"/>
              <a:sym typeface="Helvetica Neue"/>
            </a:endParaRPr>
          </a:p>
          <a:p>
            <a:pPr marL="0" marR="0" lvl="0" indent="0" rtl="0">
              <a:lnSpc>
                <a:spcPct val="90000"/>
              </a:lnSpc>
              <a:spcBef>
                <a:spcPts val="195"/>
              </a:spcBef>
              <a:spcAft>
                <a:spcPts val="0"/>
              </a:spcAft>
              <a:buNone/>
            </a:pPr>
            <a:r>
              <a:rPr lang="en-US" sz="600" dirty="0">
                <a:solidFill>
                  <a:srgbClr val="231F20"/>
                </a:solidFill>
                <a:latin typeface="+mn-lt"/>
                <a:ea typeface="Helvetica Neue"/>
                <a:cs typeface="Helvetica Neue"/>
                <a:sym typeface="Helvetica Neue"/>
              </a:rPr>
              <a:t>What does sustainability mean?</a:t>
            </a:r>
            <a:endParaRPr sz="600" dirty="0">
              <a:latin typeface="+mn-lt"/>
              <a:ea typeface="Helvetica Neue"/>
              <a:cs typeface="Helvetica Neue"/>
              <a:sym typeface="Helvetica Neue"/>
            </a:endParaRPr>
          </a:p>
        </p:txBody>
      </p:sp>
      <p:sp>
        <p:nvSpPr>
          <p:cNvPr id="58" name="Google Shape;58;p1"/>
          <p:cNvSpPr txBox="1"/>
          <p:nvPr/>
        </p:nvSpPr>
        <p:spPr>
          <a:xfrm>
            <a:off x="6490475" y="1744731"/>
            <a:ext cx="196215"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dirty="0">
                <a:solidFill>
                  <a:srgbClr val="EC5850"/>
                </a:solidFill>
                <a:latin typeface="Poppins"/>
                <a:ea typeface="Poppins"/>
                <a:cs typeface="Poppins"/>
                <a:sym typeface="Poppins"/>
              </a:rPr>
              <a:t>6</a:t>
            </a:r>
            <a:endParaRPr sz="2300" dirty="0">
              <a:latin typeface="Poppins"/>
              <a:ea typeface="Poppins"/>
              <a:cs typeface="Poppins"/>
              <a:sym typeface="Poppins"/>
            </a:endParaRPr>
          </a:p>
        </p:txBody>
      </p:sp>
      <p:sp>
        <p:nvSpPr>
          <p:cNvPr id="59" name="Google Shape;59;p1"/>
          <p:cNvSpPr txBox="1"/>
          <p:nvPr/>
        </p:nvSpPr>
        <p:spPr>
          <a:xfrm>
            <a:off x="6490477" y="2016053"/>
            <a:ext cx="2392045" cy="702238"/>
          </a:xfrm>
          <a:prstGeom prst="rect">
            <a:avLst/>
          </a:prstGeom>
          <a:noFill/>
          <a:ln>
            <a:noFill/>
          </a:ln>
        </p:spPr>
        <p:txBody>
          <a:bodyPr spcFirstLastPara="1" wrap="square" lIns="0" tIns="43175" rIns="0" bIns="0" anchor="t" anchorCtr="0">
            <a:spAutoFit/>
          </a:bodyPr>
          <a:lstStyle/>
          <a:p>
            <a:pPr marL="0" marR="0"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How is technology used in zoos and for animal research? (10 min)</a:t>
            </a:r>
            <a:endParaRPr sz="600" dirty="0">
              <a:latin typeface="+mn-lt"/>
              <a:ea typeface="Helvetica Neue"/>
              <a:cs typeface="Helvetica Neue"/>
              <a:sym typeface="Helvetica Neue"/>
            </a:endParaRPr>
          </a:p>
          <a:p>
            <a:pPr marL="0" marR="161925" lvl="0" indent="0" rtl="0">
              <a:lnSpc>
                <a:spcPct val="90000"/>
              </a:lnSpc>
              <a:spcBef>
                <a:spcPts val="300"/>
              </a:spcBef>
              <a:spcAft>
                <a:spcPts val="0"/>
              </a:spcAft>
              <a:buNone/>
            </a:pPr>
            <a:r>
              <a:rPr lang="en-US" sz="600" dirty="0">
                <a:solidFill>
                  <a:srgbClr val="231F20"/>
                </a:solidFill>
                <a:latin typeface="+mn-lt"/>
                <a:ea typeface="Helvetica Neue"/>
                <a:cs typeface="Helvetica Neue"/>
                <a:sym typeface="Helvetica Neue"/>
              </a:rPr>
              <a:t>Watch the following clip and use the information below the clip to discuss how technology is used in zoos and for animal research: </a:t>
            </a:r>
            <a:r>
              <a:rPr lang="en-US" sz="600" dirty="0">
                <a:solidFill>
                  <a:srgbClr val="231F20"/>
                </a:solidFill>
                <a:latin typeface="+mn-lt"/>
                <a:ea typeface="Helvetica Neue"/>
                <a:cs typeface="Helvetica Neue"/>
                <a:sym typeface="Helvetica Neue"/>
                <a:hlinkClick r:id="rId5"/>
              </a:rPr>
              <a:t>https://www.firstcareers.co.uk/careers/what-is-like-to-be-a-zoo-veterinarian/</a:t>
            </a:r>
            <a:endParaRPr lang="en-US" sz="600" dirty="0">
              <a:solidFill>
                <a:srgbClr val="231F20"/>
              </a:solidFill>
              <a:latin typeface="+mn-lt"/>
              <a:ea typeface="Helvetica Neue"/>
              <a:cs typeface="Helvetica Neue"/>
              <a:sym typeface="Helvetica Neue"/>
            </a:endParaRPr>
          </a:p>
          <a:p>
            <a:pPr marL="0" marR="71755" lvl="0" indent="0" rtl="0">
              <a:lnSpc>
                <a:spcPct val="90000"/>
              </a:lnSpc>
              <a:spcBef>
                <a:spcPts val="285"/>
              </a:spcBef>
              <a:spcAft>
                <a:spcPts val="0"/>
              </a:spcAft>
              <a:buNone/>
            </a:pPr>
            <a:r>
              <a:rPr lang="en-US" sz="600" dirty="0">
                <a:solidFill>
                  <a:srgbClr val="231F20"/>
                </a:solidFill>
                <a:latin typeface="+mn-lt"/>
                <a:ea typeface="Helvetica Neue"/>
                <a:cs typeface="Helvetica Neue"/>
                <a:sym typeface="Helvetica Neue"/>
              </a:rPr>
              <a:t>What does this job involve? Talk about how the students could have careers working with or creating this tech.</a:t>
            </a:r>
            <a:endParaRPr sz="600" dirty="0">
              <a:latin typeface="+mn-lt"/>
              <a:ea typeface="Helvetica Neue"/>
              <a:cs typeface="Helvetica Neue"/>
              <a:sym typeface="Helvetica Neue"/>
            </a:endParaRPr>
          </a:p>
        </p:txBody>
      </p:sp>
      <p:sp>
        <p:nvSpPr>
          <p:cNvPr id="61" name="Google Shape;61;p1"/>
          <p:cNvSpPr txBox="1"/>
          <p:nvPr/>
        </p:nvSpPr>
        <p:spPr>
          <a:xfrm>
            <a:off x="6499476" y="4195406"/>
            <a:ext cx="201295"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a:solidFill>
                  <a:srgbClr val="EC5850"/>
                </a:solidFill>
                <a:latin typeface="Poppins"/>
                <a:ea typeface="Poppins"/>
                <a:cs typeface="Poppins"/>
                <a:sym typeface="Poppins"/>
              </a:rPr>
              <a:t>8</a:t>
            </a:r>
            <a:endParaRPr sz="2300">
              <a:latin typeface="Poppins"/>
              <a:ea typeface="Poppins"/>
              <a:cs typeface="Poppins"/>
              <a:sym typeface="Poppins"/>
            </a:endParaRPr>
          </a:p>
        </p:txBody>
      </p:sp>
      <p:sp>
        <p:nvSpPr>
          <p:cNvPr id="62" name="Google Shape;62;p1"/>
          <p:cNvSpPr txBox="1"/>
          <p:nvPr/>
        </p:nvSpPr>
        <p:spPr>
          <a:xfrm>
            <a:off x="6499476" y="4466729"/>
            <a:ext cx="2388870" cy="2659184"/>
          </a:xfrm>
          <a:prstGeom prst="rect">
            <a:avLst/>
          </a:prstGeom>
          <a:noFill/>
          <a:ln>
            <a:noFill/>
          </a:ln>
        </p:spPr>
        <p:txBody>
          <a:bodyPr spcFirstLastPara="1" wrap="square" lIns="0" tIns="43175" rIns="0" bIns="0" anchor="t" anchorCtr="0">
            <a:spAutoFit/>
          </a:bodyPr>
          <a:lstStyle/>
          <a:p>
            <a:pPr marL="0" marR="0"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Technology in the home to help the environment (30 min)</a:t>
            </a:r>
            <a:endParaRPr sz="600" dirty="0">
              <a:latin typeface="+mn-lt"/>
              <a:ea typeface="Helvetica Neue"/>
              <a:cs typeface="Helvetica Neue"/>
              <a:sym typeface="Helvetica Neue"/>
            </a:endParaRPr>
          </a:p>
          <a:p>
            <a:pPr marL="0" marR="111760" lvl="0" indent="0" rtl="0">
              <a:lnSpc>
                <a:spcPct val="90000"/>
              </a:lnSpc>
              <a:spcBef>
                <a:spcPts val="300"/>
              </a:spcBef>
              <a:spcAft>
                <a:spcPts val="0"/>
              </a:spcAft>
              <a:buNone/>
            </a:pPr>
            <a:r>
              <a:rPr lang="en-US" sz="600" dirty="0">
                <a:solidFill>
                  <a:srgbClr val="231F20"/>
                </a:solidFill>
                <a:latin typeface="+mn-lt"/>
                <a:ea typeface="Helvetica Neue"/>
                <a:cs typeface="Helvetica Neue"/>
                <a:sym typeface="Helvetica Neue"/>
              </a:rPr>
              <a:t>Ask the students if they know what living in a ‘smart home’ means. Do they know the name of any smart home devices? Do they have any in their own homes?</a:t>
            </a:r>
            <a:endParaRPr sz="600" dirty="0">
              <a:latin typeface="+mn-lt"/>
              <a:ea typeface="Helvetica Neue"/>
              <a:cs typeface="Helvetica Neue"/>
              <a:sym typeface="Helvetica Neue"/>
            </a:endParaRPr>
          </a:p>
          <a:p>
            <a:pPr marL="0" marR="100965" lvl="0" indent="0" rtl="0">
              <a:lnSpc>
                <a:spcPct val="90000"/>
              </a:lnSpc>
              <a:spcBef>
                <a:spcPts val="285"/>
              </a:spcBef>
              <a:spcAft>
                <a:spcPts val="0"/>
              </a:spcAft>
              <a:buNone/>
            </a:pPr>
            <a:r>
              <a:rPr lang="en-US" sz="600" dirty="0">
                <a:solidFill>
                  <a:srgbClr val="231F20"/>
                </a:solidFill>
                <a:latin typeface="+mn-lt"/>
                <a:ea typeface="Helvetica Neue"/>
                <a:cs typeface="Helvetica Neue"/>
                <a:sym typeface="Helvetica Neue"/>
              </a:rPr>
              <a:t>Watch the following video until 1min 11 sec and recap the meaning of a smart home: </a:t>
            </a:r>
          </a:p>
          <a:p>
            <a:pPr marR="100965" lvl="0">
              <a:lnSpc>
                <a:spcPct val="90000"/>
              </a:lnSpc>
              <a:spcBef>
                <a:spcPts val="285"/>
              </a:spcBef>
            </a:pPr>
            <a:r>
              <a:rPr lang="en-US" sz="600" dirty="0">
                <a:solidFill>
                  <a:srgbClr val="231F20"/>
                </a:solidFill>
                <a:latin typeface="+mn-lt"/>
                <a:ea typeface="Helvetica Neue"/>
                <a:cs typeface="Helvetica Neue"/>
                <a:sym typeface="Helvetica Neue"/>
                <a:hlinkClick r:id="rId6"/>
              </a:rPr>
              <a:t>https://www.youtube.com/watch?v=wedwOQuMQbM</a:t>
            </a:r>
            <a:endParaRPr lang="en-US" sz="600" dirty="0">
              <a:solidFill>
                <a:srgbClr val="231F20"/>
              </a:solidFill>
              <a:latin typeface="+mn-lt"/>
              <a:ea typeface="Helvetica Neue"/>
              <a:cs typeface="Helvetica Neue"/>
              <a:sym typeface="Helvetica Neue"/>
            </a:endParaRPr>
          </a:p>
          <a:p>
            <a:pPr marR="100965" lvl="0">
              <a:lnSpc>
                <a:spcPct val="90000"/>
              </a:lnSpc>
              <a:spcBef>
                <a:spcPts val="285"/>
              </a:spcBef>
            </a:pPr>
            <a:r>
              <a:rPr lang="en-US" sz="600" dirty="0">
                <a:solidFill>
                  <a:srgbClr val="231F20"/>
                </a:solidFill>
                <a:latin typeface="+mn-lt"/>
                <a:ea typeface="Helvetica Neue"/>
                <a:cs typeface="Helvetica Neue"/>
                <a:sym typeface="Helvetica Neue"/>
              </a:rPr>
              <a:t>Discuss the meaning of ‘Smart home’: A home equipped with lighting, heating, and electronic devices that can be controlled remotely by a smartphone or computer.</a:t>
            </a:r>
            <a:endParaRPr sz="600" dirty="0">
              <a:latin typeface="+mn-lt"/>
              <a:ea typeface="Helvetica Neue"/>
              <a:cs typeface="Helvetica Neue"/>
              <a:sym typeface="Helvetica Neue"/>
            </a:endParaRPr>
          </a:p>
          <a:p>
            <a:pPr marL="0" marR="31750" lvl="0" indent="0" rtl="0">
              <a:lnSpc>
                <a:spcPct val="90000"/>
              </a:lnSpc>
              <a:spcBef>
                <a:spcPts val="280"/>
              </a:spcBef>
              <a:spcAft>
                <a:spcPts val="0"/>
              </a:spcAft>
              <a:buNone/>
            </a:pPr>
            <a:r>
              <a:rPr lang="en-US" sz="600" dirty="0">
                <a:solidFill>
                  <a:srgbClr val="231F20"/>
                </a:solidFill>
                <a:latin typeface="+mn-lt"/>
                <a:ea typeface="Helvetica Neue"/>
                <a:cs typeface="Helvetica Neue"/>
                <a:sym typeface="Helvetica Neue"/>
              </a:rPr>
              <a:t>Discuss how having a smart home could actually benefit the environment, if the products are used in a certain way e.g. controlling the heating in a house or detecting lights left on.</a:t>
            </a:r>
            <a:endParaRPr sz="600" dirty="0">
              <a:latin typeface="+mn-lt"/>
              <a:ea typeface="Helvetica Neue"/>
              <a:cs typeface="Helvetica Neue"/>
              <a:sym typeface="Helvetica Neue"/>
            </a:endParaRPr>
          </a:p>
          <a:p>
            <a:pPr marL="0" marR="151765" lvl="0" indent="0" rtl="0">
              <a:lnSpc>
                <a:spcPct val="90000"/>
              </a:lnSpc>
              <a:spcBef>
                <a:spcPts val="285"/>
              </a:spcBef>
              <a:spcAft>
                <a:spcPts val="0"/>
              </a:spcAft>
              <a:buNone/>
            </a:pPr>
            <a:r>
              <a:rPr lang="en-US" sz="600" dirty="0">
                <a:solidFill>
                  <a:srgbClr val="231F20"/>
                </a:solidFill>
                <a:latin typeface="+mn-lt"/>
                <a:ea typeface="Helvetica Neue"/>
                <a:cs typeface="Helvetica Neue"/>
                <a:sym typeface="Helvetica Neue"/>
              </a:rPr>
              <a:t>Give the students the worksheet with the pictures of 10 products/ features which they would find in and around a home.</a:t>
            </a:r>
            <a:endParaRPr sz="600" dirty="0">
              <a:latin typeface="+mn-lt"/>
              <a:ea typeface="Helvetica Neue"/>
              <a:cs typeface="Helvetica Neue"/>
              <a:sym typeface="Helvetica Neue"/>
            </a:endParaRPr>
          </a:p>
          <a:p>
            <a:pPr marL="0" marR="64769" lvl="0" indent="0" rtl="0">
              <a:lnSpc>
                <a:spcPct val="90000"/>
              </a:lnSpc>
              <a:spcBef>
                <a:spcPts val="284"/>
              </a:spcBef>
              <a:spcAft>
                <a:spcPts val="0"/>
              </a:spcAft>
              <a:buNone/>
            </a:pPr>
            <a:r>
              <a:rPr lang="en-US" sz="600" dirty="0">
                <a:solidFill>
                  <a:srgbClr val="231F20"/>
                </a:solidFill>
                <a:latin typeface="+mn-lt"/>
                <a:ea typeface="Helvetica Neue"/>
                <a:cs typeface="Helvetica Neue"/>
                <a:sym typeface="Helvetica Neue"/>
              </a:rPr>
              <a:t>Tell the students that they are going to use their imaginations to think how the smart products could link to each other to benefit the environment/save energy. Talk through the example connectivity line which has an if-then statement i.e. IF I sit on the bed and move my feet off the carpet THEN the lights turn off or IF I programme my car sat nav to home THEN the heating turns on.</a:t>
            </a:r>
            <a:endParaRPr sz="600" dirty="0">
              <a:latin typeface="+mn-lt"/>
              <a:ea typeface="Helvetica Neue"/>
              <a:cs typeface="Helvetica Neue"/>
              <a:sym typeface="Helvetica Neue"/>
            </a:endParaRPr>
          </a:p>
          <a:p>
            <a:pPr marL="0" marR="28575" lvl="0" indent="0" rtl="0">
              <a:lnSpc>
                <a:spcPct val="90000"/>
              </a:lnSpc>
              <a:spcBef>
                <a:spcPts val="280"/>
              </a:spcBef>
              <a:spcAft>
                <a:spcPts val="0"/>
              </a:spcAft>
              <a:buNone/>
            </a:pPr>
            <a:r>
              <a:rPr lang="en-US" sz="600" dirty="0">
                <a:solidFill>
                  <a:srgbClr val="231F20"/>
                </a:solidFill>
                <a:latin typeface="+mn-lt"/>
                <a:ea typeface="Helvetica Neue"/>
                <a:cs typeface="Helvetica Neue"/>
                <a:sym typeface="Helvetica Neue"/>
              </a:rPr>
              <a:t>Discuss how these examples could save energy therefore helping the environment by reducing the pollution created to produce energy.</a:t>
            </a:r>
            <a:endParaRPr sz="600" dirty="0">
              <a:latin typeface="+mn-lt"/>
              <a:ea typeface="Helvetica Neue"/>
              <a:cs typeface="Helvetica Neue"/>
              <a:sym typeface="Helvetica Neue"/>
            </a:endParaRPr>
          </a:p>
          <a:p>
            <a:pPr marL="0" marR="17780" lvl="0" indent="0" rtl="0">
              <a:lnSpc>
                <a:spcPct val="90000"/>
              </a:lnSpc>
              <a:spcBef>
                <a:spcPts val="285"/>
              </a:spcBef>
              <a:spcAft>
                <a:spcPts val="0"/>
              </a:spcAft>
              <a:buNone/>
            </a:pPr>
            <a:r>
              <a:rPr lang="en-US" sz="600" dirty="0">
                <a:solidFill>
                  <a:srgbClr val="231F20"/>
                </a:solidFill>
                <a:latin typeface="+mn-lt"/>
                <a:ea typeface="Helvetica Neue"/>
                <a:cs typeface="Helvetica Neue"/>
                <a:sym typeface="Helvetica Neue"/>
              </a:rPr>
              <a:t>Ask the students to work in pairs/small groups to draw if-then lines to show how the products could be controlled by or connected to each other to help save energy/benefit the environment.</a:t>
            </a:r>
            <a:endParaRPr sz="600" dirty="0">
              <a:latin typeface="+mn-lt"/>
              <a:ea typeface="Helvetica Neue"/>
              <a:cs typeface="Helvetica Neue"/>
              <a:sym typeface="Helvetica Neue"/>
            </a:endParaRPr>
          </a:p>
          <a:p>
            <a:pPr marL="0" marR="0" lvl="0" indent="0" rtl="0">
              <a:lnSpc>
                <a:spcPct val="90000"/>
              </a:lnSpc>
              <a:spcBef>
                <a:spcPts val="225"/>
              </a:spcBef>
              <a:spcAft>
                <a:spcPts val="0"/>
              </a:spcAft>
              <a:buNone/>
            </a:pPr>
            <a:r>
              <a:rPr lang="en-US" sz="600" dirty="0">
                <a:solidFill>
                  <a:srgbClr val="231F20"/>
                </a:solidFill>
                <a:latin typeface="+mn-lt"/>
                <a:ea typeface="Helvetica Neue"/>
                <a:cs typeface="Helvetica Neue"/>
                <a:sym typeface="Helvetica Neue"/>
              </a:rPr>
              <a:t>Ask for some examples from the group to share with the class.</a:t>
            </a:r>
            <a:endParaRPr sz="600" dirty="0">
              <a:latin typeface="+mn-lt"/>
              <a:ea typeface="Helvetica Neue"/>
              <a:cs typeface="Helvetica Neue"/>
              <a:sym typeface="Helvetica Neue"/>
            </a:endParaRPr>
          </a:p>
        </p:txBody>
      </p:sp>
      <p:sp>
        <p:nvSpPr>
          <p:cNvPr id="63" name="Google Shape;63;p1"/>
          <p:cNvSpPr txBox="1"/>
          <p:nvPr/>
        </p:nvSpPr>
        <p:spPr>
          <a:xfrm>
            <a:off x="9200953" y="4380953"/>
            <a:ext cx="304800"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a:solidFill>
                  <a:srgbClr val="EC5850"/>
                </a:solidFill>
                <a:latin typeface="Poppins"/>
                <a:ea typeface="Poppins"/>
                <a:cs typeface="Poppins"/>
                <a:sym typeface="Poppins"/>
              </a:rPr>
              <a:t>10</a:t>
            </a:r>
            <a:endParaRPr sz="2300">
              <a:latin typeface="Poppins"/>
              <a:ea typeface="Poppins"/>
              <a:cs typeface="Poppins"/>
              <a:sym typeface="Poppins"/>
            </a:endParaRPr>
          </a:p>
        </p:txBody>
      </p:sp>
      <p:sp>
        <p:nvSpPr>
          <p:cNvPr id="64" name="Google Shape;64;p1"/>
          <p:cNvSpPr txBox="1"/>
          <p:nvPr/>
        </p:nvSpPr>
        <p:spPr>
          <a:xfrm>
            <a:off x="9200953" y="4685753"/>
            <a:ext cx="1067434" cy="2332428"/>
          </a:xfrm>
          <a:prstGeom prst="rect">
            <a:avLst/>
          </a:prstGeom>
          <a:noFill/>
          <a:ln>
            <a:noFill/>
          </a:ln>
        </p:spPr>
        <p:txBody>
          <a:bodyPr spcFirstLastPara="1" wrap="square" lIns="0" tIns="17775" rIns="0" bIns="0" anchor="t" anchorCtr="0">
            <a:spAutoFit/>
          </a:bodyPr>
          <a:lstStyle/>
          <a:p>
            <a:pPr marL="0" marR="5080"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Homework and Further Learning Opportunities </a:t>
            </a:r>
            <a:br>
              <a:rPr lang="en-US" sz="600" b="1" dirty="0">
                <a:solidFill>
                  <a:srgbClr val="231F20"/>
                </a:solidFill>
                <a:latin typeface="+mn-lt"/>
                <a:ea typeface="Helvetica Neue"/>
                <a:cs typeface="Helvetica Neue"/>
                <a:sym typeface="Helvetica Neue"/>
              </a:rPr>
            </a:br>
            <a:r>
              <a:rPr lang="en-US" sz="600" b="1" dirty="0">
                <a:solidFill>
                  <a:srgbClr val="231F20"/>
                </a:solidFill>
                <a:latin typeface="+mn-lt"/>
                <a:ea typeface="Helvetica Neue"/>
                <a:cs typeface="Helvetica Neue"/>
                <a:sym typeface="Helvetica Neue"/>
              </a:rPr>
              <a:t>(5 min)</a:t>
            </a:r>
            <a:endParaRPr sz="600" dirty="0">
              <a:latin typeface="+mn-lt"/>
              <a:ea typeface="Helvetica Neue"/>
              <a:cs typeface="Helvetica Neue"/>
              <a:sym typeface="Helvetica Neue"/>
            </a:endParaRPr>
          </a:p>
          <a:p>
            <a:pPr marL="0" marR="50165" lvl="0" indent="0" rtl="0">
              <a:lnSpc>
                <a:spcPct val="90000"/>
              </a:lnSpc>
              <a:spcBef>
                <a:spcPts val="280"/>
              </a:spcBef>
              <a:spcAft>
                <a:spcPts val="0"/>
              </a:spcAft>
              <a:buNone/>
            </a:pPr>
            <a:r>
              <a:rPr lang="en-US" sz="600" dirty="0">
                <a:solidFill>
                  <a:srgbClr val="231F20"/>
                </a:solidFill>
                <a:latin typeface="+mn-lt"/>
                <a:ea typeface="Helvetica Neue"/>
                <a:cs typeface="Helvetica Neue"/>
                <a:sym typeface="Helvetica Neue"/>
              </a:rPr>
              <a:t>With the support of an adult at home, ask the students to follow the written instructions to create a paper origami drone.</a:t>
            </a:r>
            <a:endParaRPr sz="600" dirty="0">
              <a:latin typeface="+mn-lt"/>
              <a:ea typeface="Helvetica Neue"/>
              <a:cs typeface="Helvetica Neue"/>
              <a:sym typeface="Helvetica Neue"/>
            </a:endParaRPr>
          </a:p>
          <a:p>
            <a:pPr marL="0" marR="47625" lvl="0" indent="0" rtl="0">
              <a:lnSpc>
                <a:spcPct val="90000"/>
              </a:lnSpc>
              <a:spcBef>
                <a:spcPts val="285"/>
              </a:spcBef>
              <a:spcAft>
                <a:spcPts val="0"/>
              </a:spcAft>
              <a:buNone/>
            </a:pPr>
            <a:r>
              <a:rPr lang="en-US" sz="600" dirty="0">
                <a:solidFill>
                  <a:srgbClr val="231F20"/>
                </a:solidFill>
                <a:latin typeface="+mn-lt"/>
                <a:ea typeface="Helvetica Neue"/>
                <a:cs typeface="Helvetica Neue"/>
                <a:sym typeface="Helvetica Neue"/>
              </a:rPr>
              <a:t>On the drone, research and record at least 2 ways drones are being used to help the environment.</a:t>
            </a:r>
            <a:endParaRPr sz="600" dirty="0">
              <a:latin typeface="+mn-lt"/>
              <a:ea typeface="Helvetica Neue"/>
              <a:cs typeface="Helvetica Neue"/>
              <a:sym typeface="Helvetica Neue"/>
            </a:endParaRPr>
          </a:p>
          <a:p>
            <a:pPr marL="0" marR="12700" lvl="0" indent="0" rtl="0">
              <a:lnSpc>
                <a:spcPct val="90000"/>
              </a:lnSpc>
              <a:spcBef>
                <a:spcPts val="285"/>
              </a:spcBef>
              <a:spcAft>
                <a:spcPts val="0"/>
              </a:spcAft>
              <a:buNone/>
            </a:pPr>
            <a:r>
              <a:rPr lang="en-US" sz="600" dirty="0">
                <a:solidFill>
                  <a:srgbClr val="231F20"/>
                </a:solidFill>
                <a:latin typeface="+mn-lt"/>
                <a:ea typeface="Helvetica Neue"/>
                <a:cs typeface="Helvetica Neue"/>
                <a:sym typeface="Helvetica Neue"/>
              </a:rPr>
              <a:t>When the students bring their drones back into class, if you have a large space, they could throw them and collect someone else’s drone to read their research (or alternatively just swap momentarily in any other way in order to share ideas).</a:t>
            </a:r>
            <a:endParaRPr sz="600" dirty="0">
              <a:latin typeface="+mn-lt"/>
              <a:ea typeface="Helvetica Neue"/>
              <a:cs typeface="Helvetica Neue"/>
              <a:sym typeface="Helvetica Neue"/>
            </a:endParaRPr>
          </a:p>
          <a:p>
            <a:pPr marL="0" marR="8890" lvl="0" indent="0" rtl="0">
              <a:lnSpc>
                <a:spcPct val="90000"/>
              </a:lnSpc>
              <a:spcBef>
                <a:spcPts val="285"/>
              </a:spcBef>
              <a:spcAft>
                <a:spcPts val="0"/>
              </a:spcAft>
              <a:buNone/>
            </a:pPr>
            <a:r>
              <a:rPr lang="en-US" sz="600" dirty="0">
                <a:solidFill>
                  <a:srgbClr val="231F20"/>
                </a:solidFill>
                <a:latin typeface="+mn-lt"/>
                <a:ea typeface="Helvetica Neue"/>
                <a:cs typeface="Helvetica Neue"/>
                <a:sym typeface="Helvetica Neue"/>
              </a:rPr>
              <a:t>For students who may find the origami activity too challenging, they could present their research in any other way.</a:t>
            </a:r>
            <a:endParaRPr sz="600" dirty="0">
              <a:latin typeface="+mn-lt"/>
              <a:ea typeface="Helvetica Neue"/>
              <a:cs typeface="Helvetica Neue"/>
              <a:sym typeface="Helvetica Neue"/>
            </a:endParaRPr>
          </a:p>
        </p:txBody>
      </p:sp>
      <p:sp>
        <p:nvSpPr>
          <p:cNvPr id="65" name="Google Shape;65;p1"/>
          <p:cNvSpPr txBox="1"/>
          <p:nvPr/>
        </p:nvSpPr>
        <p:spPr>
          <a:xfrm>
            <a:off x="9200953" y="1747907"/>
            <a:ext cx="188595"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dirty="0">
                <a:solidFill>
                  <a:srgbClr val="EC5850"/>
                </a:solidFill>
                <a:latin typeface="Poppins"/>
                <a:ea typeface="Poppins"/>
                <a:cs typeface="Poppins"/>
                <a:sym typeface="Poppins"/>
              </a:rPr>
              <a:t>9</a:t>
            </a:r>
            <a:endParaRPr sz="2300" dirty="0">
              <a:latin typeface="Poppins"/>
              <a:ea typeface="Poppins"/>
              <a:cs typeface="Poppins"/>
              <a:sym typeface="Poppins"/>
            </a:endParaRPr>
          </a:p>
        </p:txBody>
      </p:sp>
      <p:sp>
        <p:nvSpPr>
          <p:cNvPr id="66" name="Google Shape;66;p1"/>
          <p:cNvSpPr txBox="1"/>
          <p:nvPr/>
        </p:nvSpPr>
        <p:spPr>
          <a:xfrm>
            <a:off x="9215787" y="2056515"/>
            <a:ext cx="1111939" cy="1823556"/>
          </a:xfrm>
          <a:prstGeom prst="rect">
            <a:avLst/>
          </a:prstGeom>
          <a:noFill/>
          <a:ln>
            <a:noFill/>
          </a:ln>
        </p:spPr>
        <p:txBody>
          <a:bodyPr spcFirstLastPara="1" wrap="square" lIns="0" tIns="45700" rIns="0" bIns="0" anchor="t" anchorCtr="0">
            <a:spAutoFit/>
          </a:bodyPr>
          <a:lstStyle/>
          <a:p>
            <a:pPr marL="0" marR="0"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Class Discussion (10 min)</a:t>
            </a:r>
            <a:endParaRPr sz="600" dirty="0">
              <a:latin typeface="+mn-lt"/>
              <a:ea typeface="Helvetica Neue"/>
              <a:cs typeface="Helvetica Neue"/>
              <a:sym typeface="Helvetica Neue"/>
            </a:endParaRPr>
          </a:p>
          <a:p>
            <a:pPr marL="0" marR="76835" lvl="0" indent="0" rtl="0">
              <a:lnSpc>
                <a:spcPct val="90000"/>
              </a:lnSpc>
              <a:spcBef>
                <a:spcPts val="305"/>
              </a:spcBef>
              <a:spcAft>
                <a:spcPts val="0"/>
              </a:spcAft>
              <a:buNone/>
            </a:pPr>
            <a:r>
              <a:rPr lang="en-US" sz="600" dirty="0">
                <a:solidFill>
                  <a:srgbClr val="231F20"/>
                </a:solidFill>
                <a:latin typeface="+mn-lt"/>
                <a:ea typeface="Helvetica Neue"/>
                <a:cs typeface="Helvetica Neue"/>
                <a:sym typeface="Helvetica Neue"/>
              </a:rPr>
              <a:t>Recap and discuss how technology advancements have both positively and negatively affected the environment. Use the PPT slide to discuss whether the technology listed has had a positive or negative effect on the environment.</a:t>
            </a:r>
            <a:endParaRPr sz="600" dirty="0">
              <a:latin typeface="+mn-lt"/>
              <a:ea typeface="Helvetica Neue"/>
              <a:cs typeface="Helvetica Neue"/>
              <a:sym typeface="Helvetica Neue"/>
            </a:endParaRPr>
          </a:p>
          <a:p>
            <a:pPr marL="0" marR="5080" lvl="0" indent="0" rtl="0">
              <a:lnSpc>
                <a:spcPct val="90000"/>
              </a:lnSpc>
              <a:spcBef>
                <a:spcPts val="285"/>
              </a:spcBef>
              <a:spcAft>
                <a:spcPts val="0"/>
              </a:spcAft>
              <a:buNone/>
            </a:pPr>
            <a:r>
              <a:rPr lang="en-US" sz="600" dirty="0">
                <a:solidFill>
                  <a:srgbClr val="231F20"/>
                </a:solidFill>
                <a:latin typeface="+mn-lt"/>
                <a:ea typeface="Helvetica Neue"/>
                <a:cs typeface="Helvetica Neue"/>
                <a:sym typeface="Helvetica Neue"/>
              </a:rPr>
              <a:t>This could be done as small groups first and then bring the class back together, or as a whole class activity.</a:t>
            </a:r>
            <a:endParaRPr sz="600" dirty="0">
              <a:latin typeface="+mn-lt"/>
              <a:ea typeface="Helvetica Neue"/>
              <a:cs typeface="Helvetica Neue"/>
              <a:sym typeface="Helvetica Neue"/>
            </a:endParaRPr>
          </a:p>
          <a:p>
            <a:pPr marL="0" marR="10160" lvl="0" indent="0" rtl="0">
              <a:lnSpc>
                <a:spcPct val="90000"/>
              </a:lnSpc>
              <a:spcBef>
                <a:spcPts val="285"/>
              </a:spcBef>
              <a:spcAft>
                <a:spcPts val="0"/>
              </a:spcAft>
              <a:buNone/>
            </a:pPr>
            <a:r>
              <a:rPr lang="en-US" sz="600" dirty="0">
                <a:solidFill>
                  <a:srgbClr val="231F20"/>
                </a:solidFill>
                <a:latin typeface="+mn-lt"/>
                <a:ea typeface="Helvetica Neue"/>
                <a:cs typeface="Helvetica Neue"/>
                <a:sym typeface="Helvetica Neue"/>
              </a:rPr>
              <a:t>Recap all of the careers covered in the lesson and discuss if any of the students would like to pursue a job like that in the future. Did anything particularly interest them?</a:t>
            </a:r>
            <a:endParaRPr sz="600" dirty="0">
              <a:latin typeface="+mn-lt"/>
              <a:ea typeface="Helvetica Neue"/>
              <a:cs typeface="Helvetica Neue"/>
              <a:sym typeface="Helvetica Neue"/>
            </a:endParaRPr>
          </a:p>
        </p:txBody>
      </p:sp>
      <p:sp>
        <p:nvSpPr>
          <p:cNvPr id="67" name="Google Shape;67;p1"/>
          <p:cNvSpPr txBox="1"/>
          <p:nvPr/>
        </p:nvSpPr>
        <p:spPr>
          <a:xfrm>
            <a:off x="3714356" y="5039055"/>
            <a:ext cx="2541905" cy="2107993"/>
          </a:xfrm>
          <a:prstGeom prst="rect">
            <a:avLst/>
          </a:prstGeom>
          <a:noFill/>
          <a:ln w="9525" cap="flat" cmpd="sng">
            <a:solidFill>
              <a:srgbClr val="BCBEC0"/>
            </a:solidFill>
            <a:prstDash val="solid"/>
            <a:round/>
            <a:headEnd type="none" w="sm" len="sm"/>
            <a:tailEnd type="none" w="sm" len="sm"/>
          </a:ln>
        </p:spPr>
        <p:txBody>
          <a:bodyPr spcFirstLastPara="1" wrap="square" lIns="0" tIns="1250" rIns="0" bIns="0" anchor="t" anchorCtr="0">
            <a:noAutofit/>
          </a:bodyPr>
          <a:lstStyle/>
          <a:p>
            <a:pPr marL="0" marR="0" lvl="0" indent="0" rtl="0">
              <a:lnSpc>
                <a:spcPct val="90000"/>
              </a:lnSpc>
              <a:spcBef>
                <a:spcPts val="0"/>
              </a:spcBef>
              <a:spcAft>
                <a:spcPts val="0"/>
              </a:spcAft>
              <a:buNone/>
            </a:pPr>
            <a:endParaRPr sz="600" dirty="0">
              <a:latin typeface="+mn-lt"/>
              <a:ea typeface="Helvetica Neue"/>
              <a:cs typeface="Helvetica Neue"/>
              <a:sym typeface="Helvetica Neue"/>
            </a:endParaRPr>
          </a:p>
        </p:txBody>
      </p:sp>
      <p:sp>
        <p:nvSpPr>
          <p:cNvPr id="68" name="Google Shape;68;p1"/>
          <p:cNvSpPr/>
          <p:nvPr/>
        </p:nvSpPr>
        <p:spPr>
          <a:xfrm>
            <a:off x="6425793" y="2934030"/>
            <a:ext cx="2540635" cy="1166495"/>
          </a:xfrm>
          <a:custGeom>
            <a:avLst/>
            <a:gdLst/>
            <a:ahLst/>
            <a:cxnLst/>
            <a:rect l="l" t="t" r="r" b="b"/>
            <a:pathLst>
              <a:path w="2540634" h="1166495" extrusionOk="0">
                <a:moveTo>
                  <a:pt x="0" y="1166304"/>
                </a:moveTo>
                <a:lnTo>
                  <a:pt x="2540342" y="1166304"/>
                </a:lnTo>
                <a:lnTo>
                  <a:pt x="2540342" y="0"/>
                </a:lnTo>
                <a:lnTo>
                  <a:pt x="0" y="0"/>
                </a:lnTo>
                <a:lnTo>
                  <a:pt x="0" y="1166304"/>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rtl="0">
              <a:spcBef>
                <a:spcPts val="0"/>
              </a:spcBef>
              <a:spcAft>
                <a:spcPts val="0"/>
              </a:spcAft>
              <a:buNone/>
            </a:pPr>
            <a:endParaRPr sz="1800"/>
          </a:p>
        </p:txBody>
      </p:sp>
      <p:sp>
        <p:nvSpPr>
          <p:cNvPr id="69" name="Google Shape;69;p1"/>
          <p:cNvSpPr txBox="1"/>
          <p:nvPr/>
        </p:nvSpPr>
        <p:spPr>
          <a:xfrm>
            <a:off x="6504337" y="2929581"/>
            <a:ext cx="161925"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a:solidFill>
                  <a:srgbClr val="EC5850"/>
                </a:solidFill>
                <a:latin typeface="Poppins"/>
                <a:ea typeface="Poppins"/>
                <a:cs typeface="Poppins"/>
                <a:sym typeface="Poppins"/>
              </a:rPr>
              <a:t>7</a:t>
            </a:r>
            <a:endParaRPr sz="2300">
              <a:latin typeface="Poppins"/>
              <a:ea typeface="Poppins"/>
              <a:cs typeface="Poppins"/>
              <a:sym typeface="Poppins"/>
            </a:endParaRPr>
          </a:p>
        </p:txBody>
      </p:sp>
      <p:sp>
        <p:nvSpPr>
          <p:cNvPr id="70" name="Google Shape;70;p1"/>
          <p:cNvSpPr txBox="1"/>
          <p:nvPr/>
        </p:nvSpPr>
        <p:spPr>
          <a:xfrm>
            <a:off x="6504337" y="3203494"/>
            <a:ext cx="2339975" cy="821235"/>
          </a:xfrm>
          <a:prstGeom prst="rect">
            <a:avLst/>
          </a:prstGeom>
          <a:noFill/>
          <a:ln>
            <a:noFill/>
          </a:ln>
        </p:spPr>
        <p:txBody>
          <a:bodyPr spcFirstLastPara="1" wrap="square" lIns="0" tIns="40625" rIns="0" bIns="0" anchor="t" anchorCtr="0">
            <a:spAutoFit/>
          </a:bodyPr>
          <a:lstStyle/>
          <a:p>
            <a:pPr marL="0" marR="0"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Instant Wild app (10 min)</a:t>
            </a:r>
            <a:endParaRPr sz="600" dirty="0">
              <a:latin typeface="+mn-lt"/>
              <a:ea typeface="Helvetica Neue"/>
              <a:cs typeface="Helvetica Neue"/>
              <a:sym typeface="Helvetica Neue"/>
            </a:endParaRPr>
          </a:p>
          <a:p>
            <a:pPr marL="0" marR="0" lvl="0" indent="0" rtl="0">
              <a:lnSpc>
                <a:spcPct val="90000"/>
              </a:lnSpc>
              <a:spcBef>
                <a:spcPts val="225"/>
              </a:spcBef>
              <a:spcAft>
                <a:spcPts val="0"/>
              </a:spcAft>
              <a:buNone/>
            </a:pPr>
            <a:r>
              <a:rPr lang="en-US" sz="600" dirty="0">
                <a:solidFill>
                  <a:srgbClr val="231F20"/>
                </a:solidFill>
                <a:latin typeface="+mn-lt"/>
                <a:ea typeface="Helvetica Neue"/>
                <a:cs typeface="Helvetica Neue"/>
                <a:sym typeface="Helvetica Neue"/>
              </a:rPr>
              <a:t>Ask the students to open the Instant Wild App OR Desktop Version.</a:t>
            </a:r>
            <a:endParaRPr sz="600" dirty="0">
              <a:latin typeface="+mn-lt"/>
              <a:ea typeface="Helvetica Neue"/>
              <a:cs typeface="Helvetica Neue"/>
              <a:sym typeface="Helvetica Neue"/>
            </a:endParaRPr>
          </a:p>
          <a:p>
            <a:pPr marL="50800" marR="0" lvl="0" indent="-50800" rtl="0">
              <a:lnSpc>
                <a:spcPct val="90000"/>
              </a:lnSpc>
              <a:spcBef>
                <a:spcPts val="225"/>
              </a:spcBef>
              <a:spcAft>
                <a:spcPts val="0"/>
              </a:spcAft>
              <a:buClr>
                <a:srgbClr val="231F20"/>
              </a:buClr>
              <a:buSzPts val="600"/>
              <a:buFont typeface="Helvetica Neue"/>
              <a:buChar char="-"/>
            </a:pPr>
            <a:r>
              <a:rPr lang="en-US" sz="600" dirty="0">
                <a:solidFill>
                  <a:srgbClr val="231F20"/>
                </a:solidFill>
                <a:latin typeface="+mn-lt"/>
                <a:ea typeface="Helvetica Neue"/>
                <a:cs typeface="Helvetica Neue"/>
                <a:sym typeface="Helvetica Neue"/>
              </a:rPr>
              <a:t>Click on ‘Continue as guest’</a:t>
            </a:r>
            <a:endParaRPr sz="600" dirty="0">
              <a:latin typeface="+mn-lt"/>
              <a:ea typeface="Helvetica Neue"/>
              <a:cs typeface="Helvetica Neue"/>
              <a:sym typeface="Helvetica Neue"/>
            </a:endParaRPr>
          </a:p>
          <a:p>
            <a:pPr marL="50800" marR="0" lvl="0" indent="-50800" rtl="0">
              <a:lnSpc>
                <a:spcPct val="90000"/>
              </a:lnSpc>
              <a:spcBef>
                <a:spcPts val="80"/>
              </a:spcBef>
              <a:spcAft>
                <a:spcPts val="0"/>
              </a:spcAft>
              <a:buClr>
                <a:srgbClr val="231F20"/>
              </a:buClr>
              <a:buSzPts val="600"/>
              <a:buFont typeface="Helvetica Neue"/>
              <a:buChar char="-"/>
            </a:pPr>
            <a:r>
              <a:rPr lang="en-US" sz="600" dirty="0">
                <a:solidFill>
                  <a:srgbClr val="231F20"/>
                </a:solidFill>
                <a:latin typeface="+mn-lt"/>
                <a:ea typeface="Helvetica Neue"/>
                <a:cs typeface="Helvetica Neue"/>
                <a:sym typeface="Helvetica Neue"/>
              </a:rPr>
              <a:t>Complete the tutorial</a:t>
            </a:r>
            <a:endParaRPr sz="600" dirty="0">
              <a:latin typeface="+mn-lt"/>
              <a:ea typeface="Helvetica Neue"/>
              <a:cs typeface="Helvetica Neue"/>
              <a:sym typeface="Helvetica Neue"/>
            </a:endParaRPr>
          </a:p>
          <a:p>
            <a:pPr marL="50800" marR="0" lvl="0" indent="-50800" rtl="0">
              <a:lnSpc>
                <a:spcPct val="90000"/>
              </a:lnSpc>
              <a:spcBef>
                <a:spcPts val="80"/>
              </a:spcBef>
              <a:spcAft>
                <a:spcPts val="0"/>
              </a:spcAft>
              <a:buClr>
                <a:srgbClr val="231F20"/>
              </a:buClr>
              <a:buSzPts val="600"/>
              <a:buFont typeface="Helvetica Neue"/>
              <a:buChar char="-"/>
            </a:pPr>
            <a:r>
              <a:rPr lang="en-US" sz="600" dirty="0">
                <a:solidFill>
                  <a:srgbClr val="231F20"/>
                </a:solidFill>
                <a:latin typeface="+mn-lt"/>
                <a:ea typeface="Helvetica Neue"/>
                <a:cs typeface="Helvetica Neue"/>
                <a:sym typeface="Helvetica Neue"/>
              </a:rPr>
              <a:t>Give the children time to identify some of the animals.</a:t>
            </a:r>
            <a:endParaRPr sz="600" dirty="0">
              <a:latin typeface="+mn-lt"/>
              <a:ea typeface="Helvetica Neue"/>
              <a:cs typeface="Helvetica Neue"/>
              <a:sym typeface="Helvetica Neue"/>
            </a:endParaRPr>
          </a:p>
          <a:p>
            <a:pPr marL="0" marR="5080" lvl="0" indent="0" rtl="0">
              <a:lnSpc>
                <a:spcPct val="90000"/>
              </a:lnSpc>
              <a:spcBef>
                <a:spcPts val="280"/>
              </a:spcBef>
              <a:spcAft>
                <a:spcPts val="0"/>
              </a:spcAft>
              <a:buNone/>
            </a:pPr>
            <a:r>
              <a:rPr lang="en-US" sz="600" dirty="0">
                <a:solidFill>
                  <a:srgbClr val="231F20"/>
                </a:solidFill>
                <a:latin typeface="+mn-lt"/>
                <a:ea typeface="Helvetica Neue"/>
                <a:cs typeface="Helvetica Neue"/>
                <a:sym typeface="Helvetica Neue"/>
              </a:rPr>
              <a:t>Discuss and recap how apps like this help animal conservation and how the students could have a career designing and creating apps like this.</a:t>
            </a:r>
            <a:endParaRPr sz="600" dirty="0">
              <a:latin typeface="+mn-lt"/>
              <a:ea typeface="Helvetica Neue"/>
              <a:cs typeface="Helvetica Neue"/>
              <a:sym typeface="Helvetica Neue"/>
            </a:endParaRPr>
          </a:p>
        </p:txBody>
      </p:sp>
      <p:sp>
        <p:nvSpPr>
          <p:cNvPr id="71" name="Google Shape;71;p1"/>
          <p:cNvSpPr/>
          <p:nvPr/>
        </p:nvSpPr>
        <p:spPr>
          <a:xfrm>
            <a:off x="5064353" y="1745995"/>
            <a:ext cx="1190625" cy="1790064"/>
          </a:xfrm>
          <a:custGeom>
            <a:avLst/>
            <a:gdLst/>
            <a:ahLst/>
            <a:cxnLst/>
            <a:rect l="l" t="t" r="r" b="b"/>
            <a:pathLst>
              <a:path w="1190625" h="1790064" extrusionOk="0">
                <a:moveTo>
                  <a:pt x="0" y="1789518"/>
                </a:moveTo>
                <a:lnTo>
                  <a:pt x="1190345" y="1789518"/>
                </a:lnTo>
                <a:lnTo>
                  <a:pt x="1190345" y="0"/>
                </a:lnTo>
                <a:lnTo>
                  <a:pt x="0" y="0"/>
                </a:lnTo>
                <a:lnTo>
                  <a:pt x="0" y="1789518"/>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rtl="0">
              <a:spcBef>
                <a:spcPts val="0"/>
              </a:spcBef>
              <a:spcAft>
                <a:spcPts val="0"/>
              </a:spcAft>
              <a:buNone/>
            </a:pPr>
            <a:endParaRPr sz="1800"/>
          </a:p>
        </p:txBody>
      </p:sp>
      <p:sp>
        <p:nvSpPr>
          <p:cNvPr id="72" name="Google Shape;72;p1"/>
          <p:cNvSpPr txBox="1"/>
          <p:nvPr/>
        </p:nvSpPr>
        <p:spPr>
          <a:xfrm>
            <a:off x="3779999" y="1754257"/>
            <a:ext cx="273841"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dirty="0">
                <a:solidFill>
                  <a:srgbClr val="EC5850"/>
                </a:solidFill>
                <a:latin typeface="Poppins"/>
                <a:ea typeface="Poppins"/>
                <a:cs typeface="Poppins"/>
                <a:sym typeface="Poppins"/>
              </a:rPr>
              <a:t>1</a:t>
            </a:r>
            <a:endParaRPr sz="2300" dirty="0">
              <a:latin typeface="Poppins"/>
              <a:ea typeface="Poppins"/>
              <a:cs typeface="Poppins"/>
              <a:sym typeface="Poppins"/>
            </a:endParaRPr>
          </a:p>
        </p:txBody>
      </p:sp>
      <p:sp>
        <p:nvSpPr>
          <p:cNvPr id="73" name="Google Shape;73;p1"/>
          <p:cNvSpPr txBox="1"/>
          <p:nvPr/>
        </p:nvSpPr>
        <p:spPr>
          <a:xfrm>
            <a:off x="5130000" y="2057787"/>
            <a:ext cx="1052195" cy="1284567"/>
          </a:xfrm>
          <a:prstGeom prst="rect">
            <a:avLst/>
          </a:prstGeom>
          <a:noFill/>
          <a:ln>
            <a:noFill/>
          </a:ln>
        </p:spPr>
        <p:txBody>
          <a:bodyPr spcFirstLastPara="1" wrap="square" lIns="0" tIns="18400" rIns="0" bIns="0" anchor="t" anchorCtr="0">
            <a:spAutoFit/>
          </a:bodyPr>
          <a:lstStyle/>
          <a:p>
            <a:pPr marL="0" marR="147955"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How is Tech used for the Environment? (5 min)</a:t>
            </a:r>
            <a:endParaRPr sz="600" dirty="0">
              <a:latin typeface="+mn-lt"/>
              <a:ea typeface="Helvetica Neue"/>
              <a:cs typeface="Helvetica Neue"/>
              <a:sym typeface="Helvetica Neue"/>
            </a:endParaRPr>
          </a:p>
          <a:p>
            <a:pPr marL="0" marR="191135" lvl="0" indent="0" rtl="0">
              <a:lnSpc>
                <a:spcPct val="90000"/>
              </a:lnSpc>
              <a:spcBef>
                <a:spcPts val="229"/>
              </a:spcBef>
              <a:spcAft>
                <a:spcPts val="0"/>
              </a:spcAft>
              <a:buNone/>
            </a:pPr>
            <a:r>
              <a:rPr lang="en-US" sz="600" dirty="0">
                <a:solidFill>
                  <a:srgbClr val="231F20"/>
                </a:solidFill>
                <a:latin typeface="+mn-lt"/>
                <a:ea typeface="Helvetica Neue"/>
                <a:cs typeface="Helvetica Neue"/>
                <a:sym typeface="Helvetica Neue"/>
              </a:rPr>
              <a:t>Discuss the examples on the PPT.</a:t>
            </a:r>
            <a:endParaRPr sz="600" dirty="0">
              <a:latin typeface="+mn-lt"/>
              <a:ea typeface="Helvetica Neue"/>
              <a:cs typeface="Helvetica Neue"/>
              <a:sym typeface="Helvetica Neue"/>
            </a:endParaRPr>
          </a:p>
          <a:p>
            <a:pPr marL="0" marR="44450" lvl="0" indent="0" rtl="0">
              <a:lnSpc>
                <a:spcPct val="90000"/>
              </a:lnSpc>
              <a:spcBef>
                <a:spcPts val="225"/>
              </a:spcBef>
              <a:spcAft>
                <a:spcPts val="0"/>
              </a:spcAft>
              <a:buNone/>
            </a:pPr>
            <a:r>
              <a:rPr lang="en-US" sz="600" dirty="0">
                <a:solidFill>
                  <a:srgbClr val="231F20"/>
                </a:solidFill>
                <a:latin typeface="+mn-lt"/>
                <a:ea typeface="Helvetica Neue"/>
                <a:cs typeface="Helvetica Neue"/>
                <a:sym typeface="Helvetica Neue"/>
              </a:rPr>
              <a:t>Can the students think of any other examples?</a:t>
            </a:r>
            <a:endParaRPr sz="600" dirty="0">
              <a:latin typeface="+mn-lt"/>
              <a:ea typeface="Helvetica Neue"/>
              <a:cs typeface="Helvetica Neue"/>
              <a:sym typeface="Helvetica Neue"/>
            </a:endParaRPr>
          </a:p>
          <a:p>
            <a:pPr marL="0" marR="5080" lvl="0" indent="0" rtl="0">
              <a:lnSpc>
                <a:spcPct val="90000"/>
              </a:lnSpc>
              <a:spcBef>
                <a:spcPts val="225"/>
              </a:spcBef>
              <a:spcAft>
                <a:spcPts val="0"/>
              </a:spcAft>
              <a:buNone/>
            </a:pPr>
            <a:r>
              <a:rPr lang="en-US" sz="600" dirty="0">
                <a:solidFill>
                  <a:srgbClr val="231F20"/>
                </a:solidFill>
                <a:latin typeface="+mn-lt"/>
                <a:ea typeface="Helvetica Neue"/>
                <a:cs typeface="Helvetica Neue"/>
                <a:sym typeface="Helvetica Neue"/>
              </a:rPr>
              <a:t>How have advancements in technology negatively affected the environment?</a:t>
            </a:r>
            <a:endParaRPr sz="600" dirty="0">
              <a:latin typeface="+mn-lt"/>
              <a:ea typeface="Helvetica Neue"/>
              <a:cs typeface="Helvetica Neue"/>
              <a:sym typeface="Helvetica Neue"/>
            </a:endParaRPr>
          </a:p>
          <a:p>
            <a:pPr marL="0" marR="59689" lvl="0" indent="0" rtl="0">
              <a:lnSpc>
                <a:spcPct val="90000"/>
              </a:lnSpc>
              <a:spcBef>
                <a:spcPts val="209"/>
              </a:spcBef>
              <a:spcAft>
                <a:spcPts val="0"/>
              </a:spcAft>
              <a:buNone/>
            </a:pPr>
            <a:r>
              <a:rPr lang="en-US" sz="600" dirty="0">
                <a:solidFill>
                  <a:srgbClr val="231F20"/>
                </a:solidFill>
                <a:latin typeface="+mn-lt"/>
                <a:ea typeface="Helvetica Neue"/>
                <a:cs typeface="Helvetica Neue"/>
                <a:sym typeface="Helvetica Neue"/>
              </a:rPr>
              <a:t>Do the students know of ways in which technology is used to preserve and protect the environment? i.e. renewable energy.</a:t>
            </a:r>
            <a:endParaRPr sz="600" dirty="0">
              <a:latin typeface="+mn-lt"/>
              <a:ea typeface="Helvetica Neue"/>
              <a:cs typeface="Helvetica Neue"/>
              <a:sym typeface="Helvetica Neue"/>
            </a:endParaRPr>
          </a:p>
        </p:txBody>
      </p:sp>
      <p:sp>
        <p:nvSpPr>
          <p:cNvPr id="74" name="Google Shape;74;p1"/>
          <p:cNvSpPr/>
          <p:nvPr/>
        </p:nvSpPr>
        <p:spPr>
          <a:xfrm>
            <a:off x="3714356" y="3636009"/>
            <a:ext cx="1190625" cy="1303655"/>
          </a:xfrm>
          <a:custGeom>
            <a:avLst/>
            <a:gdLst/>
            <a:ahLst/>
            <a:cxnLst/>
            <a:rect l="l" t="t" r="r" b="b"/>
            <a:pathLst>
              <a:path w="1190625" h="1303654" extrusionOk="0">
                <a:moveTo>
                  <a:pt x="0" y="1303515"/>
                </a:moveTo>
                <a:lnTo>
                  <a:pt x="1190345" y="1303515"/>
                </a:lnTo>
                <a:lnTo>
                  <a:pt x="1190345" y="0"/>
                </a:lnTo>
                <a:lnTo>
                  <a:pt x="0" y="0"/>
                </a:lnTo>
                <a:lnTo>
                  <a:pt x="0" y="1303515"/>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rtl="0">
              <a:spcBef>
                <a:spcPts val="0"/>
              </a:spcBef>
              <a:spcAft>
                <a:spcPts val="0"/>
              </a:spcAft>
              <a:buNone/>
            </a:pPr>
            <a:endParaRPr sz="1800"/>
          </a:p>
        </p:txBody>
      </p:sp>
      <p:sp>
        <p:nvSpPr>
          <p:cNvPr id="75" name="Google Shape;75;p1"/>
          <p:cNvSpPr txBox="1"/>
          <p:nvPr/>
        </p:nvSpPr>
        <p:spPr>
          <a:xfrm>
            <a:off x="3779999" y="3644257"/>
            <a:ext cx="189865"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dirty="0">
                <a:solidFill>
                  <a:srgbClr val="EC5850"/>
                </a:solidFill>
                <a:latin typeface="Poppins"/>
                <a:ea typeface="Poppins"/>
                <a:cs typeface="Poppins"/>
                <a:sym typeface="Poppins"/>
              </a:rPr>
              <a:t>3</a:t>
            </a:r>
            <a:endParaRPr sz="2300" dirty="0">
              <a:latin typeface="Poppins"/>
              <a:ea typeface="Poppins"/>
              <a:cs typeface="Poppins"/>
              <a:sym typeface="Poppins"/>
            </a:endParaRPr>
          </a:p>
        </p:txBody>
      </p:sp>
      <p:sp>
        <p:nvSpPr>
          <p:cNvPr id="76" name="Google Shape;76;p1"/>
          <p:cNvSpPr txBox="1"/>
          <p:nvPr/>
        </p:nvSpPr>
        <p:spPr>
          <a:xfrm>
            <a:off x="3779999" y="3946517"/>
            <a:ext cx="1071880" cy="961530"/>
          </a:xfrm>
          <a:prstGeom prst="rect">
            <a:avLst/>
          </a:prstGeom>
          <a:noFill/>
          <a:ln>
            <a:noFill/>
          </a:ln>
        </p:spPr>
        <p:txBody>
          <a:bodyPr spcFirstLastPara="1" wrap="square" lIns="0" tIns="21575" rIns="0" bIns="0" anchor="t" anchorCtr="0">
            <a:spAutoFit/>
          </a:bodyPr>
          <a:lstStyle/>
          <a:p>
            <a:pPr marL="0" marR="16510"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What careers could you aspire to have in Tech used for the Environment? (5 min)</a:t>
            </a:r>
            <a:endParaRPr sz="600" dirty="0">
              <a:latin typeface="+mn-lt"/>
              <a:ea typeface="Helvetica Neue"/>
              <a:cs typeface="Helvetica Neue"/>
              <a:sym typeface="Helvetica Neue"/>
            </a:endParaRPr>
          </a:p>
          <a:p>
            <a:pPr marL="0" marR="5080" lvl="0" indent="0" rtl="0">
              <a:lnSpc>
                <a:spcPct val="90000"/>
              </a:lnSpc>
              <a:spcBef>
                <a:spcPts val="210"/>
              </a:spcBef>
              <a:spcAft>
                <a:spcPts val="0"/>
              </a:spcAft>
              <a:buNone/>
            </a:pPr>
            <a:r>
              <a:rPr lang="en-US" sz="600" dirty="0">
                <a:solidFill>
                  <a:srgbClr val="231F20"/>
                </a:solidFill>
                <a:latin typeface="+mn-lt"/>
                <a:ea typeface="Helvetica Neue"/>
                <a:cs typeface="Helvetica Neue"/>
                <a:sym typeface="Helvetica Neue"/>
              </a:rPr>
              <a:t>Discuss the examples on the PPT and the related starting salaries (if you think this is appropriate and the children show an interest in the salaries). Do any of these careers appeal to the students and why?</a:t>
            </a:r>
            <a:endParaRPr sz="600" dirty="0">
              <a:latin typeface="+mn-lt"/>
              <a:ea typeface="Helvetica Neue"/>
              <a:cs typeface="Helvetica Neue"/>
              <a:sym typeface="Helvetica Neue"/>
            </a:endParaRPr>
          </a:p>
        </p:txBody>
      </p:sp>
      <p:sp>
        <p:nvSpPr>
          <p:cNvPr id="77" name="Google Shape;77;p1"/>
          <p:cNvSpPr/>
          <p:nvPr/>
        </p:nvSpPr>
        <p:spPr>
          <a:xfrm>
            <a:off x="5064353" y="3636009"/>
            <a:ext cx="1190625" cy="1303655"/>
          </a:xfrm>
          <a:custGeom>
            <a:avLst/>
            <a:gdLst/>
            <a:ahLst/>
            <a:cxnLst/>
            <a:rect l="l" t="t" r="r" b="b"/>
            <a:pathLst>
              <a:path w="1190625" h="1303654" extrusionOk="0">
                <a:moveTo>
                  <a:pt x="0" y="1303515"/>
                </a:moveTo>
                <a:lnTo>
                  <a:pt x="1190345" y="1303515"/>
                </a:lnTo>
                <a:lnTo>
                  <a:pt x="1190345" y="0"/>
                </a:lnTo>
                <a:lnTo>
                  <a:pt x="0" y="0"/>
                </a:lnTo>
                <a:lnTo>
                  <a:pt x="0" y="1303515"/>
                </a:lnTo>
                <a:close/>
              </a:path>
            </a:pathLst>
          </a:custGeom>
          <a:noFill/>
          <a:ln w="9525" cap="flat" cmpd="sng">
            <a:solidFill>
              <a:srgbClr val="BCBEC0"/>
            </a:solidFill>
            <a:prstDash val="solid"/>
            <a:round/>
            <a:headEnd type="none" w="sm" len="sm"/>
            <a:tailEnd type="none" w="sm" len="sm"/>
          </a:ln>
        </p:spPr>
        <p:txBody>
          <a:bodyPr spcFirstLastPara="1" wrap="square" lIns="0" tIns="0" rIns="0" bIns="0" anchor="t" anchorCtr="0">
            <a:noAutofit/>
          </a:bodyPr>
          <a:lstStyle/>
          <a:p>
            <a:pPr marL="0" marR="0" lvl="0" indent="0" rtl="0">
              <a:spcBef>
                <a:spcPts val="0"/>
              </a:spcBef>
              <a:spcAft>
                <a:spcPts val="0"/>
              </a:spcAft>
              <a:buNone/>
            </a:pPr>
            <a:endParaRPr sz="1800"/>
          </a:p>
        </p:txBody>
      </p:sp>
      <p:sp>
        <p:nvSpPr>
          <p:cNvPr id="78" name="Google Shape;78;p1"/>
          <p:cNvSpPr txBox="1"/>
          <p:nvPr/>
        </p:nvSpPr>
        <p:spPr>
          <a:xfrm>
            <a:off x="5130000" y="3644257"/>
            <a:ext cx="209550"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a:solidFill>
                  <a:srgbClr val="EC5850"/>
                </a:solidFill>
                <a:latin typeface="Poppins"/>
                <a:ea typeface="Poppins"/>
                <a:cs typeface="Poppins"/>
                <a:sym typeface="Poppins"/>
              </a:rPr>
              <a:t>4</a:t>
            </a:r>
            <a:endParaRPr sz="2300">
              <a:latin typeface="Poppins"/>
              <a:ea typeface="Poppins"/>
              <a:cs typeface="Poppins"/>
              <a:sym typeface="Poppins"/>
            </a:endParaRPr>
          </a:p>
        </p:txBody>
      </p:sp>
      <p:sp>
        <p:nvSpPr>
          <p:cNvPr id="79" name="Google Shape;79;p1"/>
          <p:cNvSpPr txBox="1"/>
          <p:nvPr/>
        </p:nvSpPr>
        <p:spPr>
          <a:xfrm>
            <a:off x="5130000" y="3949057"/>
            <a:ext cx="1002030" cy="759690"/>
          </a:xfrm>
          <a:prstGeom prst="rect">
            <a:avLst/>
          </a:prstGeom>
          <a:noFill/>
          <a:ln>
            <a:noFill/>
          </a:ln>
        </p:spPr>
        <p:txBody>
          <a:bodyPr spcFirstLastPara="1" wrap="square" lIns="0" tIns="17775" rIns="0" bIns="0" anchor="t" anchorCtr="0">
            <a:spAutoFit/>
          </a:bodyPr>
          <a:lstStyle/>
          <a:p>
            <a:pPr marL="0" marR="5080" lvl="0" indent="0" rtl="0">
              <a:lnSpc>
                <a:spcPct val="90000"/>
              </a:lnSpc>
              <a:spcBef>
                <a:spcPts val="0"/>
              </a:spcBef>
              <a:spcAft>
                <a:spcPts val="0"/>
              </a:spcAft>
              <a:buNone/>
            </a:pPr>
            <a:r>
              <a:rPr lang="en-US" sz="600" b="1" dirty="0">
                <a:solidFill>
                  <a:srgbClr val="231F20"/>
                </a:solidFill>
                <a:latin typeface="+mn-lt"/>
                <a:ea typeface="Helvetica Neue"/>
                <a:cs typeface="Helvetica Neue"/>
                <a:sym typeface="Helvetica Neue"/>
              </a:rPr>
              <a:t>Watch the role model video (5 min)</a:t>
            </a:r>
            <a:endParaRPr sz="600" dirty="0">
              <a:latin typeface="+mn-lt"/>
              <a:ea typeface="Helvetica Neue"/>
              <a:cs typeface="Helvetica Neue"/>
              <a:sym typeface="Helvetica Neue"/>
            </a:endParaRPr>
          </a:p>
          <a:p>
            <a:pPr marL="0" marR="71120" lvl="0" indent="0" rtl="0">
              <a:lnSpc>
                <a:spcPct val="90000"/>
              </a:lnSpc>
              <a:spcBef>
                <a:spcPts val="225"/>
              </a:spcBef>
              <a:spcAft>
                <a:spcPts val="0"/>
              </a:spcAft>
              <a:buNone/>
            </a:pPr>
            <a:r>
              <a:rPr lang="en-US" sz="600" dirty="0">
                <a:solidFill>
                  <a:srgbClr val="231F20"/>
                </a:solidFill>
                <a:latin typeface="+mn-lt"/>
                <a:ea typeface="Helvetica Neue"/>
                <a:cs typeface="Helvetica Neue"/>
                <a:sym typeface="Helvetica Neue"/>
              </a:rPr>
              <a:t>After watching, discuss the role model’s career path:</a:t>
            </a:r>
            <a:endParaRPr sz="600" dirty="0">
              <a:latin typeface="+mn-lt"/>
              <a:ea typeface="Helvetica Neue"/>
              <a:cs typeface="Helvetica Neue"/>
              <a:sym typeface="Helvetica Neue"/>
            </a:endParaRPr>
          </a:p>
          <a:p>
            <a:pPr marL="50800" indent="-50800">
              <a:lnSpc>
                <a:spcPct val="90000"/>
              </a:lnSpc>
              <a:spcBef>
                <a:spcPts val="225"/>
              </a:spcBef>
              <a:buClr>
                <a:srgbClr val="231F20"/>
              </a:buClr>
              <a:buSzPts val="600"/>
              <a:buFont typeface="Helvetica Neue"/>
              <a:buChar char="-"/>
            </a:pPr>
            <a:r>
              <a:rPr lang="en-US" sz="600" dirty="0">
                <a:solidFill>
                  <a:srgbClr val="231F20"/>
                </a:solidFill>
                <a:latin typeface="+mn-lt"/>
                <a:sym typeface="Helvetica Neue"/>
              </a:rPr>
              <a:t>What led them into a technology career?</a:t>
            </a:r>
            <a:endParaRPr sz="600" dirty="0">
              <a:solidFill>
                <a:srgbClr val="231F20"/>
              </a:solidFill>
              <a:latin typeface="+mn-lt"/>
              <a:sym typeface="Helvetica Neue"/>
            </a:endParaRPr>
          </a:p>
          <a:p>
            <a:pPr marL="50800" indent="-50800">
              <a:lnSpc>
                <a:spcPct val="90000"/>
              </a:lnSpc>
              <a:spcBef>
                <a:spcPts val="225"/>
              </a:spcBef>
              <a:buClr>
                <a:srgbClr val="231F20"/>
              </a:buClr>
              <a:buSzPts val="600"/>
              <a:buFont typeface="Helvetica Neue"/>
              <a:buChar char="-"/>
            </a:pPr>
            <a:r>
              <a:rPr lang="en-US" sz="600" dirty="0">
                <a:solidFill>
                  <a:srgbClr val="231F20"/>
                </a:solidFill>
                <a:latin typeface="+mn-lt"/>
                <a:sym typeface="Helvetica Neue"/>
              </a:rPr>
              <a:t>What do they enjoy about their career?</a:t>
            </a:r>
            <a:endParaRPr sz="600" dirty="0">
              <a:solidFill>
                <a:srgbClr val="231F20"/>
              </a:solidFill>
              <a:latin typeface="+mn-lt"/>
              <a:sym typeface="Helvetica Neue"/>
            </a:endParaRPr>
          </a:p>
        </p:txBody>
      </p:sp>
      <p:sp>
        <p:nvSpPr>
          <p:cNvPr id="33" name="Google Shape;75;p1">
            <a:extLst>
              <a:ext uri="{FF2B5EF4-FFF2-40B4-BE49-F238E27FC236}">
                <a16:creationId xmlns:a16="http://schemas.microsoft.com/office/drawing/2014/main" id="{BE681FF0-176D-4C44-AE1B-70B6EB7B9DA1}"/>
              </a:ext>
            </a:extLst>
          </p:cNvPr>
          <p:cNvSpPr txBox="1"/>
          <p:nvPr/>
        </p:nvSpPr>
        <p:spPr>
          <a:xfrm>
            <a:off x="3779999" y="5050147"/>
            <a:ext cx="189865"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dirty="0">
                <a:solidFill>
                  <a:srgbClr val="EC5850"/>
                </a:solidFill>
                <a:latin typeface="Poppins"/>
                <a:ea typeface="Poppins"/>
                <a:cs typeface="Poppins"/>
                <a:sym typeface="Poppins"/>
              </a:rPr>
              <a:t>5</a:t>
            </a:r>
            <a:endParaRPr sz="2300" dirty="0">
              <a:latin typeface="Poppins"/>
              <a:ea typeface="Poppins"/>
              <a:cs typeface="Poppins"/>
              <a:sym typeface="Poppins"/>
            </a:endParaRPr>
          </a:p>
        </p:txBody>
      </p:sp>
      <p:sp>
        <p:nvSpPr>
          <p:cNvPr id="34" name="Google Shape;76;p1">
            <a:extLst>
              <a:ext uri="{FF2B5EF4-FFF2-40B4-BE49-F238E27FC236}">
                <a16:creationId xmlns:a16="http://schemas.microsoft.com/office/drawing/2014/main" id="{1CCA4BD3-95CF-4DAC-8F48-8104CBB3056C}"/>
              </a:ext>
            </a:extLst>
          </p:cNvPr>
          <p:cNvSpPr txBox="1"/>
          <p:nvPr/>
        </p:nvSpPr>
        <p:spPr>
          <a:xfrm>
            <a:off x="3779998" y="5352407"/>
            <a:ext cx="2474979" cy="1645820"/>
          </a:xfrm>
          <a:prstGeom prst="rect">
            <a:avLst/>
          </a:prstGeom>
          <a:noFill/>
          <a:ln>
            <a:noFill/>
          </a:ln>
        </p:spPr>
        <p:txBody>
          <a:bodyPr spcFirstLastPara="1" wrap="square" lIns="0" tIns="21575" rIns="0" bIns="0" anchor="t" anchorCtr="0">
            <a:spAutoFit/>
          </a:bodyPr>
          <a:lstStyle/>
          <a:p>
            <a:pPr marR="112395" lvl="0" rtl="0">
              <a:lnSpc>
                <a:spcPct val="90000"/>
              </a:lnSpc>
              <a:spcBef>
                <a:spcPts val="0"/>
              </a:spcBef>
              <a:spcAft>
                <a:spcPts val="0"/>
              </a:spcAft>
              <a:buNone/>
            </a:pPr>
            <a:r>
              <a:rPr lang="en-GB" sz="600" b="1" dirty="0">
                <a:solidFill>
                  <a:srgbClr val="231F20"/>
                </a:solidFill>
                <a:latin typeface="+mn-lt"/>
                <a:ea typeface="Helvetica Neue"/>
                <a:cs typeface="Helvetica Neue"/>
                <a:sym typeface="Helvetica Neue"/>
              </a:rPr>
              <a:t>Using tech to track, monitor and protect animals (30 min) </a:t>
            </a:r>
          </a:p>
          <a:p>
            <a:pPr marR="71120">
              <a:lnSpc>
                <a:spcPct val="90000"/>
              </a:lnSpc>
              <a:spcBef>
                <a:spcPts val="225"/>
              </a:spcBef>
            </a:pPr>
            <a:r>
              <a:rPr lang="en-GB" sz="600" dirty="0">
                <a:solidFill>
                  <a:srgbClr val="231F20"/>
                </a:solidFill>
                <a:latin typeface="+mn-lt"/>
                <a:sym typeface="Helvetica Neue"/>
              </a:rPr>
              <a:t>Discuss what the word ‘endangered’ means. Why do we need to protect endangered animals? How do humans affect animal habitats?</a:t>
            </a:r>
          </a:p>
          <a:p>
            <a:pPr marR="170180" lvl="0" rtl="0">
              <a:lnSpc>
                <a:spcPct val="90000"/>
              </a:lnSpc>
              <a:spcBef>
                <a:spcPts val="240"/>
              </a:spcBef>
              <a:spcAft>
                <a:spcPts val="0"/>
              </a:spcAft>
              <a:buNone/>
            </a:pPr>
            <a:r>
              <a:rPr lang="en-GB" sz="600" dirty="0">
                <a:solidFill>
                  <a:srgbClr val="231F20"/>
                </a:solidFill>
                <a:latin typeface="+mn-lt"/>
                <a:ea typeface="Helvetica Neue"/>
                <a:cs typeface="Helvetica Neue"/>
                <a:sym typeface="Helvetica Neue"/>
              </a:rPr>
              <a:t>Split the students into 6 groups. Give each group a question to research and present back to the class. This could be a PowerPoint slide, short video clip, paper or verbal presentation:</a:t>
            </a:r>
            <a:endParaRPr lang="en-GB" sz="600" dirty="0">
              <a:latin typeface="+mn-lt"/>
              <a:ea typeface="Helvetica Neue"/>
              <a:cs typeface="Helvetica Neue"/>
              <a:sym typeface="Helvetica Neue"/>
            </a:endParaRPr>
          </a:p>
          <a:p>
            <a:pPr marL="50800" indent="-50800">
              <a:lnSpc>
                <a:spcPct val="90000"/>
              </a:lnSpc>
              <a:spcBef>
                <a:spcPts val="225"/>
              </a:spcBef>
              <a:buClr>
                <a:srgbClr val="231F20"/>
              </a:buClr>
              <a:buSzPts val="600"/>
              <a:buFont typeface="Helvetica Neue"/>
              <a:buChar char="-"/>
            </a:pPr>
            <a:r>
              <a:rPr lang="en-GB" sz="600" dirty="0">
                <a:solidFill>
                  <a:srgbClr val="231F20"/>
                </a:solidFill>
                <a:latin typeface="+mn-lt"/>
                <a:sym typeface="Helvetica Neue"/>
              </a:rPr>
              <a:t>Why do scientists study penguin poo from space?</a:t>
            </a:r>
          </a:p>
          <a:p>
            <a:pPr marL="50800" indent="-50800">
              <a:lnSpc>
                <a:spcPct val="90000"/>
              </a:lnSpc>
              <a:buClr>
                <a:srgbClr val="231F20"/>
              </a:buClr>
              <a:buSzPts val="600"/>
              <a:buFont typeface="Helvetica Neue"/>
              <a:buChar char="-"/>
            </a:pPr>
            <a:r>
              <a:rPr lang="en-GB" sz="600" dirty="0">
                <a:solidFill>
                  <a:srgbClr val="231F20"/>
                </a:solidFill>
                <a:latin typeface="+mn-lt"/>
                <a:sym typeface="Helvetica Neue"/>
              </a:rPr>
              <a:t>What are smart collars and how are they used to protect and monitor endangered/vulnerable animals?</a:t>
            </a:r>
          </a:p>
          <a:p>
            <a:pPr marL="50800" indent="-50800">
              <a:lnSpc>
                <a:spcPct val="90000"/>
              </a:lnSpc>
              <a:buClr>
                <a:srgbClr val="231F20"/>
              </a:buClr>
              <a:buSzPts val="600"/>
              <a:buFont typeface="Helvetica Neue"/>
              <a:buChar char="-"/>
            </a:pPr>
            <a:r>
              <a:rPr lang="en-GB" sz="600" dirty="0">
                <a:solidFill>
                  <a:srgbClr val="231F20"/>
                </a:solidFill>
                <a:latin typeface="+mn-lt"/>
                <a:sym typeface="Helvetica Neue"/>
              </a:rPr>
              <a:t>What are SMART hooks and how are they helping to protect sharks?</a:t>
            </a:r>
          </a:p>
          <a:p>
            <a:pPr marL="50800" indent="-50800">
              <a:lnSpc>
                <a:spcPct val="90000"/>
              </a:lnSpc>
              <a:buClr>
                <a:srgbClr val="231F20"/>
              </a:buClr>
              <a:buSzPts val="600"/>
              <a:buFont typeface="Helvetica Neue"/>
              <a:buChar char="-"/>
            </a:pPr>
            <a:r>
              <a:rPr lang="en-GB" sz="600" dirty="0">
                <a:solidFill>
                  <a:srgbClr val="231F20"/>
                </a:solidFill>
                <a:latin typeface="+mn-lt"/>
                <a:sym typeface="Helvetica Neue"/>
              </a:rPr>
              <a:t>How are text messages helping to save elephants?</a:t>
            </a:r>
          </a:p>
          <a:p>
            <a:pPr marL="50800" indent="-50800">
              <a:lnSpc>
                <a:spcPct val="90000"/>
              </a:lnSpc>
              <a:buClr>
                <a:srgbClr val="231F20"/>
              </a:buClr>
              <a:buSzPts val="600"/>
              <a:buFont typeface="Helvetica Neue"/>
              <a:buChar char="-"/>
            </a:pPr>
            <a:r>
              <a:rPr lang="en-GB" sz="600" dirty="0">
                <a:solidFill>
                  <a:srgbClr val="231F20"/>
                </a:solidFill>
                <a:latin typeface="+mn-lt"/>
                <a:sym typeface="Helvetica Neue"/>
              </a:rPr>
              <a:t>How are drones used to help monitor endangered animals?</a:t>
            </a:r>
          </a:p>
          <a:p>
            <a:pPr marL="50800" indent="-50800">
              <a:lnSpc>
                <a:spcPct val="90000"/>
              </a:lnSpc>
              <a:buClr>
                <a:srgbClr val="231F20"/>
              </a:buClr>
              <a:buSzPts val="600"/>
              <a:buFont typeface="Helvetica Neue"/>
              <a:buChar char="-"/>
            </a:pPr>
            <a:r>
              <a:rPr lang="en-GB" sz="600" dirty="0">
                <a:solidFill>
                  <a:srgbClr val="231F20"/>
                </a:solidFill>
                <a:latin typeface="+mn-lt"/>
                <a:sym typeface="Helvetica Neue"/>
              </a:rPr>
              <a:t>What is Project AWARE and how is it helping protect the ocean environment and sea life?</a:t>
            </a:r>
          </a:p>
          <a:p>
            <a:pPr marR="0" lvl="0" rtl="0">
              <a:lnSpc>
                <a:spcPct val="90000"/>
              </a:lnSpc>
              <a:spcBef>
                <a:spcPts val="150"/>
              </a:spcBef>
              <a:spcAft>
                <a:spcPts val="0"/>
              </a:spcAft>
              <a:buNone/>
            </a:pPr>
            <a:r>
              <a:rPr lang="en-GB" sz="600" dirty="0">
                <a:solidFill>
                  <a:srgbClr val="231F20"/>
                </a:solidFill>
                <a:latin typeface="+mn-lt"/>
                <a:ea typeface="Helvetica Neue"/>
                <a:cs typeface="Helvetica Neue"/>
                <a:sym typeface="Helvetica Neue"/>
              </a:rPr>
              <a:t>Give the students time to present their findings to the rest of the class.</a:t>
            </a:r>
            <a:endParaRPr lang="en-GB" sz="600" dirty="0">
              <a:latin typeface="+mn-lt"/>
              <a:ea typeface="Helvetica Neue"/>
              <a:cs typeface="Helvetica Neue"/>
              <a:sym typeface="Helvetica Neue"/>
            </a:endParaRPr>
          </a:p>
          <a:p>
            <a:pPr marR="266700" lvl="0" rtl="0">
              <a:lnSpc>
                <a:spcPct val="90000"/>
              </a:lnSpc>
              <a:spcBef>
                <a:spcPts val="240"/>
              </a:spcBef>
              <a:spcAft>
                <a:spcPts val="0"/>
              </a:spcAft>
              <a:buNone/>
            </a:pPr>
            <a:r>
              <a:rPr lang="en-GB" sz="600" dirty="0">
                <a:solidFill>
                  <a:srgbClr val="231F20"/>
                </a:solidFill>
                <a:latin typeface="+mn-lt"/>
                <a:ea typeface="Helvetica Neue"/>
                <a:cs typeface="Helvetica Neue"/>
                <a:sym typeface="Helvetica Neue"/>
              </a:rPr>
              <a:t>Ask the students if any of them would be interested working with technology like this or designing technology which helps track, monitor and protect animals.</a:t>
            </a:r>
            <a:endParaRPr lang="en-GB" sz="600" dirty="0">
              <a:latin typeface="+mn-lt"/>
              <a:ea typeface="Helvetica Neue"/>
              <a:cs typeface="Helvetica Neue"/>
              <a:sym typeface="Helvetica Neue"/>
            </a:endParaRPr>
          </a:p>
        </p:txBody>
      </p:sp>
      <p:sp>
        <p:nvSpPr>
          <p:cNvPr id="35" name="Google Shape;58;p1">
            <a:extLst>
              <a:ext uri="{FF2B5EF4-FFF2-40B4-BE49-F238E27FC236}">
                <a16:creationId xmlns:a16="http://schemas.microsoft.com/office/drawing/2014/main" id="{844E0B16-7D71-4FFB-88AD-E0EE10F9EF62}"/>
              </a:ext>
            </a:extLst>
          </p:cNvPr>
          <p:cNvSpPr txBox="1"/>
          <p:nvPr/>
        </p:nvSpPr>
        <p:spPr>
          <a:xfrm>
            <a:off x="5130000" y="1744731"/>
            <a:ext cx="196215" cy="375920"/>
          </a:xfrm>
          <a:prstGeom prst="rect">
            <a:avLst/>
          </a:prstGeom>
          <a:noFill/>
          <a:ln>
            <a:noFill/>
          </a:ln>
        </p:spPr>
        <p:txBody>
          <a:bodyPr spcFirstLastPara="1" wrap="square" lIns="0" tIns="12700" rIns="0" bIns="0" anchor="t" anchorCtr="0">
            <a:spAutoFit/>
          </a:bodyPr>
          <a:lstStyle/>
          <a:p>
            <a:pPr marL="0" marR="0" lvl="0" indent="0" rtl="0">
              <a:lnSpc>
                <a:spcPct val="100000"/>
              </a:lnSpc>
              <a:spcBef>
                <a:spcPts val="0"/>
              </a:spcBef>
              <a:spcAft>
                <a:spcPts val="0"/>
              </a:spcAft>
              <a:buNone/>
            </a:pPr>
            <a:r>
              <a:rPr lang="en-US" sz="2300" b="1" dirty="0">
                <a:solidFill>
                  <a:srgbClr val="EC5850"/>
                </a:solidFill>
                <a:latin typeface="Poppins"/>
                <a:ea typeface="Poppins"/>
                <a:cs typeface="Poppins"/>
                <a:sym typeface="Poppins"/>
              </a:rPr>
              <a:t>2</a:t>
            </a:r>
            <a:endParaRPr sz="2300" dirty="0">
              <a:latin typeface="Poppins"/>
              <a:ea typeface="Poppins"/>
              <a:cs typeface="Poppins"/>
              <a:sym typeface="Poppins"/>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1323</Words>
  <Application>Microsoft Macintosh PowerPoint</Application>
  <PresentationFormat>Custom</PresentationFormat>
  <Paragraphs>90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Poppins</vt:lpstr>
      <vt:lpstr>Calibri</vt:lpstr>
      <vt:lpstr>Arial</vt:lpstr>
      <vt:lpstr>Helvetica Neue</vt:lpstr>
      <vt:lpstr>Office Theme</vt:lpstr>
      <vt:lpstr>Tech for the Environment To understand how technology is used for the environment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 for the Environment To understand how technology is used for the environment and broaden my knowledge of careers available in this field</dc:title>
  <cp:lastModifiedBy>Patel, Hitz</cp:lastModifiedBy>
  <cp:revision>2</cp:revision>
  <dcterms:created xsi:type="dcterms:W3CDTF">2019-11-26T10:52:27Z</dcterms:created>
  <dcterms:modified xsi:type="dcterms:W3CDTF">2022-06-09T13:39:06Z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2019-11-26T00:00:00Z</vt:filetime>
  </property>
  <property fmtid="{D5CDD505-2E9C-101B-9397-08002B2CF9AE}" pid="3" name="Creator">
    <vt:lpwstr>Adobe InDesign 15.0 (Macintosh)</vt:lpwstr>
  </property>
  <property fmtid="{D5CDD505-2E9C-101B-9397-08002B2CF9AE}" pid="4" name="LastSaved">
    <vt:filetime>2019-11-26T00:00:00Z</vt:filetime>
  </property>
</Properties>
</file>