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sldIdLst>
    <p:sldId id="256" r:id="rId2"/>
  </p:sldIdLst>
  <p:sldSz cx="10693400" cy="7562850"/>
  <p:notesSz cx="10693400" cy="7562850"/>
  <p:embeddedFontLst>
    <p:embeddedFont>
      <p:font typeface="Calibri" panose="020F0502020204030204" pitchFamily="34" charset="0"/>
      <p:regular r:id="rId3"/>
      <p:bold r:id="rId4"/>
      <p:italic r:id="rId5"/>
      <p:boldItalic r:id="rId6"/>
    </p:embeddedFont>
    <p:embeddedFont>
      <p:font typeface="Poppins" pitchFamily="2" charset="77"/>
      <p:regular r:id="rId7"/>
      <p:bold r:id="rId8"/>
      <p:italic r:id="rId9"/>
      <p:boldItalic r:id="rId10"/>
    </p:embeddedFont>
  </p:embeddedFontLst>
  <p:custDataLst>
    <p:tags r:id="rId1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6807" autoAdjust="0"/>
  </p:normalViewPr>
  <p:slideViewPr>
    <p:cSldViewPr>
      <p:cViewPr>
        <p:scale>
          <a:sx n="200" d="100"/>
          <a:sy n="200" d="100"/>
        </p:scale>
        <p:origin x="-2792" y="-378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6.fntdata"/><Relationship Id="rId13" Type="http://schemas.openxmlformats.org/officeDocument/2006/relationships/viewProps" Target="viewProps.xml"/><Relationship Id="rId3" Type="http://schemas.openxmlformats.org/officeDocument/2006/relationships/font" Target="fonts/font1.fntdata"/><Relationship Id="rId7" Type="http://schemas.openxmlformats.org/officeDocument/2006/relationships/font" Target="fonts/font5.fntdata"/><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4.fntdata"/><Relationship Id="rId11" Type="http://schemas.openxmlformats.org/officeDocument/2006/relationships/tags" Target="tags/tag1.xml"/><Relationship Id="rId5" Type="http://schemas.openxmlformats.org/officeDocument/2006/relationships/font" Target="fonts/font3.fntdata"/><Relationship Id="rId15" Type="http://schemas.openxmlformats.org/officeDocument/2006/relationships/tableStyles" Target="tableStyles.xml"/><Relationship Id="rId10" Type="http://schemas.openxmlformats.org/officeDocument/2006/relationships/font" Target="fonts/font8.fntdata"/><Relationship Id="rId4" Type="http://schemas.openxmlformats.org/officeDocument/2006/relationships/font" Target="fonts/font2.fntdata"/><Relationship Id="rId9" Type="http://schemas.openxmlformats.org/officeDocument/2006/relationships/font" Target="fonts/font7.fntdata"/><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4483"/>
            <a:ext cx="9089390" cy="158819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604010" y="4235196"/>
            <a:ext cx="7485380" cy="189071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6/9/22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6/9/22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sz="half" idx="2"/>
          </p:nvPr>
        </p:nvSpPr>
        <p:spPr>
          <a:xfrm>
            <a:off x="534670" y="1739455"/>
            <a:ext cx="4651629"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507101" y="1739455"/>
            <a:ext cx="4651629" cy="499148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6/9/22</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6/9/22</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6/9/22</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359994" y="1566011"/>
            <a:ext cx="2592070" cy="5634355"/>
          </a:xfrm>
          <a:custGeom>
            <a:avLst/>
            <a:gdLst/>
            <a:ahLst/>
            <a:cxnLst/>
            <a:rect l="l" t="t" r="r" b="b"/>
            <a:pathLst>
              <a:path w="2592070" h="5634355">
                <a:moveTo>
                  <a:pt x="0" y="5633999"/>
                </a:moveTo>
                <a:lnTo>
                  <a:pt x="2591993" y="5633999"/>
                </a:lnTo>
                <a:lnTo>
                  <a:pt x="2591993" y="0"/>
                </a:lnTo>
                <a:lnTo>
                  <a:pt x="0" y="0"/>
                </a:lnTo>
                <a:lnTo>
                  <a:pt x="0" y="5633999"/>
                </a:lnTo>
                <a:close/>
              </a:path>
            </a:pathLst>
          </a:custGeom>
          <a:solidFill>
            <a:srgbClr val="EBEBEE"/>
          </a:solidFill>
        </p:spPr>
        <p:txBody>
          <a:bodyPr wrap="square" lIns="0" tIns="0" rIns="0" bIns="0" rtlCol="0"/>
          <a:lstStyle/>
          <a:p>
            <a:endParaRPr/>
          </a:p>
        </p:txBody>
      </p:sp>
      <p:sp>
        <p:nvSpPr>
          <p:cNvPr id="17" name="bk object 17"/>
          <p:cNvSpPr/>
          <p:nvPr/>
        </p:nvSpPr>
        <p:spPr>
          <a:xfrm>
            <a:off x="3129356" y="4248010"/>
            <a:ext cx="2451735" cy="960755"/>
          </a:xfrm>
          <a:custGeom>
            <a:avLst/>
            <a:gdLst/>
            <a:ahLst/>
            <a:cxnLst/>
            <a:rect l="l" t="t" r="r" b="b"/>
            <a:pathLst>
              <a:path w="2451735" h="960754">
                <a:moveTo>
                  <a:pt x="0" y="960246"/>
                </a:moveTo>
                <a:lnTo>
                  <a:pt x="2451684" y="960246"/>
                </a:lnTo>
                <a:lnTo>
                  <a:pt x="2451684" y="0"/>
                </a:lnTo>
                <a:lnTo>
                  <a:pt x="0" y="0"/>
                </a:lnTo>
                <a:lnTo>
                  <a:pt x="0" y="960246"/>
                </a:lnTo>
                <a:close/>
              </a:path>
            </a:pathLst>
          </a:custGeom>
          <a:ln w="6350">
            <a:solidFill>
              <a:srgbClr val="BCBEC0"/>
            </a:solidFill>
          </a:ln>
        </p:spPr>
        <p:txBody>
          <a:bodyPr wrap="square" lIns="0" tIns="0" rIns="0" bIns="0" rtlCol="0"/>
          <a:lstStyle/>
          <a:p>
            <a:endParaRPr/>
          </a:p>
        </p:txBody>
      </p:sp>
      <p:sp>
        <p:nvSpPr>
          <p:cNvPr id="18" name="bk object 18"/>
          <p:cNvSpPr/>
          <p:nvPr/>
        </p:nvSpPr>
        <p:spPr>
          <a:xfrm>
            <a:off x="5749825" y="1746004"/>
            <a:ext cx="2487930" cy="3733165"/>
          </a:xfrm>
          <a:custGeom>
            <a:avLst/>
            <a:gdLst/>
            <a:ahLst/>
            <a:cxnLst/>
            <a:rect l="l" t="t" r="r" b="b"/>
            <a:pathLst>
              <a:path w="2487929" h="3733165">
                <a:moveTo>
                  <a:pt x="0" y="0"/>
                </a:moveTo>
                <a:lnTo>
                  <a:pt x="0" y="3733050"/>
                </a:lnTo>
                <a:lnTo>
                  <a:pt x="2487688" y="3715054"/>
                </a:lnTo>
                <a:lnTo>
                  <a:pt x="2487688" y="0"/>
                </a:lnTo>
                <a:lnTo>
                  <a:pt x="0" y="0"/>
                </a:lnTo>
                <a:close/>
              </a:path>
            </a:pathLst>
          </a:custGeom>
          <a:ln w="6350">
            <a:solidFill>
              <a:srgbClr val="BCBEC0"/>
            </a:solidFill>
          </a:ln>
        </p:spPr>
        <p:txBody>
          <a:bodyPr wrap="square" lIns="0" tIns="0" rIns="0" bIns="0" rtlCol="0"/>
          <a:lstStyle/>
          <a:p>
            <a:endParaRPr/>
          </a:p>
        </p:txBody>
      </p:sp>
      <p:sp>
        <p:nvSpPr>
          <p:cNvPr id="19" name="bk object 19"/>
          <p:cNvSpPr/>
          <p:nvPr/>
        </p:nvSpPr>
        <p:spPr>
          <a:xfrm>
            <a:off x="3129356" y="5308739"/>
            <a:ext cx="2451735" cy="896619"/>
          </a:xfrm>
          <a:custGeom>
            <a:avLst/>
            <a:gdLst/>
            <a:ahLst/>
            <a:cxnLst/>
            <a:rect l="l" t="t" r="r" b="b"/>
            <a:pathLst>
              <a:path w="2451735" h="896620">
                <a:moveTo>
                  <a:pt x="0" y="896556"/>
                </a:moveTo>
                <a:lnTo>
                  <a:pt x="2451684" y="896556"/>
                </a:lnTo>
                <a:lnTo>
                  <a:pt x="2451684" y="0"/>
                </a:lnTo>
                <a:lnTo>
                  <a:pt x="0" y="0"/>
                </a:lnTo>
                <a:lnTo>
                  <a:pt x="0" y="896556"/>
                </a:lnTo>
                <a:close/>
              </a:path>
            </a:pathLst>
          </a:custGeom>
          <a:ln w="6350">
            <a:solidFill>
              <a:srgbClr val="BCBEC0"/>
            </a:solidFill>
          </a:ln>
        </p:spPr>
        <p:txBody>
          <a:bodyPr wrap="square" lIns="0" tIns="0" rIns="0" bIns="0" rtlCol="0"/>
          <a:lstStyle/>
          <a:p>
            <a:endParaRPr/>
          </a:p>
        </p:txBody>
      </p:sp>
      <p:sp>
        <p:nvSpPr>
          <p:cNvPr id="20" name="bk object 20"/>
          <p:cNvSpPr/>
          <p:nvPr/>
        </p:nvSpPr>
        <p:spPr>
          <a:xfrm>
            <a:off x="3129356" y="6301854"/>
            <a:ext cx="2451735" cy="897255"/>
          </a:xfrm>
          <a:custGeom>
            <a:avLst/>
            <a:gdLst/>
            <a:ahLst/>
            <a:cxnLst/>
            <a:rect l="l" t="t" r="r" b="b"/>
            <a:pathLst>
              <a:path w="2451735" h="897254">
                <a:moveTo>
                  <a:pt x="0" y="897204"/>
                </a:moveTo>
                <a:lnTo>
                  <a:pt x="2451684" y="897204"/>
                </a:lnTo>
                <a:lnTo>
                  <a:pt x="2451684" y="0"/>
                </a:lnTo>
                <a:lnTo>
                  <a:pt x="0" y="0"/>
                </a:lnTo>
                <a:lnTo>
                  <a:pt x="0" y="897204"/>
                </a:lnTo>
                <a:close/>
              </a:path>
            </a:pathLst>
          </a:custGeom>
          <a:ln w="6350">
            <a:solidFill>
              <a:srgbClr val="BCBEC0"/>
            </a:solidFill>
          </a:ln>
        </p:spPr>
        <p:txBody>
          <a:bodyPr wrap="square" lIns="0" tIns="0" rIns="0" bIns="0" rtlCol="0"/>
          <a:lstStyle/>
          <a:p>
            <a:endParaRPr/>
          </a:p>
        </p:txBody>
      </p:sp>
      <p:sp>
        <p:nvSpPr>
          <p:cNvPr id="21" name="bk object 21"/>
          <p:cNvSpPr/>
          <p:nvPr/>
        </p:nvSpPr>
        <p:spPr>
          <a:xfrm>
            <a:off x="8406307" y="1746008"/>
            <a:ext cx="1919605" cy="2232660"/>
          </a:xfrm>
          <a:custGeom>
            <a:avLst/>
            <a:gdLst/>
            <a:ahLst/>
            <a:cxnLst/>
            <a:rect l="l" t="t" r="r" b="b"/>
            <a:pathLst>
              <a:path w="1919604" h="2232660">
                <a:moveTo>
                  <a:pt x="0" y="2232355"/>
                </a:moveTo>
                <a:lnTo>
                  <a:pt x="1919351" y="2232355"/>
                </a:lnTo>
                <a:lnTo>
                  <a:pt x="1919351" y="0"/>
                </a:lnTo>
                <a:lnTo>
                  <a:pt x="0" y="0"/>
                </a:lnTo>
                <a:lnTo>
                  <a:pt x="0" y="2232355"/>
                </a:lnTo>
                <a:close/>
              </a:path>
            </a:pathLst>
          </a:custGeom>
          <a:ln w="6349">
            <a:solidFill>
              <a:srgbClr val="BCBEC0"/>
            </a:solidFill>
          </a:ln>
        </p:spPr>
        <p:txBody>
          <a:bodyPr wrap="square" lIns="0" tIns="0" rIns="0" bIns="0" rtlCol="0"/>
          <a:lstStyle/>
          <a:p>
            <a:endParaRPr/>
          </a:p>
        </p:txBody>
      </p:sp>
      <p:sp>
        <p:nvSpPr>
          <p:cNvPr id="22" name="bk object 22"/>
          <p:cNvSpPr/>
          <p:nvPr/>
        </p:nvSpPr>
        <p:spPr>
          <a:xfrm>
            <a:off x="359994" y="359994"/>
            <a:ext cx="5715000" cy="1206500"/>
          </a:xfrm>
          <a:custGeom>
            <a:avLst/>
            <a:gdLst/>
            <a:ahLst/>
            <a:cxnLst/>
            <a:rect l="l" t="t" r="r" b="b"/>
            <a:pathLst>
              <a:path w="5715000" h="1206500">
                <a:moveTo>
                  <a:pt x="0" y="1206004"/>
                </a:moveTo>
                <a:lnTo>
                  <a:pt x="5715000" y="1206004"/>
                </a:lnTo>
                <a:lnTo>
                  <a:pt x="5715000" y="0"/>
                </a:lnTo>
                <a:lnTo>
                  <a:pt x="0" y="0"/>
                </a:lnTo>
                <a:lnTo>
                  <a:pt x="0" y="1206004"/>
                </a:lnTo>
                <a:close/>
              </a:path>
            </a:pathLst>
          </a:custGeom>
          <a:solidFill>
            <a:srgbClr val="EB5750"/>
          </a:solidFill>
        </p:spPr>
        <p:txBody>
          <a:bodyPr wrap="square" lIns="0" tIns="0" rIns="0" bIns="0" rtlCol="0"/>
          <a:lstStyle/>
          <a:p>
            <a:endParaRPr/>
          </a:p>
        </p:txBody>
      </p:sp>
      <p:sp>
        <p:nvSpPr>
          <p:cNvPr id="2" name="Holder 2"/>
          <p:cNvSpPr>
            <a:spLocks noGrp="1"/>
          </p:cNvSpPr>
          <p:nvPr>
            <p:ph type="title"/>
          </p:nvPr>
        </p:nvSpPr>
        <p:spPr>
          <a:xfrm>
            <a:off x="563299" y="465483"/>
            <a:ext cx="9566800" cy="834390"/>
          </a:xfrm>
          <a:prstGeom prst="rect">
            <a:avLst/>
          </a:prstGeom>
        </p:spPr>
        <p:txBody>
          <a:bodyPr wrap="square" lIns="0" tIns="0" rIns="0" bIns="0">
            <a:spAutoFit/>
          </a:bodyPr>
          <a:lstStyle>
            <a:lvl1pPr>
              <a:defRPr sz="1950" b="1" i="0">
                <a:solidFill>
                  <a:schemeClr val="bg1"/>
                </a:solidFill>
                <a:latin typeface="Poppins"/>
                <a:cs typeface="Poppins"/>
              </a:defRPr>
            </a:lvl1pPr>
          </a:lstStyle>
          <a:p>
            <a:endParaRPr/>
          </a:p>
        </p:txBody>
      </p:sp>
      <p:sp>
        <p:nvSpPr>
          <p:cNvPr id="3" name="Holder 3"/>
          <p:cNvSpPr>
            <a:spLocks noGrp="1"/>
          </p:cNvSpPr>
          <p:nvPr>
            <p:ph type="body" idx="1"/>
          </p:nvPr>
        </p:nvSpPr>
        <p:spPr>
          <a:xfrm>
            <a:off x="534670" y="1739455"/>
            <a:ext cx="9624060"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635756" y="7033450"/>
            <a:ext cx="3421888"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7033450"/>
            <a:ext cx="2459482"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6/9/22</a:t>
            </a:fld>
            <a:endParaRPr lang="en-US"/>
          </a:p>
        </p:txBody>
      </p:sp>
      <p:sp>
        <p:nvSpPr>
          <p:cNvPr id="6" name="Holder 6"/>
          <p:cNvSpPr>
            <a:spLocks noGrp="1"/>
          </p:cNvSpPr>
          <p:nvPr>
            <p:ph type="sldNum" sz="quarter" idx="7"/>
          </p:nvPr>
        </p:nvSpPr>
        <p:spPr>
          <a:xfrm>
            <a:off x="7699248" y="7033450"/>
            <a:ext cx="2459482"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firstcareers.co.uk/careers/what-does-an-agricultural-lecturer-do/" TargetMode="External"/><Relationship Id="rId3" Type="http://schemas.openxmlformats.org/officeDocument/2006/relationships/hyperlink" Target="https://www.youtube.com/watch?v=kSArMUZF2m8" TargetMode="External"/><Relationship Id="rId7" Type="http://schemas.openxmlformats.org/officeDocument/2006/relationships/hyperlink" Target="http://worldbeeproject.org/" TargetMode="Externa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hyperlink" Target="http://growing-underground.com/" TargetMode="External"/><Relationship Id="rId5" Type="http://schemas.openxmlformats.org/officeDocument/2006/relationships/hyperlink" Target="http://www.warkawater.org/" TargetMode="External"/><Relationship Id="rId4" Type="http://schemas.openxmlformats.org/officeDocument/2006/relationships/hyperlink" Target="https://smarter.am/fridgecam/" TargetMode="External"/><Relationship Id="rId9" Type="http://schemas.openxmlformats.org/officeDocument/2006/relationships/hyperlink" Target="https://www.youtube.com/watch?v=cBxN9E5f7pc"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63299" y="465483"/>
            <a:ext cx="5017135" cy="834390"/>
          </a:xfrm>
          <a:prstGeom prst="rect">
            <a:avLst/>
          </a:prstGeom>
        </p:spPr>
        <p:txBody>
          <a:bodyPr vert="horz" wrap="square" lIns="0" tIns="142240" rIns="0" bIns="0" rtlCol="0">
            <a:spAutoFit/>
          </a:bodyPr>
          <a:lstStyle/>
          <a:p>
            <a:pPr marL="12700">
              <a:lnSpc>
                <a:spcPct val="100000"/>
              </a:lnSpc>
              <a:spcBef>
                <a:spcPts val="1120"/>
              </a:spcBef>
            </a:pPr>
            <a:r>
              <a:rPr spc="10" dirty="0"/>
              <a:t>Tech for</a:t>
            </a:r>
            <a:r>
              <a:rPr spc="-15" dirty="0"/>
              <a:t> </a:t>
            </a:r>
            <a:r>
              <a:rPr spc="15" dirty="0"/>
              <a:t>Good</a:t>
            </a:r>
          </a:p>
          <a:p>
            <a:pPr marL="12700" marR="5080">
              <a:lnSpc>
                <a:spcPct val="108300"/>
              </a:lnSpc>
              <a:spcBef>
                <a:spcPts val="409"/>
              </a:spcBef>
            </a:pPr>
            <a:r>
              <a:rPr sz="1000" dirty="0"/>
              <a:t>To understand how technology is used for ‘good’ and broaden my</a:t>
            </a:r>
            <a:r>
              <a:rPr sz="1000" spc="-100" dirty="0"/>
              <a:t> </a:t>
            </a:r>
            <a:r>
              <a:rPr sz="1000" dirty="0"/>
              <a:t>knowledge  of careers available in this</a:t>
            </a:r>
            <a:r>
              <a:rPr sz="1000" spc="-5" dirty="0"/>
              <a:t> </a:t>
            </a:r>
            <a:r>
              <a:rPr sz="1000" dirty="0"/>
              <a:t>field.</a:t>
            </a:r>
            <a:endParaRPr sz="1000"/>
          </a:p>
        </p:txBody>
      </p:sp>
      <p:sp>
        <p:nvSpPr>
          <p:cNvPr id="3" name="object 3"/>
          <p:cNvSpPr txBox="1"/>
          <p:nvPr/>
        </p:nvSpPr>
        <p:spPr>
          <a:xfrm>
            <a:off x="563299" y="1713717"/>
            <a:ext cx="1892300" cy="772795"/>
          </a:xfrm>
          <a:prstGeom prst="rect">
            <a:avLst/>
          </a:prstGeom>
        </p:spPr>
        <p:txBody>
          <a:bodyPr vert="horz" wrap="square" lIns="0" tIns="54610" rIns="0" bIns="0" rtlCol="0">
            <a:spAutoFit/>
          </a:bodyPr>
          <a:lstStyle/>
          <a:p>
            <a:pPr marL="12700">
              <a:lnSpc>
                <a:spcPct val="100000"/>
              </a:lnSpc>
              <a:spcBef>
                <a:spcPts val="430"/>
              </a:spcBef>
            </a:pPr>
            <a:r>
              <a:rPr sz="750" b="1" dirty="0">
                <a:solidFill>
                  <a:srgbClr val="231F20"/>
                </a:solidFill>
                <a:latin typeface="Poppins"/>
                <a:cs typeface="Poppins"/>
              </a:rPr>
              <a:t>RESOURCES</a:t>
            </a:r>
            <a:r>
              <a:rPr sz="750" b="1" spc="-5" dirty="0">
                <a:solidFill>
                  <a:srgbClr val="231F20"/>
                </a:solidFill>
                <a:latin typeface="Poppins"/>
                <a:cs typeface="Poppins"/>
              </a:rPr>
              <a:t> </a:t>
            </a:r>
            <a:r>
              <a:rPr sz="750" b="1" dirty="0">
                <a:solidFill>
                  <a:srgbClr val="231F20"/>
                </a:solidFill>
                <a:latin typeface="Poppins"/>
                <a:cs typeface="Poppins"/>
              </a:rPr>
              <a:t>NEEDED</a:t>
            </a:r>
            <a:endParaRPr sz="750" dirty="0">
              <a:latin typeface="Poppins"/>
              <a:cs typeface="Poppins"/>
            </a:endParaRPr>
          </a:p>
          <a:p>
            <a:pPr marL="72390" indent="-60325">
              <a:lnSpc>
                <a:spcPct val="100000"/>
              </a:lnSpc>
              <a:spcBef>
                <a:spcPts val="335"/>
              </a:spcBef>
              <a:buChar char="•"/>
              <a:tabLst>
                <a:tab pos="73025" algn="l"/>
              </a:tabLst>
            </a:pPr>
            <a:r>
              <a:rPr sz="750" dirty="0">
                <a:solidFill>
                  <a:srgbClr val="231F20"/>
                </a:solidFill>
                <a:latin typeface="Arial" panose="020B0604020202020204" pitchFamily="34" charset="0"/>
                <a:cs typeface="Arial" panose="020B0604020202020204" pitchFamily="34" charset="0"/>
              </a:rPr>
              <a:t>Printouts of the homework</a:t>
            </a:r>
            <a:r>
              <a:rPr sz="750" spc="-25" dirty="0">
                <a:solidFill>
                  <a:srgbClr val="231F20"/>
                </a:solidFill>
                <a:latin typeface="Arial" panose="020B0604020202020204" pitchFamily="34" charset="0"/>
                <a:cs typeface="Arial" panose="020B0604020202020204" pitchFamily="34" charset="0"/>
              </a:rPr>
              <a:t> </a:t>
            </a:r>
            <a:r>
              <a:rPr sz="750" dirty="0">
                <a:solidFill>
                  <a:srgbClr val="231F20"/>
                </a:solidFill>
                <a:latin typeface="Arial" panose="020B0604020202020204" pitchFamily="34" charset="0"/>
                <a:cs typeface="Arial" panose="020B0604020202020204" pitchFamily="34" charset="0"/>
              </a:rPr>
              <a:t>sheets</a:t>
            </a:r>
            <a:endParaRPr sz="750" dirty="0">
              <a:latin typeface="Arial" panose="020B0604020202020204" pitchFamily="34" charset="0"/>
              <a:cs typeface="Arial" panose="020B0604020202020204" pitchFamily="34" charset="0"/>
            </a:endParaRPr>
          </a:p>
          <a:p>
            <a:pPr marL="72390" indent="-60325">
              <a:lnSpc>
                <a:spcPct val="100000"/>
              </a:lnSpc>
              <a:spcBef>
                <a:spcPts val="335"/>
              </a:spcBef>
              <a:buChar char="•"/>
              <a:tabLst>
                <a:tab pos="73025" algn="l"/>
              </a:tabLst>
            </a:pPr>
            <a:r>
              <a:rPr sz="750" dirty="0">
                <a:solidFill>
                  <a:srgbClr val="231F20"/>
                </a:solidFill>
                <a:latin typeface="Arial" panose="020B0604020202020204" pitchFamily="34" charset="0"/>
                <a:cs typeface="Arial" panose="020B0604020202020204" pitchFamily="34" charset="0"/>
              </a:rPr>
              <a:t>Printout of ‘Company </a:t>
            </a:r>
            <a:r>
              <a:rPr sz="750" spc="-5" dirty="0">
                <a:solidFill>
                  <a:srgbClr val="231F20"/>
                </a:solidFill>
                <a:latin typeface="Arial" panose="020B0604020202020204" pitchFamily="34" charset="0"/>
                <a:cs typeface="Arial" panose="020B0604020202020204" pitchFamily="34" charset="0"/>
              </a:rPr>
              <a:t>Profile’</a:t>
            </a:r>
            <a:r>
              <a:rPr sz="750" spc="-35" dirty="0">
                <a:solidFill>
                  <a:srgbClr val="231F20"/>
                </a:solidFill>
                <a:latin typeface="Arial" panose="020B0604020202020204" pitchFamily="34" charset="0"/>
                <a:cs typeface="Arial" panose="020B0604020202020204" pitchFamily="34" charset="0"/>
              </a:rPr>
              <a:t> </a:t>
            </a:r>
            <a:r>
              <a:rPr sz="750" dirty="0">
                <a:solidFill>
                  <a:srgbClr val="231F20"/>
                </a:solidFill>
                <a:latin typeface="Arial" panose="020B0604020202020204" pitchFamily="34" charset="0"/>
                <a:cs typeface="Arial" panose="020B0604020202020204" pitchFamily="34" charset="0"/>
              </a:rPr>
              <a:t>worksheet</a:t>
            </a:r>
            <a:endParaRPr sz="750" dirty="0">
              <a:latin typeface="Arial" panose="020B0604020202020204" pitchFamily="34" charset="0"/>
              <a:cs typeface="Arial" panose="020B0604020202020204" pitchFamily="34" charset="0"/>
            </a:endParaRPr>
          </a:p>
          <a:p>
            <a:pPr marL="76200" marR="5080" indent="-64135">
              <a:lnSpc>
                <a:spcPct val="105600"/>
              </a:lnSpc>
              <a:spcBef>
                <a:spcPts val="280"/>
              </a:spcBef>
              <a:buChar char="•"/>
              <a:tabLst>
                <a:tab pos="73025" algn="l"/>
              </a:tabLst>
            </a:pPr>
            <a:r>
              <a:rPr sz="750" dirty="0">
                <a:solidFill>
                  <a:srgbClr val="231F20"/>
                </a:solidFill>
                <a:latin typeface="Arial" panose="020B0604020202020204" pitchFamily="34" charset="0"/>
                <a:cs typeface="Arial" panose="020B0604020202020204" pitchFamily="34" charset="0"/>
              </a:rPr>
              <a:t>Paper and pens for the </a:t>
            </a:r>
            <a:r>
              <a:rPr sz="750" spc="-5" dirty="0">
                <a:solidFill>
                  <a:srgbClr val="231F20"/>
                </a:solidFill>
                <a:latin typeface="Arial" panose="020B0604020202020204" pitchFamily="34" charset="0"/>
                <a:cs typeface="Arial" panose="020B0604020202020204" pitchFamily="34" charset="0"/>
              </a:rPr>
              <a:t>group</a:t>
            </a:r>
            <a:r>
              <a:rPr sz="750" spc="-45" dirty="0">
                <a:solidFill>
                  <a:srgbClr val="231F20"/>
                </a:solidFill>
                <a:latin typeface="Arial" panose="020B0604020202020204" pitchFamily="34" charset="0"/>
                <a:cs typeface="Arial" panose="020B0604020202020204" pitchFamily="34" charset="0"/>
              </a:rPr>
              <a:t> </a:t>
            </a:r>
            <a:r>
              <a:rPr sz="750" spc="-5" dirty="0">
                <a:solidFill>
                  <a:srgbClr val="231F20"/>
                </a:solidFill>
                <a:latin typeface="Arial" panose="020B0604020202020204" pitchFamily="34" charset="0"/>
                <a:cs typeface="Arial" panose="020B0604020202020204" pitchFamily="34" charset="0"/>
              </a:rPr>
              <a:t>presentation  </a:t>
            </a:r>
            <a:r>
              <a:rPr sz="750" dirty="0">
                <a:solidFill>
                  <a:srgbClr val="231F20"/>
                </a:solidFill>
                <a:latin typeface="Arial" panose="020B0604020202020204" pitchFamily="34" charset="0"/>
                <a:cs typeface="Arial" panose="020B0604020202020204" pitchFamily="34" charset="0"/>
              </a:rPr>
              <a:t>(if you choose this form of</a:t>
            </a:r>
            <a:r>
              <a:rPr sz="750" spc="-30" dirty="0">
                <a:solidFill>
                  <a:srgbClr val="231F20"/>
                </a:solidFill>
                <a:latin typeface="Arial" panose="020B0604020202020204" pitchFamily="34" charset="0"/>
                <a:cs typeface="Arial" panose="020B0604020202020204" pitchFamily="34" charset="0"/>
              </a:rPr>
              <a:t> </a:t>
            </a:r>
            <a:r>
              <a:rPr sz="750" spc="-5" dirty="0">
                <a:solidFill>
                  <a:srgbClr val="231F20"/>
                </a:solidFill>
                <a:latin typeface="Arial" panose="020B0604020202020204" pitchFamily="34" charset="0"/>
                <a:cs typeface="Arial" panose="020B0604020202020204" pitchFamily="34" charset="0"/>
              </a:rPr>
              <a:t>presentation)</a:t>
            </a:r>
            <a:endParaRPr sz="750" dirty="0">
              <a:latin typeface="Arial" panose="020B0604020202020204" pitchFamily="34" charset="0"/>
              <a:cs typeface="Arial" panose="020B0604020202020204" pitchFamily="34" charset="0"/>
            </a:endParaRPr>
          </a:p>
        </p:txBody>
      </p:sp>
      <p:sp>
        <p:nvSpPr>
          <p:cNvPr id="4" name="object 4"/>
          <p:cNvSpPr txBox="1"/>
          <p:nvPr/>
        </p:nvSpPr>
        <p:spPr>
          <a:xfrm>
            <a:off x="563299" y="2617615"/>
            <a:ext cx="1403350" cy="324448"/>
          </a:xfrm>
          <a:prstGeom prst="rect">
            <a:avLst/>
          </a:prstGeom>
        </p:spPr>
        <p:txBody>
          <a:bodyPr vert="horz" wrap="square" lIns="0" tIns="54610" rIns="0" bIns="0" rtlCol="0">
            <a:spAutoFit/>
          </a:bodyPr>
          <a:lstStyle/>
          <a:p>
            <a:pPr marL="12700">
              <a:lnSpc>
                <a:spcPct val="100000"/>
              </a:lnSpc>
              <a:spcBef>
                <a:spcPts val="430"/>
              </a:spcBef>
            </a:pPr>
            <a:r>
              <a:rPr sz="750" b="1" dirty="0">
                <a:solidFill>
                  <a:srgbClr val="231F20"/>
                </a:solidFill>
                <a:latin typeface="Poppins"/>
                <a:cs typeface="Poppins"/>
              </a:rPr>
              <a:t>SUGGESTED TIME FOR</a:t>
            </a:r>
            <a:r>
              <a:rPr sz="750" b="1" spc="-85" dirty="0">
                <a:solidFill>
                  <a:srgbClr val="231F20"/>
                </a:solidFill>
                <a:latin typeface="Poppins"/>
                <a:cs typeface="Poppins"/>
              </a:rPr>
              <a:t> </a:t>
            </a:r>
            <a:r>
              <a:rPr sz="750" b="1" dirty="0">
                <a:solidFill>
                  <a:srgbClr val="231F20"/>
                </a:solidFill>
                <a:latin typeface="Poppins"/>
                <a:cs typeface="Poppins"/>
              </a:rPr>
              <a:t>LESSON</a:t>
            </a:r>
            <a:endParaRPr sz="750" dirty="0">
              <a:latin typeface="Poppins"/>
              <a:cs typeface="Poppins"/>
            </a:endParaRPr>
          </a:p>
          <a:p>
            <a:pPr marL="72390" indent="-60325">
              <a:lnSpc>
                <a:spcPct val="100000"/>
              </a:lnSpc>
              <a:spcBef>
                <a:spcPts val="335"/>
              </a:spcBef>
              <a:buChar char="•"/>
              <a:tabLst>
                <a:tab pos="73025" algn="l"/>
              </a:tabLst>
            </a:pPr>
            <a:r>
              <a:rPr sz="750" dirty="0">
                <a:solidFill>
                  <a:srgbClr val="231F20"/>
                </a:solidFill>
                <a:latin typeface="Arial" panose="020B0604020202020204" pitchFamily="34" charset="0"/>
                <a:cs typeface="Arial" panose="020B0604020202020204" pitchFamily="34" charset="0"/>
              </a:rPr>
              <a:t>2</a:t>
            </a:r>
            <a:r>
              <a:rPr sz="750" spc="-5" dirty="0">
                <a:solidFill>
                  <a:srgbClr val="231F20"/>
                </a:solidFill>
                <a:latin typeface="Arial" panose="020B0604020202020204" pitchFamily="34" charset="0"/>
                <a:cs typeface="Arial" panose="020B0604020202020204" pitchFamily="34" charset="0"/>
              </a:rPr>
              <a:t> </a:t>
            </a:r>
            <a:r>
              <a:rPr sz="750" dirty="0">
                <a:solidFill>
                  <a:srgbClr val="231F20"/>
                </a:solidFill>
                <a:latin typeface="Arial" panose="020B0604020202020204" pitchFamily="34" charset="0"/>
                <a:cs typeface="Arial" panose="020B0604020202020204" pitchFamily="34" charset="0"/>
              </a:rPr>
              <a:t>Hours</a:t>
            </a:r>
            <a:endParaRPr sz="750" dirty="0">
              <a:latin typeface="Arial" panose="020B0604020202020204" pitchFamily="34" charset="0"/>
              <a:cs typeface="Arial" panose="020B0604020202020204" pitchFamily="34" charset="0"/>
            </a:endParaRPr>
          </a:p>
        </p:txBody>
      </p:sp>
      <p:sp>
        <p:nvSpPr>
          <p:cNvPr id="5" name="object 5"/>
          <p:cNvSpPr txBox="1"/>
          <p:nvPr/>
        </p:nvSpPr>
        <p:spPr>
          <a:xfrm>
            <a:off x="563299" y="3087565"/>
            <a:ext cx="1791335" cy="324448"/>
          </a:xfrm>
          <a:prstGeom prst="rect">
            <a:avLst/>
          </a:prstGeom>
        </p:spPr>
        <p:txBody>
          <a:bodyPr vert="horz" wrap="square" lIns="0" tIns="54610" rIns="0" bIns="0" rtlCol="0">
            <a:spAutoFit/>
          </a:bodyPr>
          <a:lstStyle/>
          <a:p>
            <a:pPr marL="12700">
              <a:lnSpc>
                <a:spcPct val="100000"/>
              </a:lnSpc>
              <a:spcBef>
                <a:spcPts val="430"/>
              </a:spcBef>
            </a:pPr>
            <a:r>
              <a:rPr sz="750" b="1" dirty="0">
                <a:solidFill>
                  <a:srgbClr val="231F20"/>
                </a:solidFill>
                <a:latin typeface="Poppins"/>
                <a:cs typeface="Poppins"/>
              </a:rPr>
              <a:t>SUGGESTED</a:t>
            </a:r>
            <a:r>
              <a:rPr sz="750" b="1" spc="-5" dirty="0">
                <a:solidFill>
                  <a:srgbClr val="231F20"/>
                </a:solidFill>
                <a:latin typeface="Poppins"/>
                <a:cs typeface="Poppins"/>
              </a:rPr>
              <a:t> </a:t>
            </a:r>
            <a:r>
              <a:rPr sz="750" b="1" dirty="0">
                <a:solidFill>
                  <a:srgbClr val="231F20"/>
                </a:solidFill>
                <a:latin typeface="Poppins"/>
                <a:cs typeface="Poppins"/>
              </a:rPr>
              <a:t>VENUE</a:t>
            </a:r>
            <a:endParaRPr sz="750" dirty="0">
              <a:latin typeface="Poppins"/>
              <a:cs typeface="Poppins"/>
            </a:endParaRPr>
          </a:p>
          <a:p>
            <a:pPr marL="72390" indent="-60325">
              <a:lnSpc>
                <a:spcPct val="100000"/>
              </a:lnSpc>
              <a:spcBef>
                <a:spcPts val="335"/>
              </a:spcBef>
              <a:buChar char="•"/>
              <a:tabLst>
                <a:tab pos="73025" algn="l"/>
              </a:tabLst>
            </a:pPr>
            <a:r>
              <a:rPr sz="750" dirty="0">
                <a:solidFill>
                  <a:srgbClr val="231F20"/>
                </a:solidFill>
                <a:latin typeface="Arial" panose="020B0604020202020204" pitchFamily="34" charset="0"/>
                <a:cs typeface="Arial" panose="020B0604020202020204" pitchFamily="34" charset="0"/>
              </a:rPr>
              <a:t>Computer </a:t>
            </a:r>
            <a:r>
              <a:rPr sz="750" spc="-5" dirty="0">
                <a:solidFill>
                  <a:srgbClr val="231F20"/>
                </a:solidFill>
                <a:latin typeface="Arial" panose="020B0604020202020204" pitchFamily="34" charset="0"/>
                <a:cs typeface="Arial" panose="020B0604020202020204" pitchFamily="34" charset="0"/>
              </a:rPr>
              <a:t>Suite/Classroom </a:t>
            </a:r>
            <a:r>
              <a:rPr sz="750" dirty="0">
                <a:solidFill>
                  <a:srgbClr val="231F20"/>
                </a:solidFill>
                <a:latin typeface="Arial" panose="020B0604020202020204" pitchFamily="34" charset="0"/>
                <a:cs typeface="Arial" panose="020B0604020202020204" pitchFamily="34" charset="0"/>
              </a:rPr>
              <a:t>with</a:t>
            </a:r>
            <a:r>
              <a:rPr sz="750" spc="-30" dirty="0">
                <a:solidFill>
                  <a:srgbClr val="231F20"/>
                </a:solidFill>
                <a:latin typeface="Arial" panose="020B0604020202020204" pitchFamily="34" charset="0"/>
                <a:cs typeface="Arial" panose="020B0604020202020204" pitchFamily="34" charset="0"/>
              </a:rPr>
              <a:t> </a:t>
            </a:r>
            <a:r>
              <a:rPr sz="750" dirty="0">
                <a:solidFill>
                  <a:srgbClr val="231F20"/>
                </a:solidFill>
                <a:latin typeface="Arial" panose="020B0604020202020204" pitchFamily="34" charset="0"/>
                <a:cs typeface="Arial" panose="020B0604020202020204" pitchFamily="34" charset="0"/>
              </a:rPr>
              <a:t>laptops</a:t>
            </a:r>
            <a:endParaRPr sz="750" dirty="0">
              <a:latin typeface="Arial" panose="020B0604020202020204" pitchFamily="34" charset="0"/>
              <a:cs typeface="Arial" panose="020B0604020202020204" pitchFamily="34" charset="0"/>
            </a:endParaRPr>
          </a:p>
        </p:txBody>
      </p:sp>
      <p:sp>
        <p:nvSpPr>
          <p:cNvPr id="6" name="object 6"/>
          <p:cNvSpPr txBox="1"/>
          <p:nvPr/>
        </p:nvSpPr>
        <p:spPr>
          <a:xfrm>
            <a:off x="563299" y="3557517"/>
            <a:ext cx="1895475" cy="459740"/>
          </a:xfrm>
          <a:prstGeom prst="rect">
            <a:avLst/>
          </a:prstGeom>
        </p:spPr>
        <p:txBody>
          <a:bodyPr vert="horz" wrap="square" lIns="0" tIns="54610" rIns="0" bIns="0" rtlCol="0">
            <a:spAutoFit/>
          </a:bodyPr>
          <a:lstStyle/>
          <a:p>
            <a:pPr marL="12700">
              <a:lnSpc>
                <a:spcPct val="100000"/>
              </a:lnSpc>
              <a:spcBef>
                <a:spcPts val="430"/>
              </a:spcBef>
            </a:pPr>
            <a:r>
              <a:rPr sz="750" b="1" dirty="0">
                <a:solidFill>
                  <a:srgbClr val="231F20"/>
                </a:solidFill>
                <a:latin typeface="Poppins"/>
                <a:cs typeface="Poppins"/>
              </a:rPr>
              <a:t>PREPARATION</a:t>
            </a:r>
            <a:r>
              <a:rPr sz="750" b="1" spc="-5" dirty="0">
                <a:solidFill>
                  <a:srgbClr val="231F20"/>
                </a:solidFill>
                <a:latin typeface="Poppins"/>
                <a:cs typeface="Poppins"/>
              </a:rPr>
              <a:t> </a:t>
            </a:r>
            <a:r>
              <a:rPr sz="750" b="1" dirty="0">
                <a:solidFill>
                  <a:srgbClr val="231F20"/>
                </a:solidFill>
                <a:latin typeface="Poppins"/>
                <a:cs typeface="Poppins"/>
              </a:rPr>
              <a:t>NEEDED</a:t>
            </a:r>
            <a:endParaRPr sz="750" dirty="0">
              <a:latin typeface="Poppins"/>
              <a:cs typeface="Poppins"/>
            </a:endParaRPr>
          </a:p>
          <a:p>
            <a:pPr marL="76200" marR="5080" indent="-64135">
              <a:lnSpc>
                <a:spcPct val="105600"/>
              </a:lnSpc>
              <a:spcBef>
                <a:spcPts val="285"/>
              </a:spcBef>
              <a:buChar char="•"/>
              <a:tabLst>
                <a:tab pos="76835" algn="l"/>
              </a:tabLst>
            </a:pPr>
            <a:r>
              <a:rPr sz="750" dirty="0">
                <a:solidFill>
                  <a:srgbClr val="231F20"/>
                </a:solidFill>
                <a:latin typeface="Arial" panose="020B0604020202020204" pitchFamily="34" charset="0"/>
                <a:cs typeface="Arial" panose="020B0604020202020204" pitchFamily="34" charset="0"/>
              </a:rPr>
              <a:t>Decide how you would like the</a:t>
            </a:r>
            <a:r>
              <a:rPr sz="750" spc="-90" dirty="0">
                <a:solidFill>
                  <a:srgbClr val="231F20"/>
                </a:solidFill>
                <a:latin typeface="Arial" panose="020B0604020202020204" pitchFamily="34" charset="0"/>
                <a:cs typeface="Arial" panose="020B0604020202020204" pitchFamily="34" charset="0"/>
              </a:rPr>
              <a:t> </a:t>
            </a:r>
            <a:r>
              <a:rPr sz="750" dirty="0">
                <a:solidFill>
                  <a:srgbClr val="231F20"/>
                </a:solidFill>
                <a:latin typeface="Arial" panose="020B0604020202020204" pitchFamily="34" charset="0"/>
                <a:cs typeface="Arial" panose="020B0604020202020204" pitchFamily="34" charset="0"/>
              </a:rPr>
              <a:t>students</a:t>
            </a:r>
            <a:r>
              <a:rPr sz="750" spc="-10" dirty="0">
                <a:solidFill>
                  <a:srgbClr val="231F20"/>
                </a:solidFill>
                <a:latin typeface="Arial" panose="020B0604020202020204" pitchFamily="34" charset="0"/>
                <a:cs typeface="Arial" panose="020B0604020202020204" pitchFamily="34" charset="0"/>
              </a:rPr>
              <a:t> </a:t>
            </a:r>
            <a:r>
              <a:rPr sz="750" dirty="0">
                <a:solidFill>
                  <a:srgbClr val="231F20"/>
                </a:solidFill>
                <a:latin typeface="Arial" panose="020B0604020202020204" pitchFamily="34" charset="0"/>
                <a:cs typeface="Arial" panose="020B0604020202020204" pitchFamily="34" charset="0"/>
              </a:rPr>
              <a:t>to  </a:t>
            </a:r>
            <a:r>
              <a:rPr sz="750" spc="-5" dirty="0">
                <a:solidFill>
                  <a:srgbClr val="231F20"/>
                </a:solidFill>
                <a:latin typeface="Arial" panose="020B0604020202020204" pitchFamily="34" charset="0"/>
                <a:cs typeface="Arial" panose="020B0604020202020204" pitchFamily="34" charset="0"/>
              </a:rPr>
              <a:t>present </a:t>
            </a:r>
            <a:r>
              <a:rPr sz="750" dirty="0">
                <a:solidFill>
                  <a:srgbClr val="231F20"/>
                </a:solidFill>
                <a:latin typeface="Arial" panose="020B0604020202020204" pitchFamily="34" charset="0"/>
                <a:cs typeface="Arial" panose="020B0604020202020204" pitchFamily="34" charset="0"/>
              </a:rPr>
              <a:t>their </a:t>
            </a:r>
            <a:r>
              <a:rPr sz="750" spc="-5" dirty="0">
                <a:solidFill>
                  <a:srgbClr val="231F20"/>
                </a:solidFill>
                <a:latin typeface="Arial" panose="020B0604020202020204" pitchFamily="34" charset="0"/>
                <a:cs typeface="Arial" panose="020B0604020202020204" pitchFamily="34" charset="0"/>
              </a:rPr>
              <a:t>group </a:t>
            </a:r>
            <a:r>
              <a:rPr sz="750" dirty="0">
                <a:solidFill>
                  <a:srgbClr val="231F20"/>
                </a:solidFill>
                <a:latin typeface="Arial" panose="020B0604020202020204" pitchFamily="34" charset="0"/>
                <a:cs typeface="Arial" panose="020B0604020202020204" pitchFamily="34" charset="0"/>
              </a:rPr>
              <a:t>work</a:t>
            </a:r>
            <a:endParaRPr sz="750" dirty="0">
              <a:latin typeface="Arial" panose="020B0604020202020204" pitchFamily="34" charset="0"/>
              <a:cs typeface="Arial" panose="020B0604020202020204" pitchFamily="34" charset="0"/>
            </a:endParaRPr>
          </a:p>
        </p:txBody>
      </p:sp>
      <p:sp>
        <p:nvSpPr>
          <p:cNvPr id="7" name="object 7"/>
          <p:cNvSpPr txBox="1"/>
          <p:nvPr/>
        </p:nvSpPr>
        <p:spPr>
          <a:xfrm>
            <a:off x="563299" y="4148116"/>
            <a:ext cx="2192020" cy="2618740"/>
          </a:xfrm>
          <a:prstGeom prst="rect">
            <a:avLst/>
          </a:prstGeom>
        </p:spPr>
        <p:txBody>
          <a:bodyPr vert="horz" wrap="square" lIns="0" tIns="54610" rIns="0" bIns="0" rtlCol="0">
            <a:spAutoFit/>
          </a:bodyPr>
          <a:lstStyle/>
          <a:p>
            <a:pPr marL="12700">
              <a:lnSpc>
                <a:spcPct val="100000"/>
              </a:lnSpc>
              <a:spcBef>
                <a:spcPts val="430"/>
              </a:spcBef>
            </a:pPr>
            <a:r>
              <a:rPr sz="750" b="1" dirty="0">
                <a:solidFill>
                  <a:srgbClr val="231F20"/>
                </a:solidFill>
                <a:latin typeface="Poppins"/>
                <a:cs typeface="Poppins"/>
              </a:rPr>
              <a:t>NATIONAL CURRICULUM</a:t>
            </a:r>
            <a:r>
              <a:rPr sz="750" b="1" spc="-5" dirty="0">
                <a:solidFill>
                  <a:srgbClr val="231F20"/>
                </a:solidFill>
                <a:latin typeface="Poppins"/>
                <a:cs typeface="Poppins"/>
              </a:rPr>
              <a:t> </a:t>
            </a:r>
            <a:r>
              <a:rPr sz="750" b="1" dirty="0">
                <a:solidFill>
                  <a:srgbClr val="231F20"/>
                </a:solidFill>
                <a:latin typeface="Poppins"/>
                <a:cs typeface="Poppins"/>
              </a:rPr>
              <a:t>LINKS</a:t>
            </a:r>
            <a:endParaRPr sz="750" dirty="0">
              <a:latin typeface="Poppins"/>
              <a:cs typeface="Poppins"/>
            </a:endParaRPr>
          </a:p>
          <a:p>
            <a:pPr marL="12700">
              <a:lnSpc>
                <a:spcPct val="100000"/>
              </a:lnSpc>
              <a:spcBef>
                <a:spcPts val="335"/>
              </a:spcBef>
            </a:pPr>
            <a:r>
              <a:rPr sz="750" b="1" dirty="0">
                <a:solidFill>
                  <a:srgbClr val="231F20"/>
                </a:solidFill>
                <a:latin typeface="Arial" panose="020B0604020202020204" pitchFamily="34" charset="0"/>
                <a:cs typeface="Arial" panose="020B0604020202020204" pitchFamily="34" charset="0"/>
              </a:rPr>
              <a:t>Computing</a:t>
            </a:r>
            <a:endParaRPr sz="750" dirty="0">
              <a:latin typeface="Arial" panose="020B0604020202020204" pitchFamily="34" charset="0"/>
              <a:cs typeface="Arial" panose="020B0604020202020204" pitchFamily="34" charset="0"/>
            </a:endParaRPr>
          </a:p>
          <a:p>
            <a:pPr marL="76200" indent="-64135">
              <a:lnSpc>
                <a:spcPct val="100000"/>
              </a:lnSpc>
              <a:spcBef>
                <a:spcPts val="50"/>
              </a:spcBef>
              <a:buChar char="-"/>
              <a:tabLst>
                <a:tab pos="76835" algn="l"/>
              </a:tabLst>
            </a:pPr>
            <a:r>
              <a:rPr sz="750" dirty="0">
                <a:solidFill>
                  <a:srgbClr val="231F20"/>
                </a:solidFill>
                <a:latin typeface="Arial" panose="020B0604020202020204" pitchFamily="34" charset="0"/>
                <a:cs typeface="Arial" panose="020B0604020202020204" pitchFamily="34" charset="0"/>
              </a:rPr>
              <a:t>Pupils </a:t>
            </a:r>
            <a:r>
              <a:rPr sz="750" spc="-5" dirty="0">
                <a:solidFill>
                  <a:srgbClr val="231F20"/>
                </a:solidFill>
                <a:latin typeface="Arial" panose="020B0604020202020204" pitchFamily="34" charset="0"/>
                <a:cs typeface="Arial" panose="020B0604020202020204" pitchFamily="34" charset="0"/>
              </a:rPr>
              <a:t>are responsible, </a:t>
            </a:r>
            <a:r>
              <a:rPr sz="750" dirty="0">
                <a:solidFill>
                  <a:srgbClr val="231F20"/>
                </a:solidFill>
                <a:latin typeface="Arial" panose="020B0604020202020204" pitchFamily="34" charset="0"/>
                <a:cs typeface="Arial" panose="020B0604020202020204" pitchFamily="34" charset="0"/>
              </a:rPr>
              <a:t>competent,</a:t>
            </a:r>
            <a:endParaRPr sz="750" dirty="0">
              <a:latin typeface="Arial" panose="020B0604020202020204" pitchFamily="34" charset="0"/>
              <a:cs typeface="Arial" panose="020B0604020202020204" pitchFamily="34" charset="0"/>
            </a:endParaRPr>
          </a:p>
          <a:p>
            <a:pPr marL="76200" marR="101600">
              <a:lnSpc>
                <a:spcPct val="105600"/>
              </a:lnSpc>
            </a:pPr>
            <a:r>
              <a:rPr sz="750" dirty="0">
                <a:solidFill>
                  <a:srgbClr val="231F20"/>
                </a:solidFill>
                <a:latin typeface="Arial" panose="020B0604020202020204" pitchFamily="34" charset="0"/>
                <a:cs typeface="Arial" panose="020B0604020202020204" pitchFamily="34" charset="0"/>
              </a:rPr>
              <a:t>confident and </a:t>
            </a:r>
            <a:r>
              <a:rPr sz="750" spc="-5" dirty="0">
                <a:solidFill>
                  <a:srgbClr val="231F20"/>
                </a:solidFill>
                <a:latin typeface="Arial" panose="020B0604020202020204" pitchFamily="34" charset="0"/>
                <a:cs typeface="Arial" panose="020B0604020202020204" pitchFamily="34" charset="0"/>
              </a:rPr>
              <a:t>creative </a:t>
            </a:r>
            <a:r>
              <a:rPr sz="750" dirty="0">
                <a:solidFill>
                  <a:srgbClr val="231F20"/>
                </a:solidFill>
                <a:latin typeface="Arial" panose="020B0604020202020204" pitchFamily="34" charset="0"/>
                <a:cs typeface="Arial" panose="020B0604020202020204" pitchFamily="34" charset="0"/>
              </a:rPr>
              <a:t>users of information</a:t>
            </a:r>
            <a:r>
              <a:rPr sz="750" spc="-70" dirty="0">
                <a:solidFill>
                  <a:srgbClr val="231F20"/>
                </a:solidFill>
                <a:latin typeface="Arial" panose="020B0604020202020204" pitchFamily="34" charset="0"/>
                <a:cs typeface="Arial" panose="020B0604020202020204" pitchFamily="34" charset="0"/>
              </a:rPr>
              <a:t> </a:t>
            </a:r>
            <a:r>
              <a:rPr sz="750" dirty="0">
                <a:solidFill>
                  <a:srgbClr val="231F20"/>
                </a:solidFill>
                <a:latin typeface="Arial" panose="020B0604020202020204" pitchFamily="34" charset="0"/>
                <a:cs typeface="Arial" panose="020B0604020202020204" pitchFamily="34" charset="0"/>
              </a:rPr>
              <a:t>and  communication</a:t>
            </a:r>
            <a:r>
              <a:rPr sz="750" spc="-5" dirty="0">
                <a:solidFill>
                  <a:srgbClr val="231F20"/>
                </a:solidFill>
                <a:latin typeface="Arial" panose="020B0604020202020204" pitchFamily="34" charset="0"/>
                <a:cs typeface="Arial" panose="020B0604020202020204" pitchFamily="34" charset="0"/>
              </a:rPr>
              <a:t> </a:t>
            </a:r>
            <a:r>
              <a:rPr sz="750" dirty="0">
                <a:solidFill>
                  <a:srgbClr val="231F20"/>
                </a:solidFill>
                <a:latin typeface="Arial" panose="020B0604020202020204" pitchFamily="34" charset="0"/>
                <a:cs typeface="Arial" panose="020B0604020202020204" pitchFamily="34" charset="0"/>
              </a:rPr>
              <a:t>technology</a:t>
            </a:r>
            <a:endParaRPr sz="750" dirty="0">
              <a:latin typeface="Arial" panose="020B0604020202020204" pitchFamily="34" charset="0"/>
              <a:cs typeface="Arial" panose="020B0604020202020204" pitchFamily="34" charset="0"/>
            </a:endParaRPr>
          </a:p>
          <a:p>
            <a:pPr marL="12700">
              <a:lnSpc>
                <a:spcPct val="100000"/>
              </a:lnSpc>
              <a:spcBef>
                <a:spcPts val="334"/>
              </a:spcBef>
            </a:pPr>
            <a:r>
              <a:rPr sz="750" b="1" dirty="0">
                <a:solidFill>
                  <a:srgbClr val="231F20"/>
                </a:solidFill>
                <a:latin typeface="Arial" panose="020B0604020202020204" pitchFamily="34" charset="0"/>
                <a:cs typeface="Arial" panose="020B0604020202020204" pitchFamily="34" charset="0"/>
              </a:rPr>
              <a:t>Spoken</a:t>
            </a:r>
            <a:r>
              <a:rPr sz="750" b="1" spc="-5" dirty="0">
                <a:solidFill>
                  <a:srgbClr val="231F20"/>
                </a:solidFill>
                <a:latin typeface="Arial" panose="020B0604020202020204" pitchFamily="34" charset="0"/>
                <a:cs typeface="Arial" panose="020B0604020202020204" pitchFamily="34" charset="0"/>
              </a:rPr>
              <a:t> </a:t>
            </a:r>
            <a:r>
              <a:rPr sz="750" b="1" dirty="0">
                <a:solidFill>
                  <a:srgbClr val="231F20"/>
                </a:solidFill>
                <a:latin typeface="Arial" panose="020B0604020202020204" pitchFamily="34" charset="0"/>
                <a:cs typeface="Arial" panose="020B0604020202020204" pitchFamily="34" charset="0"/>
              </a:rPr>
              <a:t>English</a:t>
            </a:r>
            <a:endParaRPr sz="750" dirty="0">
              <a:latin typeface="Arial" panose="020B0604020202020204" pitchFamily="34" charset="0"/>
              <a:cs typeface="Arial" panose="020B0604020202020204" pitchFamily="34" charset="0"/>
            </a:endParaRPr>
          </a:p>
          <a:p>
            <a:pPr marL="76200" marR="5080" indent="-64135">
              <a:lnSpc>
                <a:spcPct val="105600"/>
              </a:lnSpc>
              <a:buChar char="-"/>
              <a:tabLst>
                <a:tab pos="76835" algn="l"/>
              </a:tabLst>
            </a:pPr>
            <a:r>
              <a:rPr sz="750" dirty="0">
                <a:solidFill>
                  <a:srgbClr val="231F20"/>
                </a:solidFill>
                <a:latin typeface="Arial" panose="020B0604020202020204" pitchFamily="34" charset="0"/>
                <a:cs typeface="Arial" panose="020B0604020202020204" pitchFamily="34" charset="0"/>
              </a:rPr>
              <a:t>Giving short speeches and </a:t>
            </a:r>
            <a:r>
              <a:rPr sz="750" spc="-5" dirty="0">
                <a:solidFill>
                  <a:srgbClr val="231F20"/>
                </a:solidFill>
                <a:latin typeface="Arial" panose="020B0604020202020204" pitchFamily="34" charset="0"/>
                <a:cs typeface="Arial" panose="020B0604020202020204" pitchFamily="34" charset="0"/>
              </a:rPr>
              <a:t>presentations,  </a:t>
            </a:r>
            <a:r>
              <a:rPr sz="750" spc="-15" dirty="0">
                <a:solidFill>
                  <a:srgbClr val="231F20"/>
                </a:solidFill>
                <a:latin typeface="Arial" panose="020B0604020202020204" pitchFamily="34" charset="0"/>
                <a:cs typeface="Arial" panose="020B0604020202020204" pitchFamily="34" charset="0"/>
              </a:rPr>
              <a:t>expressing</a:t>
            </a:r>
            <a:r>
              <a:rPr sz="750" spc="-40" dirty="0">
                <a:solidFill>
                  <a:srgbClr val="231F20"/>
                </a:solidFill>
                <a:latin typeface="Arial" panose="020B0604020202020204" pitchFamily="34" charset="0"/>
                <a:cs typeface="Arial" panose="020B0604020202020204" pitchFamily="34" charset="0"/>
              </a:rPr>
              <a:t> </a:t>
            </a:r>
            <a:r>
              <a:rPr sz="750" spc="-15" dirty="0">
                <a:solidFill>
                  <a:srgbClr val="231F20"/>
                </a:solidFill>
                <a:latin typeface="Arial" panose="020B0604020202020204" pitchFamily="34" charset="0"/>
                <a:cs typeface="Arial" panose="020B0604020202020204" pitchFamily="34" charset="0"/>
              </a:rPr>
              <a:t>their</a:t>
            </a:r>
            <a:r>
              <a:rPr sz="750" spc="-35" dirty="0">
                <a:solidFill>
                  <a:srgbClr val="231F20"/>
                </a:solidFill>
                <a:latin typeface="Arial" panose="020B0604020202020204" pitchFamily="34" charset="0"/>
                <a:cs typeface="Arial" panose="020B0604020202020204" pitchFamily="34" charset="0"/>
              </a:rPr>
              <a:t> </a:t>
            </a:r>
            <a:r>
              <a:rPr sz="750" spc="-10" dirty="0">
                <a:solidFill>
                  <a:srgbClr val="231F20"/>
                </a:solidFill>
                <a:latin typeface="Arial" panose="020B0604020202020204" pitchFamily="34" charset="0"/>
                <a:cs typeface="Arial" panose="020B0604020202020204" pitchFamily="34" charset="0"/>
              </a:rPr>
              <a:t>own</a:t>
            </a:r>
            <a:r>
              <a:rPr sz="750" spc="-35" dirty="0">
                <a:solidFill>
                  <a:srgbClr val="231F20"/>
                </a:solidFill>
                <a:latin typeface="Arial" panose="020B0604020202020204" pitchFamily="34" charset="0"/>
                <a:cs typeface="Arial" panose="020B0604020202020204" pitchFamily="34" charset="0"/>
              </a:rPr>
              <a:t> </a:t>
            </a:r>
            <a:r>
              <a:rPr sz="750" spc="-15" dirty="0">
                <a:solidFill>
                  <a:srgbClr val="231F20"/>
                </a:solidFill>
                <a:latin typeface="Arial" panose="020B0604020202020204" pitchFamily="34" charset="0"/>
                <a:cs typeface="Arial" panose="020B0604020202020204" pitchFamily="34" charset="0"/>
              </a:rPr>
              <a:t>ideas</a:t>
            </a:r>
            <a:r>
              <a:rPr sz="750" spc="-35" dirty="0">
                <a:solidFill>
                  <a:srgbClr val="231F20"/>
                </a:solidFill>
                <a:latin typeface="Arial" panose="020B0604020202020204" pitchFamily="34" charset="0"/>
                <a:cs typeface="Arial" panose="020B0604020202020204" pitchFamily="34" charset="0"/>
              </a:rPr>
              <a:t> </a:t>
            </a:r>
            <a:r>
              <a:rPr sz="750" spc="-10" dirty="0">
                <a:solidFill>
                  <a:srgbClr val="231F20"/>
                </a:solidFill>
                <a:latin typeface="Arial" panose="020B0604020202020204" pitchFamily="34" charset="0"/>
                <a:cs typeface="Arial" panose="020B0604020202020204" pitchFamily="34" charset="0"/>
              </a:rPr>
              <a:t>and</a:t>
            </a:r>
            <a:r>
              <a:rPr sz="750" spc="-40" dirty="0">
                <a:solidFill>
                  <a:srgbClr val="231F20"/>
                </a:solidFill>
                <a:latin typeface="Arial" panose="020B0604020202020204" pitchFamily="34" charset="0"/>
                <a:cs typeface="Arial" panose="020B0604020202020204" pitchFamily="34" charset="0"/>
              </a:rPr>
              <a:t> </a:t>
            </a:r>
            <a:r>
              <a:rPr sz="750" spc="-15" dirty="0">
                <a:solidFill>
                  <a:srgbClr val="231F20"/>
                </a:solidFill>
                <a:latin typeface="Arial" panose="020B0604020202020204" pitchFamily="34" charset="0"/>
                <a:cs typeface="Arial" panose="020B0604020202020204" pitchFamily="34" charset="0"/>
              </a:rPr>
              <a:t>keeping</a:t>
            </a:r>
            <a:r>
              <a:rPr sz="750" spc="-35" dirty="0">
                <a:solidFill>
                  <a:srgbClr val="231F20"/>
                </a:solidFill>
                <a:latin typeface="Arial" panose="020B0604020202020204" pitchFamily="34" charset="0"/>
                <a:cs typeface="Arial" panose="020B0604020202020204" pitchFamily="34" charset="0"/>
              </a:rPr>
              <a:t> </a:t>
            </a:r>
            <a:r>
              <a:rPr sz="750" spc="-10" dirty="0">
                <a:solidFill>
                  <a:srgbClr val="231F20"/>
                </a:solidFill>
                <a:latin typeface="Arial" panose="020B0604020202020204" pitchFamily="34" charset="0"/>
                <a:cs typeface="Arial" panose="020B0604020202020204" pitchFamily="34" charset="0"/>
              </a:rPr>
              <a:t>to</a:t>
            </a:r>
            <a:r>
              <a:rPr sz="750" spc="-35" dirty="0">
                <a:solidFill>
                  <a:srgbClr val="231F20"/>
                </a:solidFill>
                <a:latin typeface="Arial" panose="020B0604020202020204" pitchFamily="34" charset="0"/>
                <a:cs typeface="Arial" panose="020B0604020202020204" pitchFamily="34" charset="0"/>
              </a:rPr>
              <a:t> </a:t>
            </a:r>
            <a:r>
              <a:rPr sz="750" spc="-10" dirty="0">
                <a:solidFill>
                  <a:srgbClr val="231F20"/>
                </a:solidFill>
                <a:latin typeface="Arial" panose="020B0604020202020204" pitchFamily="34" charset="0"/>
                <a:cs typeface="Arial" panose="020B0604020202020204" pitchFamily="34" charset="0"/>
              </a:rPr>
              <a:t>the</a:t>
            </a:r>
            <a:r>
              <a:rPr sz="750" spc="-35" dirty="0">
                <a:solidFill>
                  <a:srgbClr val="231F20"/>
                </a:solidFill>
                <a:latin typeface="Arial" panose="020B0604020202020204" pitchFamily="34" charset="0"/>
                <a:cs typeface="Arial" panose="020B0604020202020204" pitchFamily="34" charset="0"/>
              </a:rPr>
              <a:t> </a:t>
            </a:r>
            <a:r>
              <a:rPr sz="750" spc="-15" dirty="0">
                <a:solidFill>
                  <a:srgbClr val="231F20"/>
                </a:solidFill>
                <a:latin typeface="Arial" panose="020B0604020202020204" pitchFamily="34" charset="0"/>
                <a:cs typeface="Arial" panose="020B0604020202020204" pitchFamily="34" charset="0"/>
              </a:rPr>
              <a:t>point</a:t>
            </a:r>
            <a:endParaRPr sz="750" dirty="0">
              <a:latin typeface="Arial" panose="020B0604020202020204" pitchFamily="34" charset="0"/>
              <a:cs typeface="Arial" panose="020B0604020202020204" pitchFamily="34" charset="0"/>
            </a:endParaRPr>
          </a:p>
          <a:p>
            <a:pPr marL="12700">
              <a:lnSpc>
                <a:spcPct val="100000"/>
              </a:lnSpc>
              <a:spcBef>
                <a:spcPts val="330"/>
              </a:spcBef>
            </a:pPr>
            <a:r>
              <a:rPr sz="750" b="1" dirty="0">
                <a:solidFill>
                  <a:srgbClr val="231F20"/>
                </a:solidFill>
                <a:latin typeface="Arial" panose="020B0604020202020204" pitchFamily="34" charset="0"/>
                <a:cs typeface="Arial" panose="020B0604020202020204" pitchFamily="34" charset="0"/>
              </a:rPr>
              <a:t>Design and</a:t>
            </a:r>
            <a:r>
              <a:rPr sz="750" b="1" spc="-5" dirty="0">
                <a:solidFill>
                  <a:srgbClr val="231F20"/>
                </a:solidFill>
                <a:latin typeface="Arial" panose="020B0604020202020204" pitchFamily="34" charset="0"/>
                <a:cs typeface="Arial" panose="020B0604020202020204" pitchFamily="34" charset="0"/>
              </a:rPr>
              <a:t> </a:t>
            </a:r>
            <a:r>
              <a:rPr sz="750" b="1" spc="-10" dirty="0">
                <a:solidFill>
                  <a:srgbClr val="231F20"/>
                </a:solidFill>
                <a:latin typeface="Arial" panose="020B0604020202020204" pitchFamily="34" charset="0"/>
                <a:cs typeface="Arial" panose="020B0604020202020204" pitchFamily="34" charset="0"/>
              </a:rPr>
              <a:t>Techology</a:t>
            </a:r>
            <a:endParaRPr sz="750" dirty="0">
              <a:latin typeface="Arial" panose="020B0604020202020204" pitchFamily="34" charset="0"/>
              <a:cs typeface="Arial" panose="020B0604020202020204" pitchFamily="34" charset="0"/>
            </a:endParaRPr>
          </a:p>
          <a:p>
            <a:pPr marL="76200" indent="-64135">
              <a:lnSpc>
                <a:spcPct val="100000"/>
              </a:lnSpc>
              <a:spcBef>
                <a:spcPts val="50"/>
              </a:spcBef>
              <a:buChar char="-"/>
              <a:tabLst>
                <a:tab pos="76835" algn="l"/>
              </a:tabLst>
            </a:pPr>
            <a:r>
              <a:rPr sz="750" dirty="0">
                <a:solidFill>
                  <a:srgbClr val="231F20"/>
                </a:solidFill>
                <a:latin typeface="Arial" panose="020B0604020202020204" pitchFamily="34" charset="0"/>
                <a:cs typeface="Arial" panose="020B0604020202020204" pitchFamily="34" charset="0"/>
              </a:rPr>
              <a:t>Investigate new and </a:t>
            </a:r>
            <a:r>
              <a:rPr sz="750" spc="-5" dirty="0">
                <a:solidFill>
                  <a:srgbClr val="231F20"/>
                </a:solidFill>
                <a:latin typeface="Arial" panose="020B0604020202020204" pitchFamily="34" charset="0"/>
                <a:cs typeface="Arial" panose="020B0604020202020204" pitchFamily="34" charset="0"/>
              </a:rPr>
              <a:t>emerging</a:t>
            </a:r>
            <a:r>
              <a:rPr sz="750" spc="-25" dirty="0">
                <a:solidFill>
                  <a:srgbClr val="231F20"/>
                </a:solidFill>
                <a:latin typeface="Arial" panose="020B0604020202020204" pitchFamily="34" charset="0"/>
                <a:cs typeface="Arial" panose="020B0604020202020204" pitchFamily="34" charset="0"/>
              </a:rPr>
              <a:t> </a:t>
            </a:r>
            <a:r>
              <a:rPr sz="750" dirty="0">
                <a:solidFill>
                  <a:srgbClr val="231F20"/>
                </a:solidFill>
                <a:latin typeface="Arial" panose="020B0604020202020204" pitchFamily="34" charset="0"/>
                <a:cs typeface="Arial" panose="020B0604020202020204" pitchFamily="34" charset="0"/>
              </a:rPr>
              <a:t>technologies</a:t>
            </a:r>
            <a:endParaRPr sz="750" dirty="0">
              <a:latin typeface="Arial" panose="020B0604020202020204" pitchFamily="34" charset="0"/>
              <a:cs typeface="Arial" panose="020B0604020202020204" pitchFamily="34" charset="0"/>
            </a:endParaRPr>
          </a:p>
          <a:p>
            <a:pPr marL="76200" marR="154305" indent="-64135">
              <a:lnSpc>
                <a:spcPct val="105600"/>
              </a:lnSpc>
              <a:buChar char="-"/>
              <a:tabLst>
                <a:tab pos="76835" algn="l"/>
              </a:tabLst>
            </a:pPr>
            <a:r>
              <a:rPr sz="750" dirty="0">
                <a:solidFill>
                  <a:srgbClr val="231F20"/>
                </a:solidFill>
                <a:latin typeface="Arial" panose="020B0604020202020204" pitchFamily="34" charset="0"/>
                <a:cs typeface="Arial" panose="020B0604020202020204" pitchFamily="34" charset="0"/>
              </a:rPr>
              <a:t>Understand developments in design and  </a:t>
            </a:r>
            <a:r>
              <a:rPr sz="750" spc="-10" dirty="0">
                <a:solidFill>
                  <a:srgbClr val="231F20"/>
                </a:solidFill>
                <a:latin typeface="Arial" panose="020B0604020202020204" pitchFamily="34" charset="0"/>
                <a:cs typeface="Arial" panose="020B0604020202020204" pitchFamily="34" charset="0"/>
              </a:rPr>
              <a:t>technology, </a:t>
            </a:r>
            <a:r>
              <a:rPr sz="750" dirty="0">
                <a:solidFill>
                  <a:srgbClr val="231F20"/>
                </a:solidFill>
                <a:latin typeface="Arial" panose="020B0604020202020204" pitchFamily="34" charset="0"/>
                <a:cs typeface="Arial" panose="020B0604020202020204" pitchFamily="34" charset="0"/>
              </a:rPr>
              <a:t>its impacts on individuals, society  and the </a:t>
            </a:r>
            <a:r>
              <a:rPr sz="750" spc="-5" dirty="0">
                <a:solidFill>
                  <a:srgbClr val="231F20"/>
                </a:solidFill>
                <a:latin typeface="Arial" panose="020B0604020202020204" pitchFamily="34" charset="0"/>
                <a:cs typeface="Arial" panose="020B0604020202020204" pitchFamily="34" charset="0"/>
              </a:rPr>
              <a:t>environments, </a:t>
            </a:r>
            <a:r>
              <a:rPr sz="750" dirty="0">
                <a:solidFill>
                  <a:srgbClr val="231F20"/>
                </a:solidFill>
                <a:latin typeface="Arial" panose="020B0604020202020204" pitchFamily="34" charset="0"/>
                <a:cs typeface="Arial" panose="020B0604020202020204" pitchFamily="34" charset="0"/>
              </a:rPr>
              <a:t>and the </a:t>
            </a:r>
            <a:r>
              <a:rPr sz="750" spc="-5" dirty="0">
                <a:solidFill>
                  <a:srgbClr val="231F20"/>
                </a:solidFill>
                <a:latin typeface="Arial" panose="020B0604020202020204" pitchFamily="34" charset="0"/>
                <a:cs typeface="Arial" panose="020B0604020202020204" pitchFamily="34" charset="0"/>
              </a:rPr>
              <a:t>responsibilities  </a:t>
            </a:r>
            <a:r>
              <a:rPr sz="750" dirty="0">
                <a:solidFill>
                  <a:srgbClr val="231F20"/>
                </a:solidFill>
                <a:latin typeface="Arial" panose="020B0604020202020204" pitchFamily="34" charset="0"/>
                <a:cs typeface="Arial" panose="020B0604020202020204" pitchFamily="34" charset="0"/>
              </a:rPr>
              <a:t>of designers, engineers and</a:t>
            </a:r>
            <a:r>
              <a:rPr sz="750" spc="-40" dirty="0">
                <a:solidFill>
                  <a:srgbClr val="231F20"/>
                </a:solidFill>
                <a:latin typeface="Arial" panose="020B0604020202020204" pitchFamily="34" charset="0"/>
                <a:cs typeface="Arial" panose="020B0604020202020204" pitchFamily="34" charset="0"/>
              </a:rPr>
              <a:t> </a:t>
            </a:r>
            <a:r>
              <a:rPr sz="750" dirty="0">
                <a:solidFill>
                  <a:srgbClr val="231F20"/>
                </a:solidFill>
                <a:latin typeface="Arial" panose="020B0604020202020204" pitchFamily="34" charset="0"/>
                <a:cs typeface="Arial" panose="020B0604020202020204" pitchFamily="34" charset="0"/>
              </a:rPr>
              <a:t>technologists</a:t>
            </a:r>
            <a:endParaRPr sz="750" dirty="0">
              <a:latin typeface="Arial" panose="020B0604020202020204" pitchFamily="34" charset="0"/>
              <a:cs typeface="Arial" panose="020B0604020202020204" pitchFamily="34" charset="0"/>
            </a:endParaRPr>
          </a:p>
          <a:p>
            <a:pPr marL="12700">
              <a:lnSpc>
                <a:spcPct val="100000"/>
              </a:lnSpc>
              <a:spcBef>
                <a:spcPts val="335"/>
              </a:spcBef>
            </a:pPr>
            <a:r>
              <a:rPr sz="750" b="1" dirty="0">
                <a:solidFill>
                  <a:srgbClr val="231F20"/>
                </a:solidFill>
                <a:latin typeface="Arial" panose="020B0604020202020204" pitchFamily="34" charset="0"/>
                <a:cs typeface="Arial" panose="020B0604020202020204" pitchFamily="34" charset="0"/>
              </a:rPr>
              <a:t>Geography</a:t>
            </a:r>
            <a:endParaRPr sz="750" dirty="0">
              <a:latin typeface="Arial" panose="020B0604020202020204" pitchFamily="34" charset="0"/>
              <a:cs typeface="Arial" panose="020B0604020202020204" pitchFamily="34" charset="0"/>
            </a:endParaRPr>
          </a:p>
          <a:p>
            <a:pPr marL="76200" marR="57150" indent="-64135">
              <a:lnSpc>
                <a:spcPct val="105600"/>
              </a:lnSpc>
              <a:buChar char="-"/>
              <a:tabLst>
                <a:tab pos="76835" algn="l"/>
              </a:tabLst>
            </a:pPr>
            <a:r>
              <a:rPr sz="750" dirty="0">
                <a:solidFill>
                  <a:srgbClr val="231F20"/>
                </a:solidFill>
                <a:latin typeface="Arial" panose="020B0604020202020204" pitchFamily="34" charset="0"/>
                <a:cs typeface="Arial" panose="020B0604020202020204" pitchFamily="34" charset="0"/>
              </a:rPr>
              <a:t>Understand how human and physical</a:t>
            </a:r>
            <a:r>
              <a:rPr sz="750" spc="-70" dirty="0">
                <a:solidFill>
                  <a:srgbClr val="231F20"/>
                </a:solidFill>
                <a:latin typeface="Arial" panose="020B0604020202020204" pitchFamily="34" charset="0"/>
                <a:cs typeface="Arial" panose="020B0604020202020204" pitchFamily="34" charset="0"/>
              </a:rPr>
              <a:t> </a:t>
            </a:r>
            <a:r>
              <a:rPr sz="750" spc="-5" dirty="0">
                <a:solidFill>
                  <a:srgbClr val="231F20"/>
                </a:solidFill>
                <a:latin typeface="Arial" panose="020B0604020202020204" pitchFamily="34" charset="0"/>
                <a:cs typeface="Arial" panose="020B0604020202020204" pitchFamily="34" charset="0"/>
              </a:rPr>
              <a:t>processes  </a:t>
            </a:r>
            <a:r>
              <a:rPr sz="750" dirty="0">
                <a:solidFill>
                  <a:srgbClr val="231F20"/>
                </a:solidFill>
                <a:latin typeface="Arial" panose="020B0604020202020204" pitchFamily="34" charset="0"/>
                <a:cs typeface="Arial" panose="020B0604020202020204" pitchFamily="34" charset="0"/>
              </a:rPr>
              <a:t>interact to influence, and change landscapes,  </a:t>
            </a:r>
            <a:r>
              <a:rPr sz="750" spc="-5" dirty="0">
                <a:solidFill>
                  <a:srgbClr val="231F20"/>
                </a:solidFill>
                <a:latin typeface="Arial" panose="020B0604020202020204" pitchFamily="34" charset="0"/>
                <a:cs typeface="Arial" panose="020B0604020202020204" pitchFamily="34" charset="0"/>
              </a:rPr>
              <a:t>environments </a:t>
            </a:r>
            <a:r>
              <a:rPr sz="750" dirty="0">
                <a:solidFill>
                  <a:srgbClr val="231F20"/>
                </a:solidFill>
                <a:latin typeface="Arial" panose="020B0604020202020204" pitchFamily="34" charset="0"/>
                <a:cs typeface="Arial" panose="020B0604020202020204" pitchFamily="34" charset="0"/>
              </a:rPr>
              <a:t>and the climate; and how human  activity </a:t>
            </a:r>
            <a:r>
              <a:rPr sz="750" spc="-5" dirty="0">
                <a:solidFill>
                  <a:srgbClr val="231F20"/>
                </a:solidFill>
                <a:latin typeface="Arial" panose="020B0604020202020204" pitchFamily="34" charset="0"/>
                <a:cs typeface="Arial" panose="020B0604020202020204" pitchFamily="34" charset="0"/>
              </a:rPr>
              <a:t>relies </a:t>
            </a:r>
            <a:r>
              <a:rPr sz="750" dirty="0">
                <a:solidFill>
                  <a:srgbClr val="231F20"/>
                </a:solidFill>
                <a:latin typeface="Arial" panose="020B0604020202020204" pitchFamily="34" charset="0"/>
                <a:cs typeface="Arial" panose="020B0604020202020204" pitchFamily="34" charset="0"/>
              </a:rPr>
              <a:t>on </a:t>
            </a:r>
            <a:r>
              <a:rPr sz="750" spc="-5" dirty="0">
                <a:solidFill>
                  <a:srgbClr val="231F20"/>
                </a:solidFill>
                <a:latin typeface="Arial" panose="020B0604020202020204" pitchFamily="34" charset="0"/>
                <a:cs typeface="Arial" panose="020B0604020202020204" pitchFamily="34" charset="0"/>
              </a:rPr>
              <a:t>effective </a:t>
            </a:r>
            <a:r>
              <a:rPr sz="750" dirty="0">
                <a:solidFill>
                  <a:srgbClr val="231F20"/>
                </a:solidFill>
                <a:latin typeface="Arial" panose="020B0604020202020204" pitchFamily="34" charset="0"/>
                <a:cs typeface="Arial" panose="020B0604020202020204" pitchFamily="34" charset="0"/>
              </a:rPr>
              <a:t>functioning of natural  systems functioning of natural</a:t>
            </a:r>
            <a:r>
              <a:rPr sz="750" spc="-25" dirty="0">
                <a:solidFill>
                  <a:srgbClr val="231F20"/>
                </a:solidFill>
                <a:latin typeface="Arial" panose="020B0604020202020204" pitchFamily="34" charset="0"/>
                <a:cs typeface="Arial" panose="020B0604020202020204" pitchFamily="34" charset="0"/>
              </a:rPr>
              <a:t> </a:t>
            </a:r>
            <a:r>
              <a:rPr sz="750" dirty="0">
                <a:solidFill>
                  <a:srgbClr val="231F20"/>
                </a:solidFill>
                <a:latin typeface="Arial" panose="020B0604020202020204" pitchFamily="34" charset="0"/>
                <a:cs typeface="Arial" panose="020B0604020202020204" pitchFamily="34" charset="0"/>
              </a:rPr>
              <a:t>systems</a:t>
            </a:r>
            <a:endParaRPr sz="750" dirty="0">
              <a:latin typeface="Arial" panose="020B0604020202020204" pitchFamily="34" charset="0"/>
              <a:cs typeface="Arial" panose="020B0604020202020204" pitchFamily="34" charset="0"/>
            </a:endParaRPr>
          </a:p>
        </p:txBody>
      </p:sp>
      <p:sp>
        <p:nvSpPr>
          <p:cNvPr id="8" name="object 8"/>
          <p:cNvSpPr/>
          <p:nvPr/>
        </p:nvSpPr>
        <p:spPr>
          <a:xfrm>
            <a:off x="6074994" y="359994"/>
            <a:ext cx="4257001" cy="1206017"/>
          </a:xfrm>
          <a:prstGeom prst="rect">
            <a:avLst/>
          </a:prstGeom>
          <a:blipFill>
            <a:blip r:embed="rId2" cstate="print"/>
            <a:stretch>
              <a:fillRect/>
            </a:stretch>
          </a:blipFill>
        </p:spPr>
        <p:txBody>
          <a:bodyPr wrap="square" lIns="0" tIns="0" rIns="0" bIns="0" rtlCol="0"/>
          <a:lstStyle/>
          <a:p>
            <a:endParaRPr/>
          </a:p>
        </p:txBody>
      </p:sp>
      <p:sp>
        <p:nvSpPr>
          <p:cNvPr id="9" name="object 9"/>
          <p:cNvSpPr txBox="1"/>
          <p:nvPr/>
        </p:nvSpPr>
        <p:spPr>
          <a:xfrm>
            <a:off x="3129356" y="1745995"/>
            <a:ext cx="2450465" cy="2401570"/>
          </a:xfrm>
          <a:prstGeom prst="rect">
            <a:avLst/>
          </a:prstGeom>
          <a:ln w="6350">
            <a:solidFill>
              <a:srgbClr val="BCBEC0"/>
            </a:solidFill>
          </a:ln>
        </p:spPr>
        <p:txBody>
          <a:bodyPr vert="horz" wrap="square" lIns="0" tIns="0" rIns="0" bIns="0" rtlCol="0">
            <a:noAutofit/>
          </a:bodyPr>
          <a:lstStyle/>
          <a:p>
            <a:pPr>
              <a:lnSpc>
                <a:spcPct val="100000"/>
              </a:lnSpc>
            </a:pPr>
            <a:endParaRPr sz="700" dirty="0">
              <a:latin typeface="Times New Roman"/>
              <a:cs typeface="Times New Roman"/>
            </a:endParaRPr>
          </a:p>
        </p:txBody>
      </p:sp>
      <p:sp>
        <p:nvSpPr>
          <p:cNvPr id="10" name="object 10"/>
          <p:cNvSpPr txBox="1"/>
          <p:nvPr/>
        </p:nvSpPr>
        <p:spPr>
          <a:xfrm>
            <a:off x="8471952" y="1754257"/>
            <a:ext cx="161925"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7</a:t>
            </a:r>
            <a:endParaRPr sz="2300" dirty="0">
              <a:latin typeface="Poppins"/>
              <a:cs typeface="Poppins"/>
            </a:endParaRPr>
          </a:p>
        </p:txBody>
      </p:sp>
      <p:sp>
        <p:nvSpPr>
          <p:cNvPr id="11" name="object 11"/>
          <p:cNvSpPr txBox="1"/>
          <p:nvPr/>
        </p:nvSpPr>
        <p:spPr>
          <a:xfrm>
            <a:off x="8471952" y="2026865"/>
            <a:ext cx="1809750" cy="1955664"/>
          </a:xfrm>
          <a:prstGeom prst="rect">
            <a:avLst/>
          </a:prstGeom>
        </p:spPr>
        <p:txBody>
          <a:bodyPr vert="horz" wrap="square" lIns="0" tIns="41910" rIns="0" bIns="0" rtlCol="0">
            <a:spAutoFit/>
          </a:bodyPr>
          <a:lstStyle/>
          <a:p>
            <a:pPr>
              <a:lnSpc>
                <a:spcPct val="100000"/>
              </a:lnSpc>
              <a:spcBef>
                <a:spcPts val="330"/>
              </a:spcBef>
            </a:pPr>
            <a:r>
              <a:rPr sz="600" b="1" spc="-15" dirty="0">
                <a:solidFill>
                  <a:srgbClr val="231F20"/>
                </a:solidFill>
                <a:latin typeface="Arial" panose="020B0604020202020204" pitchFamily="34" charset="0"/>
                <a:cs typeface="Arial" panose="020B0604020202020204" pitchFamily="34" charset="0"/>
              </a:rPr>
              <a:t>Help</a:t>
            </a:r>
            <a:r>
              <a:rPr sz="600" b="1" spc="-4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a</a:t>
            </a:r>
            <a:r>
              <a:rPr sz="600" b="1" spc="-40"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company</a:t>
            </a:r>
            <a:r>
              <a:rPr sz="600" b="1" spc="-45" dirty="0">
                <a:solidFill>
                  <a:srgbClr val="231F20"/>
                </a:solidFill>
                <a:latin typeface="Arial" panose="020B0604020202020204" pitchFamily="34" charset="0"/>
                <a:cs typeface="Arial" panose="020B0604020202020204" pitchFamily="34" charset="0"/>
              </a:rPr>
              <a:t> </a:t>
            </a:r>
            <a:r>
              <a:rPr sz="600" b="1" spc="-15" dirty="0">
                <a:solidFill>
                  <a:srgbClr val="231F20"/>
                </a:solidFill>
                <a:latin typeface="Arial" panose="020B0604020202020204" pitchFamily="34" charset="0"/>
                <a:cs typeface="Arial" panose="020B0604020202020204" pitchFamily="34" charset="0"/>
              </a:rPr>
              <a:t>use</a:t>
            </a:r>
            <a:r>
              <a:rPr sz="600" b="1" spc="-40" dirty="0">
                <a:solidFill>
                  <a:srgbClr val="231F20"/>
                </a:solidFill>
                <a:latin typeface="Arial" panose="020B0604020202020204" pitchFamily="34" charset="0"/>
                <a:cs typeface="Arial" panose="020B0604020202020204" pitchFamily="34" charset="0"/>
              </a:rPr>
              <a:t> </a:t>
            </a:r>
            <a:r>
              <a:rPr sz="600" b="1" spc="-15" dirty="0">
                <a:solidFill>
                  <a:srgbClr val="231F20"/>
                </a:solidFill>
                <a:latin typeface="Arial" panose="020B0604020202020204" pitchFamily="34" charset="0"/>
                <a:cs typeface="Arial" panose="020B0604020202020204" pitchFamily="34" charset="0"/>
              </a:rPr>
              <a:t>tech</a:t>
            </a:r>
            <a:r>
              <a:rPr sz="600" b="1" spc="-45" dirty="0">
                <a:solidFill>
                  <a:srgbClr val="231F20"/>
                </a:solidFill>
                <a:latin typeface="Arial" panose="020B0604020202020204" pitchFamily="34" charset="0"/>
                <a:cs typeface="Arial" panose="020B0604020202020204" pitchFamily="34" charset="0"/>
              </a:rPr>
              <a:t> </a:t>
            </a:r>
            <a:r>
              <a:rPr sz="600" b="1" spc="-15" dirty="0">
                <a:solidFill>
                  <a:srgbClr val="231F20"/>
                </a:solidFill>
                <a:latin typeface="Arial" panose="020B0604020202020204" pitchFamily="34" charset="0"/>
                <a:cs typeface="Arial" panose="020B0604020202020204" pitchFamily="34" charset="0"/>
              </a:rPr>
              <a:t>for</a:t>
            </a:r>
            <a:r>
              <a:rPr sz="600" b="1" spc="-40" dirty="0">
                <a:solidFill>
                  <a:srgbClr val="231F20"/>
                </a:solidFill>
                <a:latin typeface="Arial" panose="020B0604020202020204" pitchFamily="34" charset="0"/>
                <a:cs typeface="Arial" panose="020B0604020202020204" pitchFamily="34" charset="0"/>
              </a:rPr>
              <a:t> </a:t>
            </a:r>
            <a:r>
              <a:rPr sz="600" b="1" spc="-15" dirty="0">
                <a:solidFill>
                  <a:srgbClr val="231F20"/>
                </a:solidFill>
                <a:latin typeface="Arial" panose="020B0604020202020204" pitchFamily="34" charset="0"/>
                <a:cs typeface="Arial" panose="020B0604020202020204" pitchFamily="34" charset="0"/>
              </a:rPr>
              <a:t>good</a:t>
            </a:r>
            <a:r>
              <a:rPr sz="600" b="1" spc="-40" dirty="0">
                <a:solidFill>
                  <a:srgbClr val="231F20"/>
                </a:solidFill>
                <a:latin typeface="Arial" panose="020B0604020202020204" pitchFamily="34" charset="0"/>
                <a:cs typeface="Arial" panose="020B0604020202020204" pitchFamily="34" charset="0"/>
              </a:rPr>
              <a:t> </a:t>
            </a:r>
            <a:r>
              <a:rPr sz="600" b="1" spc="-15" dirty="0">
                <a:solidFill>
                  <a:srgbClr val="231F20"/>
                </a:solidFill>
                <a:latin typeface="Arial" panose="020B0604020202020204" pitchFamily="34" charset="0"/>
                <a:cs typeface="Arial" panose="020B0604020202020204" pitchFamily="34" charset="0"/>
              </a:rPr>
              <a:t>(40</a:t>
            </a:r>
            <a:r>
              <a:rPr sz="600" b="1" spc="-4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24130">
              <a:lnSpc>
                <a:spcPts val="670"/>
              </a:lnSpc>
              <a:spcBef>
                <a:spcPts val="300"/>
              </a:spcBef>
            </a:pPr>
            <a:r>
              <a:rPr sz="600" dirty="0">
                <a:solidFill>
                  <a:srgbClr val="231F20"/>
                </a:solidFill>
                <a:latin typeface="Arial" panose="020B0604020202020204" pitchFamily="34" charset="0"/>
                <a:cs typeface="Arial" panose="020B0604020202020204" pitchFamily="34" charset="0"/>
              </a:rPr>
              <a:t>Discuss how it is particularly important that  companies make changes to work </a:t>
            </a:r>
            <a:r>
              <a:rPr sz="600" spc="-5" dirty="0">
                <a:solidFill>
                  <a:srgbClr val="231F20"/>
                </a:solidFill>
                <a:latin typeface="Arial" panose="020B0604020202020204" pitchFamily="34" charset="0"/>
                <a:cs typeface="Arial" panose="020B0604020202020204" pitchFamily="34" charset="0"/>
              </a:rPr>
              <a:t>towards </a:t>
            </a:r>
            <a:r>
              <a:rPr sz="600" dirty="0">
                <a:solidFill>
                  <a:srgbClr val="231F20"/>
                </a:solidFill>
                <a:latin typeface="Arial" panose="020B0604020202020204" pitchFamily="34" charset="0"/>
                <a:cs typeface="Arial" panose="020B0604020202020204" pitchFamily="34" charset="0"/>
              </a:rPr>
              <a:t>the  Global Goals. Many companies </a:t>
            </a:r>
            <a:r>
              <a:rPr sz="600" spc="-5" dirty="0">
                <a:solidFill>
                  <a:srgbClr val="231F20"/>
                </a:solidFill>
                <a:latin typeface="Arial" panose="020B0604020202020204" pitchFamily="34" charset="0"/>
                <a:cs typeface="Arial" panose="020B0604020202020204" pitchFamily="34" charset="0"/>
              </a:rPr>
              <a:t>are </a:t>
            </a:r>
            <a:r>
              <a:rPr sz="600" dirty="0">
                <a:solidFill>
                  <a:srgbClr val="231F20"/>
                </a:solidFill>
                <a:latin typeface="Arial" panose="020B0604020202020204" pitchFamily="34" charset="0"/>
                <a:cs typeface="Arial" panose="020B0604020202020204" pitchFamily="34" charset="0"/>
              </a:rPr>
              <a:t>looking for  things to do to help them become </a:t>
            </a:r>
            <a:r>
              <a:rPr sz="600" spc="-5" dirty="0">
                <a:solidFill>
                  <a:srgbClr val="231F20"/>
                </a:solidFill>
                <a:latin typeface="Arial" panose="020B0604020202020204" pitchFamily="34" charset="0"/>
                <a:cs typeface="Arial" panose="020B0604020202020204" pitchFamily="34" charset="0"/>
              </a:rPr>
              <a:t>more</a:t>
            </a:r>
            <a:r>
              <a:rPr sz="600" spc="-9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sustainable,  support the </a:t>
            </a:r>
            <a:r>
              <a:rPr sz="600" spc="-5" dirty="0">
                <a:solidFill>
                  <a:srgbClr val="231F20"/>
                </a:solidFill>
                <a:latin typeface="Arial" panose="020B0604020202020204" pitchFamily="34" charset="0"/>
                <a:cs typeface="Arial" panose="020B0604020202020204" pitchFamily="34" charset="0"/>
              </a:rPr>
              <a:t>community, improve </a:t>
            </a:r>
            <a:r>
              <a:rPr sz="600" dirty="0">
                <a:solidFill>
                  <a:srgbClr val="231F20"/>
                </a:solidFill>
                <a:latin typeface="Arial" panose="020B0604020202020204" pitchFamily="34" charset="0"/>
                <a:cs typeface="Arial" panose="020B0604020202020204" pitchFamily="34" charset="0"/>
              </a:rPr>
              <a:t>the wellbeing of  their employees etc – they want to know how they  can use tech for good! Split the students into small  </a:t>
            </a:r>
            <a:r>
              <a:rPr sz="600" spc="-5" dirty="0">
                <a:solidFill>
                  <a:srgbClr val="231F20"/>
                </a:solidFill>
                <a:latin typeface="Arial" panose="020B0604020202020204" pitchFamily="34" charset="0"/>
                <a:cs typeface="Arial" panose="020B0604020202020204" pitchFamily="34" charset="0"/>
              </a:rPr>
              <a:t>groups </a:t>
            </a:r>
            <a:r>
              <a:rPr sz="600" dirty="0">
                <a:solidFill>
                  <a:srgbClr val="231F20"/>
                </a:solidFill>
                <a:latin typeface="Arial" panose="020B0604020202020204" pitchFamily="34" charset="0"/>
                <a:cs typeface="Arial" panose="020B0604020202020204" pitchFamily="34" charset="0"/>
              </a:rPr>
              <a:t>and give each </a:t>
            </a:r>
            <a:r>
              <a:rPr sz="600" spc="-5" dirty="0">
                <a:solidFill>
                  <a:srgbClr val="231F20"/>
                </a:solidFill>
                <a:latin typeface="Arial" panose="020B0604020202020204" pitchFamily="34" charset="0"/>
                <a:cs typeface="Arial" panose="020B0604020202020204" pitchFamily="34" charset="0"/>
              </a:rPr>
              <a:t>group </a:t>
            </a:r>
            <a:r>
              <a:rPr sz="600" dirty="0">
                <a:solidFill>
                  <a:srgbClr val="231F20"/>
                </a:solidFill>
                <a:latin typeface="Arial" panose="020B0604020202020204" pitchFamily="34" charset="0"/>
                <a:cs typeface="Arial" panose="020B0604020202020204" pitchFamily="34" charset="0"/>
              </a:rPr>
              <a:t>a company </a:t>
            </a:r>
            <a:r>
              <a:rPr sz="600" spc="-5" dirty="0">
                <a:solidFill>
                  <a:srgbClr val="231F20"/>
                </a:solidFill>
                <a:latin typeface="Arial" panose="020B0604020202020204" pitchFamily="34" charset="0"/>
                <a:cs typeface="Arial" panose="020B0604020202020204" pitchFamily="34" charset="0"/>
              </a:rPr>
              <a:t>profile from  </a:t>
            </a:r>
            <a:r>
              <a:rPr sz="600" dirty="0">
                <a:solidFill>
                  <a:srgbClr val="231F20"/>
                </a:solidFill>
                <a:latin typeface="Arial" panose="020B0604020202020204" pitchFamily="34" charset="0"/>
                <a:cs typeface="Arial" panose="020B0604020202020204" pitchFamily="34" charset="0"/>
              </a:rPr>
              <a:t>the ‘Company </a:t>
            </a:r>
            <a:r>
              <a:rPr sz="600" spc="-5" dirty="0">
                <a:solidFill>
                  <a:srgbClr val="231F20"/>
                </a:solidFill>
                <a:latin typeface="Arial" panose="020B0604020202020204" pitchFamily="34" charset="0"/>
                <a:cs typeface="Arial" panose="020B0604020202020204" pitchFamily="34" charset="0"/>
              </a:rPr>
              <a:t>Profile’</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worksheet.</a:t>
            </a:r>
            <a:endParaRPr sz="600" dirty="0">
              <a:latin typeface="Arial" panose="020B0604020202020204" pitchFamily="34" charset="0"/>
              <a:cs typeface="Arial" panose="020B0604020202020204" pitchFamily="34" charset="0"/>
            </a:endParaRPr>
          </a:p>
          <a:p>
            <a:pPr marR="5080">
              <a:lnSpc>
                <a:spcPts val="670"/>
              </a:lnSpc>
              <a:spcBef>
                <a:spcPts val="284"/>
              </a:spcBef>
            </a:pPr>
            <a:r>
              <a:rPr sz="600" dirty="0">
                <a:solidFill>
                  <a:srgbClr val="231F20"/>
                </a:solidFill>
                <a:latin typeface="Arial" panose="020B0604020202020204" pitchFamily="34" charset="0"/>
                <a:cs typeface="Arial" panose="020B0604020202020204" pitchFamily="34" charset="0"/>
              </a:rPr>
              <a:t>Ask the students to look at the </a:t>
            </a:r>
            <a:r>
              <a:rPr sz="600" spc="-5" dirty="0">
                <a:solidFill>
                  <a:srgbClr val="231F20"/>
                </a:solidFill>
                <a:latin typeface="Arial" panose="020B0604020202020204" pitchFamily="34" charset="0"/>
                <a:cs typeface="Arial" panose="020B0604020202020204" pitchFamily="34" charset="0"/>
              </a:rPr>
              <a:t>company’s </a:t>
            </a:r>
            <a:r>
              <a:rPr sz="600" dirty="0">
                <a:solidFill>
                  <a:srgbClr val="231F20"/>
                </a:solidFill>
                <a:latin typeface="Arial" panose="020B0604020202020204" pitchFamily="34" charset="0"/>
                <a:cs typeface="Arial" panose="020B0604020202020204" pitchFamily="34" charset="0"/>
              </a:rPr>
              <a:t>issues/  aims and work in their </a:t>
            </a:r>
            <a:r>
              <a:rPr sz="600" spc="-5" dirty="0">
                <a:solidFill>
                  <a:srgbClr val="231F20"/>
                </a:solidFill>
                <a:latin typeface="Arial" panose="020B0604020202020204" pitchFamily="34" charset="0"/>
                <a:cs typeface="Arial" panose="020B0604020202020204" pitchFamily="34" charset="0"/>
              </a:rPr>
              <a:t>groups </a:t>
            </a:r>
            <a:r>
              <a:rPr sz="600" dirty="0">
                <a:solidFill>
                  <a:srgbClr val="231F20"/>
                </a:solidFill>
                <a:latin typeface="Arial" panose="020B0604020202020204" pitchFamily="34" charset="0"/>
                <a:cs typeface="Arial" panose="020B0604020202020204" pitchFamily="34" charset="0"/>
              </a:rPr>
              <a:t>to find tech for good  solutions which they could suggest to help solve the  issues or meet the </a:t>
            </a:r>
            <a:r>
              <a:rPr sz="600" dirty="0" err="1">
                <a:solidFill>
                  <a:srgbClr val="231F20"/>
                </a:solidFill>
                <a:latin typeface="Arial" panose="020B0604020202020204" pitchFamily="34" charset="0"/>
                <a:cs typeface="Arial" panose="020B0604020202020204" pitchFamily="34" charset="0"/>
              </a:rPr>
              <a:t>compan</a:t>
            </a:r>
            <a:r>
              <a:rPr lang="en-GB" sz="600" dirty="0">
                <a:solidFill>
                  <a:srgbClr val="231F20"/>
                </a:solidFill>
                <a:latin typeface="Arial" panose="020B0604020202020204" pitchFamily="34" charset="0"/>
                <a:cs typeface="Arial" panose="020B0604020202020204" pitchFamily="34" charset="0"/>
              </a:rPr>
              <a:t>y’s</a:t>
            </a:r>
            <a:r>
              <a:rPr sz="600" dirty="0">
                <a:solidFill>
                  <a:srgbClr val="231F20"/>
                </a:solidFill>
                <a:latin typeface="Arial" panose="020B0604020202020204" pitchFamily="34" charset="0"/>
                <a:cs typeface="Arial" panose="020B0604020202020204" pitchFamily="34" charset="0"/>
              </a:rPr>
              <a:t> aims (the students</a:t>
            </a:r>
            <a:r>
              <a:rPr lang="en-GB" sz="600" dirty="0">
                <a:solidFill>
                  <a:srgbClr val="231F20"/>
                </a:solidFill>
                <a:latin typeface="Arial" panose="020B0604020202020204" pitchFamily="34" charset="0"/>
                <a:cs typeface="Arial" panose="020B0604020202020204" pitchFamily="34" charset="0"/>
              </a:rPr>
              <a:t> </a:t>
            </a:r>
            <a:r>
              <a:rPr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will  need access to the internet for this task to help</a:t>
            </a:r>
            <a:r>
              <a:rPr sz="600" spc="-9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them  </a:t>
            </a:r>
            <a:r>
              <a:rPr sz="600" spc="-5" dirty="0">
                <a:solidFill>
                  <a:srgbClr val="231F20"/>
                </a:solidFill>
                <a:latin typeface="Arial" panose="020B0604020202020204" pitchFamily="34" charset="0"/>
                <a:cs typeface="Arial" panose="020B0604020202020204" pitchFamily="34" charset="0"/>
              </a:rPr>
              <a:t>research </a:t>
            </a:r>
            <a:r>
              <a:rPr sz="600" dirty="0">
                <a:solidFill>
                  <a:srgbClr val="231F20"/>
                </a:solidFill>
                <a:latin typeface="Arial" panose="020B0604020202020204" pitchFamily="34" charset="0"/>
                <a:cs typeface="Arial" panose="020B0604020202020204" pitchFamily="34" charset="0"/>
              </a:rPr>
              <a:t>the technology).</a:t>
            </a:r>
            <a:endParaRPr sz="600" dirty="0">
              <a:latin typeface="Arial" panose="020B0604020202020204" pitchFamily="34" charset="0"/>
              <a:cs typeface="Arial" panose="020B0604020202020204" pitchFamily="34" charset="0"/>
            </a:endParaRPr>
          </a:p>
          <a:p>
            <a:pPr marR="42545">
              <a:lnSpc>
                <a:spcPts val="670"/>
              </a:lnSpc>
              <a:spcBef>
                <a:spcPts val="280"/>
              </a:spcBef>
            </a:pPr>
            <a:r>
              <a:rPr sz="600" dirty="0">
                <a:solidFill>
                  <a:srgbClr val="231F20"/>
                </a:solidFill>
                <a:latin typeface="Arial" panose="020B0604020202020204" pitchFamily="34" charset="0"/>
                <a:cs typeface="Arial" panose="020B0604020202020204" pitchFamily="34" charset="0"/>
              </a:rPr>
              <a:t>Pair each </a:t>
            </a:r>
            <a:r>
              <a:rPr sz="600" spc="-5" dirty="0">
                <a:solidFill>
                  <a:srgbClr val="231F20"/>
                </a:solidFill>
                <a:latin typeface="Arial" panose="020B0604020202020204" pitchFamily="34" charset="0"/>
                <a:cs typeface="Arial" panose="020B0604020202020204" pitchFamily="34" charset="0"/>
              </a:rPr>
              <a:t>group </a:t>
            </a:r>
            <a:r>
              <a:rPr sz="600" dirty="0">
                <a:solidFill>
                  <a:srgbClr val="231F20"/>
                </a:solidFill>
                <a:latin typeface="Arial" panose="020B0604020202020204" pitchFamily="34" charset="0"/>
                <a:cs typeface="Arial" panose="020B0604020202020204" pitchFamily="34" charset="0"/>
              </a:rPr>
              <a:t>with another </a:t>
            </a:r>
            <a:r>
              <a:rPr sz="600" spc="-5" dirty="0">
                <a:solidFill>
                  <a:srgbClr val="231F20"/>
                </a:solidFill>
                <a:latin typeface="Arial" panose="020B0604020202020204" pitchFamily="34" charset="0"/>
                <a:cs typeface="Arial" panose="020B0604020202020204" pitchFamily="34" charset="0"/>
              </a:rPr>
              <a:t>group </a:t>
            </a:r>
            <a:r>
              <a:rPr sz="600" dirty="0">
                <a:solidFill>
                  <a:srgbClr val="231F20"/>
                </a:solidFill>
                <a:latin typeface="Arial" panose="020B0604020202020204" pitchFamily="34" charset="0"/>
                <a:cs typeface="Arial" panose="020B0604020202020204" pitchFamily="34" charset="0"/>
              </a:rPr>
              <a:t>and ask them  to </a:t>
            </a:r>
            <a:r>
              <a:rPr sz="600" spc="-5" dirty="0">
                <a:solidFill>
                  <a:srgbClr val="231F20"/>
                </a:solidFill>
                <a:latin typeface="Arial" panose="020B0604020202020204" pitchFamily="34" charset="0"/>
                <a:cs typeface="Arial" panose="020B0604020202020204" pitchFamily="34" charset="0"/>
              </a:rPr>
              <a:t>role </a:t>
            </a:r>
            <a:r>
              <a:rPr sz="600" dirty="0">
                <a:solidFill>
                  <a:srgbClr val="231F20"/>
                </a:solidFill>
                <a:latin typeface="Arial" panose="020B0604020202020204" pitchFamily="34" charset="0"/>
                <a:cs typeface="Arial" panose="020B0604020202020204" pitchFamily="34" charset="0"/>
              </a:rPr>
              <a:t>play being the company whilst one </a:t>
            </a:r>
            <a:r>
              <a:rPr sz="600" spc="-5" dirty="0">
                <a:solidFill>
                  <a:srgbClr val="231F20"/>
                </a:solidFill>
                <a:latin typeface="Arial" panose="020B0604020202020204" pitchFamily="34" charset="0"/>
                <a:cs typeface="Arial" panose="020B0604020202020204" pitchFamily="34" charset="0"/>
              </a:rPr>
              <a:t>group  </a:t>
            </a:r>
            <a:r>
              <a:rPr sz="600" dirty="0">
                <a:solidFill>
                  <a:srgbClr val="231F20"/>
                </a:solidFill>
                <a:latin typeface="Arial" panose="020B0604020202020204" pitchFamily="34" charset="0"/>
                <a:cs typeface="Arial" panose="020B0604020202020204" pitchFamily="34" charset="0"/>
              </a:rPr>
              <a:t>pitches their ideas to them. Encourage the</a:t>
            </a:r>
            <a:r>
              <a:rPr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students  to ask questions of each</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other.</a:t>
            </a:r>
            <a:endParaRPr sz="600" dirty="0">
              <a:latin typeface="Arial" panose="020B0604020202020204" pitchFamily="34" charset="0"/>
              <a:cs typeface="Arial" panose="020B0604020202020204" pitchFamily="34" charset="0"/>
            </a:endParaRPr>
          </a:p>
        </p:txBody>
      </p:sp>
      <p:sp>
        <p:nvSpPr>
          <p:cNvPr id="12" name="object 12"/>
          <p:cNvSpPr txBox="1"/>
          <p:nvPr/>
        </p:nvSpPr>
        <p:spPr>
          <a:xfrm>
            <a:off x="3194999" y="6310106"/>
            <a:ext cx="209550"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4</a:t>
            </a:r>
            <a:endParaRPr sz="2300">
              <a:latin typeface="Poppins"/>
              <a:cs typeface="Poppins"/>
            </a:endParaRPr>
          </a:p>
        </p:txBody>
      </p:sp>
      <p:sp>
        <p:nvSpPr>
          <p:cNvPr id="13" name="object 13"/>
          <p:cNvSpPr txBox="1"/>
          <p:nvPr/>
        </p:nvSpPr>
        <p:spPr>
          <a:xfrm>
            <a:off x="3194999" y="6581447"/>
            <a:ext cx="2233930" cy="529590"/>
          </a:xfrm>
          <a:prstGeom prst="rect">
            <a:avLst/>
          </a:prstGeom>
        </p:spPr>
        <p:txBody>
          <a:bodyPr vert="horz" wrap="square" lIns="0" tIns="43180" rIns="0" bIns="0" rtlCol="0">
            <a:spAutoFit/>
          </a:bodyPr>
          <a:lstStyle/>
          <a:p>
            <a:pPr>
              <a:lnSpc>
                <a:spcPct val="100000"/>
              </a:lnSpc>
              <a:spcBef>
                <a:spcPts val="340"/>
              </a:spcBef>
            </a:pPr>
            <a:r>
              <a:rPr sz="600" b="1" spc="-5" dirty="0">
                <a:solidFill>
                  <a:srgbClr val="231F20"/>
                </a:solidFill>
                <a:latin typeface="Arial" panose="020B0604020202020204" pitchFamily="34" charset="0"/>
                <a:cs typeface="Arial" panose="020B0604020202020204" pitchFamily="34" charset="0"/>
              </a:rPr>
              <a:t>Watch </a:t>
            </a:r>
            <a:r>
              <a:rPr sz="600" b="1" dirty="0">
                <a:solidFill>
                  <a:srgbClr val="231F20"/>
                </a:solidFill>
                <a:latin typeface="Arial" panose="020B0604020202020204" pitchFamily="34" charset="0"/>
                <a:cs typeface="Arial" panose="020B0604020202020204" pitchFamily="34" charset="0"/>
              </a:rPr>
              <a:t>the </a:t>
            </a:r>
            <a:r>
              <a:rPr sz="600" b="1" spc="-5" dirty="0">
                <a:solidFill>
                  <a:srgbClr val="231F20"/>
                </a:solidFill>
                <a:latin typeface="Arial" panose="020B0604020202020204" pitchFamily="34" charset="0"/>
                <a:cs typeface="Arial" panose="020B0604020202020204" pitchFamily="34" charset="0"/>
              </a:rPr>
              <a:t>role </a:t>
            </a:r>
            <a:r>
              <a:rPr sz="600" b="1" dirty="0">
                <a:solidFill>
                  <a:srgbClr val="231F20"/>
                </a:solidFill>
                <a:latin typeface="Arial" panose="020B0604020202020204" pitchFamily="34" charset="0"/>
                <a:cs typeface="Arial" panose="020B0604020202020204" pitchFamily="34" charset="0"/>
              </a:rPr>
              <a:t>model video (5</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680"/>
              </a:lnSpc>
              <a:spcBef>
                <a:spcPts val="300"/>
              </a:spcBef>
            </a:pPr>
            <a:r>
              <a:rPr sz="600" dirty="0">
                <a:solidFill>
                  <a:srgbClr val="231F20"/>
                </a:solidFill>
                <a:latin typeface="Arial" panose="020B0604020202020204" pitchFamily="34" charset="0"/>
                <a:cs typeface="Arial" panose="020B0604020202020204" pitchFamily="34" charset="0"/>
              </a:rPr>
              <a:t>After watching, discuss the </a:t>
            </a:r>
            <a:r>
              <a:rPr sz="600" spc="-5" dirty="0">
                <a:solidFill>
                  <a:srgbClr val="231F20"/>
                </a:solidFill>
                <a:latin typeface="Arial" panose="020B0604020202020204" pitchFamily="34" charset="0"/>
                <a:cs typeface="Arial" panose="020B0604020202020204" pitchFamily="34" charset="0"/>
              </a:rPr>
              <a:t>role </a:t>
            </a:r>
            <a:r>
              <a:rPr sz="600" dirty="0">
                <a:solidFill>
                  <a:srgbClr val="231F20"/>
                </a:solidFill>
                <a:latin typeface="Arial" panose="020B0604020202020204" pitchFamily="34" charset="0"/>
                <a:cs typeface="Arial" panose="020B0604020202020204" pitchFamily="34" charset="0"/>
              </a:rPr>
              <a:t>models’ </a:t>
            </a:r>
            <a:r>
              <a:rPr sz="600" spc="-5" dirty="0">
                <a:solidFill>
                  <a:srgbClr val="231F20"/>
                </a:solidFill>
                <a:latin typeface="Arial" panose="020B0604020202020204" pitchFamily="34" charset="0"/>
                <a:cs typeface="Arial" panose="020B0604020202020204" pitchFamily="34" charset="0"/>
              </a:rPr>
              <a:t>career </a:t>
            </a:r>
            <a:r>
              <a:rPr sz="600" dirty="0">
                <a:solidFill>
                  <a:srgbClr val="231F20"/>
                </a:solidFill>
                <a:latin typeface="Arial" panose="020B0604020202020204" pitchFamily="34" charset="0"/>
                <a:cs typeface="Arial" panose="020B0604020202020204" pitchFamily="34" charset="0"/>
              </a:rPr>
              <a:t>path: What led  them into their tech for good </a:t>
            </a:r>
            <a:r>
              <a:rPr sz="600" spc="-5" dirty="0">
                <a:solidFill>
                  <a:srgbClr val="231F20"/>
                </a:solidFill>
                <a:latin typeface="Arial" panose="020B0604020202020204" pitchFamily="34" charset="0"/>
                <a:cs typeface="Arial" panose="020B0604020202020204" pitchFamily="34" charset="0"/>
              </a:rPr>
              <a:t>career? </a:t>
            </a:r>
            <a:r>
              <a:rPr sz="600" dirty="0">
                <a:solidFill>
                  <a:srgbClr val="231F20"/>
                </a:solidFill>
                <a:latin typeface="Arial" panose="020B0604020202020204" pitchFamily="34" charset="0"/>
                <a:cs typeface="Arial" panose="020B0604020202020204" pitchFamily="34" charset="0"/>
              </a:rPr>
              <a:t>What do they enjoy about  their </a:t>
            </a:r>
            <a:r>
              <a:rPr sz="600" spc="-5" dirty="0">
                <a:solidFill>
                  <a:srgbClr val="231F20"/>
                </a:solidFill>
                <a:latin typeface="Arial" panose="020B0604020202020204" pitchFamily="34" charset="0"/>
                <a:cs typeface="Arial" panose="020B0604020202020204" pitchFamily="34" charset="0"/>
              </a:rPr>
              <a:t>career? </a:t>
            </a:r>
            <a:r>
              <a:rPr sz="600" dirty="0">
                <a:solidFill>
                  <a:srgbClr val="231F20"/>
                </a:solidFill>
                <a:latin typeface="Arial" panose="020B0604020202020204" pitchFamily="34" charset="0"/>
                <a:cs typeface="Arial" panose="020B0604020202020204" pitchFamily="34" charset="0"/>
              </a:rPr>
              <a:t>How is their </a:t>
            </a:r>
            <a:r>
              <a:rPr sz="600" spc="-5" dirty="0">
                <a:solidFill>
                  <a:srgbClr val="231F20"/>
                </a:solidFill>
                <a:latin typeface="Arial" panose="020B0604020202020204" pitchFamily="34" charset="0"/>
                <a:cs typeface="Arial" panose="020B0604020202020204" pitchFamily="34" charset="0"/>
              </a:rPr>
              <a:t>career </a:t>
            </a:r>
            <a:r>
              <a:rPr sz="600" dirty="0">
                <a:solidFill>
                  <a:srgbClr val="231F20"/>
                </a:solidFill>
                <a:latin typeface="Arial" panose="020B0604020202020204" pitchFamily="34" charset="0"/>
                <a:cs typeface="Arial" panose="020B0604020202020204" pitchFamily="34" charset="0"/>
              </a:rPr>
              <a:t>doing good for the</a:t>
            </a:r>
            <a:r>
              <a:rPr sz="600" spc="-5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world/helping  to achieve the Sustainable Development</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Goals?</a:t>
            </a:r>
            <a:endParaRPr sz="600" dirty="0">
              <a:latin typeface="Arial" panose="020B0604020202020204" pitchFamily="34" charset="0"/>
              <a:cs typeface="Arial" panose="020B0604020202020204" pitchFamily="34" charset="0"/>
            </a:endParaRPr>
          </a:p>
        </p:txBody>
      </p:sp>
      <p:sp>
        <p:nvSpPr>
          <p:cNvPr id="14" name="object 14"/>
          <p:cNvSpPr txBox="1"/>
          <p:nvPr/>
        </p:nvSpPr>
        <p:spPr>
          <a:xfrm>
            <a:off x="3194999" y="4243556"/>
            <a:ext cx="178435"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2</a:t>
            </a:r>
            <a:endParaRPr sz="2300" dirty="0">
              <a:latin typeface="Poppins"/>
              <a:cs typeface="Poppins"/>
            </a:endParaRPr>
          </a:p>
        </p:txBody>
      </p:sp>
      <p:sp>
        <p:nvSpPr>
          <p:cNvPr id="15" name="object 15"/>
          <p:cNvSpPr txBox="1"/>
          <p:nvPr/>
        </p:nvSpPr>
        <p:spPr>
          <a:xfrm>
            <a:off x="3194999" y="4545816"/>
            <a:ext cx="2272665" cy="596958"/>
          </a:xfrm>
          <a:prstGeom prst="rect">
            <a:avLst/>
          </a:prstGeom>
        </p:spPr>
        <p:txBody>
          <a:bodyPr vert="horz" wrap="square" lIns="0" tIns="19685" rIns="0" bIns="0" rtlCol="0">
            <a:spAutoFit/>
          </a:bodyPr>
          <a:lstStyle/>
          <a:p>
            <a:pPr marR="156210">
              <a:lnSpc>
                <a:spcPts val="680"/>
              </a:lnSpc>
              <a:spcBef>
                <a:spcPts val="155"/>
              </a:spcBef>
            </a:pPr>
            <a:r>
              <a:rPr sz="600" b="1" dirty="0">
                <a:solidFill>
                  <a:srgbClr val="231F20"/>
                </a:solidFill>
                <a:latin typeface="Arial" panose="020B0604020202020204" pitchFamily="34" charset="0"/>
                <a:cs typeface="Arial" panose="020B0604020202020204" pitchFamily="34" charset="0"/>
              </a:rPr>
              <a:t>Does anyone </a:t>
            </a:r>
            <a:r>
              <a:rPr sz="600" b="1" spc="-5" dirty="0">
                <a:solidFill>
                  <a:srgbClr val="231F20"/>
                </a:solidFill>
                <a:latin typeface="Arial" panose="020B0604020202020204" pitchFamily="34" charset="0"/>
                <a:cs typeface="Arial" panose="020B0604020202020204" pitchFamily="34" charset="0"/>
              </a:rPr>
              <a:t>already </a:t>
            </a:r>
            <a:r>
              <a:rPr sz="600" b="1" dirty="0">
                <a:solidFill>
                  <a:srgbClr val="231F20"/>
                </a:solidFill>
                <a:latin typeface="Arial" panose="020B0604020202020204" pitchFamily="34" charset="0"/>
                <a:cs typeface="Arial" panose="020B0604020202020204" pitchFamily="34" charset="0"/>
              </a:rPr>
              <a:t>know of ways in which technology</a:t>
            </a:r>
            <a:r>
              <a:rPr sz="600" b="1" spc="-7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is  used for good? (5</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a:latin typeface="Arial" panose="020B0604020202020204" pitchFamily="34" charset="0"/>
              <a:cs typeface="Arial" panose="020B0604020202020204" pitchFamily="34" charset="0"/>
            </a:endParaRPr>
          </a:p>
          <a:p>
            <a:pPr marR="5080">
              <a:lnSpc>
                <a:spcPts val="680"/>
              </a:lnSpc>
              <a:spcBef>
                <a:spcPts val="284"/>
              </a:spcBef>
            </a:pPr>
            <a:r>
              <a:rPr sz="600" dirty="0">
                <a:solidFill>
                  <a:srgbClr val="231F20"/>
                </a:solidFill>
                <a:latin typeface="Arial" panose="020B0604020202020204" pitchFamily="34" charset="0"/>
                <a:cs typeface="Arial" panose="020B0604020202020204" pitchFamily="34" charset="0"/>
              </a:rPr>
              <a:t>Discuss the images on the </a:t>
            </a:r>
            <a:r>
              <a:rPr sz="600" spc="-20" dirty="0">
                <a:solidFill>
                  <a:srgbClr val="231F20"/>
                </a:solidFill>
                <a:latin typeface="Arial" panose="020B0604020202020204" pitchFamily="34" charset="0"/>
                <a:cs typeface="Arial" panose="020B0604020202020204" pitchFamily="34" charset="0"/>
              </a:rPr>
              <a:t>PPT. </a:t>
            </a:r>
            <a:r>
              <a:rPr sz="600" dirty="0">
                <a:solidFill>
                  <a:srgbClr val="231F20"/>
                </a:solidFill>
                <a:latin typeface="Arial" panose="020B0604020202020204" pitchFamily="34" charset="0"/>
                <a:cs typeface="Arial" panose="020B0604020202020204" pitchFamily="34" charset="0"/>
              </a:rPr>
              <a:t>Do any of the students know</a:t>
            </a:r>
            <a:r>
              <a:rPr sz="600" spc="-7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what  the </a:t>
            </a:r>
            <a:r>
              <a:rPr sz="600" spc="-5" dirty="0">
                <a:solidFill>
                  <a:srgbClr val="231F20"/>
                </a:solidFill>
                <a:latin typeface="Arial" panose="020B0604020202020204" pitchFamily="34" charset="0"/>
                <a:cs typeface="Arial" panose="020B0604020202020204" pitchFamily="34" charset="0"/>
              </a:rPr>
              <a:t>pictures represent </a:t>
            </a:r>
            <a:r>
              <a:rPr sz="600" dirty="0">
                <a:solidFill>
                  <a:srgbClr val="231F20"/>
                </a:solidFill>
                <a:latin typeface="Arial" panose="020B0604020202020204" pitchFamily="34" charset="0"/>
                <a:cs typeface="Arial" panose="020B0604020202020204" pitchFamily="34" charset="0"/>
              </a:rPr>
              <a:t>and how that technology works? Can the  students think of any other examples of how technology is being  used for</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‘Good’?</a:t>
            </a:r>
            <a:endParaRPr sz="600">
              <a:latin typeface="Arial" panose="020B0604020202020204" pitchFamily="34" charset="0"/>
              <a:cs typeface="Arial" panose="020B0604020202020204" pitchFamily="34" charset="0"/>
            </a:endParaRPr>
          </a:p>
        </p:txBody>
      </p:sp>
      <p:sp>
        <p:nvSpPr>
          <p:cNvPr id="17" name="object 17"/>
          <p:cNvSpPr txBox="1"/>
          <p:nvPr/>
        </p:nvSpPr>
        <p:spPr>
          <a:xfrm>
            <a:off x="5802776" y="1747907"/>
            <a:ext cx="213360" cy="375920"/>
          </a:xfrm>
          <a:prstGeom prst="rect">
            <a:avLst/>
          </a:prstGeom>
        </p:spPr>
        <p:txBody>
          <a:bodyPr vert="horz" wrap="square" lIns="0" tIns="12700" rIns="0" bIns="0" rtlCol="0">
            <a:spAutoFit/>
          </a:bodyPr>
          <a:lstStyle/>
          <a:p>
            <a:pPr marL="12700">
              <a:lnSpc>
                <a:spcPct val="100000"/>
              </a:lnSpc>
              <a:spcBef>
                <a:spcPts val="100"/>
              </a:spcBef>
            </a:pPr>
            <a:r>
              <a:rPr sz="2300" b="1" dirty="0">
                <a:solidFill>
                  <a:srgbClr val="EB5750"/>
                </a:solidFill>
                <a:latin typeface="Poppins"/>
                <a:cs typeface="Poppins"/>
              </a:rPr>
              <a:t>5</a:t>
            </a:r>
            <a:endParaRPr sz="2300">
              <a:latin typeface="Poppins"/>
              <a:cs typeface="Poppins"/>
            </a:endParaRPr>
          </a:p>
        </p:txBody>
      </p:sp>
      <p:sp>
        <p:nvSpPr>
          <p:cNvPr id="18" name="object 18"/>
          <p:cNvSpPr txBox="1"/>
          <p:nvPr/>
        </p:nvSpPr>
        <p:spPr>
          <a:xfrm>
            <a:off x="5802776" y="2051437"/>
            <a:ext cx="2353945" cy="3419526"/>
          </a:xfrm>
          <a:prstGeom prst="rect">
            <a:avLst/>
          </a:prstGeom>
        </p:spPr>
        <p:txBody>
          <a:bodyPr vert="horz" wrap="square" lIns="0" tIns="18415" rIns="0" bIns="0" rtlCol="0">
            <a:spAutoFit/>
          </a:bodyPr>
          <a:lstStyle/>
          <a:p>
            <a:pPr marL="12700" marR="174625">
              <a:lnSpc>
                <a:spcPts val="690"/>
              </a:lnSpc>
              <a:spcBef>
                <a:spcPts val="145"/>
              </a:spcBef>
            </a:pPr>
            <a:r>
              <a:rPr sz="600" b="1" spc="-5" dirty="0">
                <a:solidFill>
                  <a:srgbClr val="231F20"/>
                </a:solidFill>
                <a:latin typeface="Arial" panose="020B0604020202020204" pitchFamily="34" charset="0"/>
                <a:cs typeface="Arial" panose="020B0604020202020204" pitchFamily="34" charset="0"/>
              </a:rPr>
              <a:t>Group research </a:t>
            </a:r>
            <a:r>
              <a:rPr sz="600" b="1" dirty="0">
                <a:solidFill>
                  <a:srgbClr val="231F20"/>
                </a:solidFill>
                <a:latin typeface="Arial" panose="020B0604020202020204" pitchFamily="34" charset="0"/>
                <a:cs typeface="Arial" panose="020B0604020202020204" pitchFamily="34" charset="0"/>
              </a:rPr>
              <a:t>into an example of how technology is</a:t>
            </a:r>
            <a:r>
              <a:rPr sz="600" b="1" spc="-7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being  used for good (35</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L="12700" marR="5080">
              <a:lnSpc>
                <a:spcPts val="690"/>
              </a:lnSpc>
              <a:spcBef>
                <a:spcPts val="285"/>
              </a:spcBef>
            </a:pPr>
            <a:r>
              <a:rPr sz="600" dirty="0">
                <a:solidFill>
                  <a:srgbClr val="231F20"/>
                </a:solidFill>
                <a:latin typeface="Arial" panose="020B0604020202020204" pitchFamily="34" charset="0"/>
                <a:cs typeface="Arial" panose="020B0604020202020204" pitchFamily="34" charset="0"/>
              </a:rPr>
              <a:t>Split the students into 7 </a:t>
            </a:r>
            <a:r>
              <a:rPr sz="600" spc="-5" dirty="0">
                <a:solidFill>
                  <a:srgbClr val="231F20"/>
                </a:solidFill>
                <a:latin typeface="Arial" panose="020B0604020202020204" pitchFamily="34" charset="0"/>
                <a:cs typeface="Arial" panose="020B0604020202020204" pitchFamily="34" charset="0"/>
              </a:rPr>
              <a:t>groups. </a:t>
            </a:r>
            <a:r>
              <a:rPr sz="600" dirty="0">
                <a:solidFill>
                  <a:srgbClr val="231F20"/>
                </a:solidFill>
                <a:latin typeface="Arial" panose="020B0604020202020204" pitchFamily="34" charset="0"/>
                <a:cs typeface="Arial" panose="020B0604020202020204" pitchFamily="34" charset="0"/>
              </a:rPr>
              <a:t>Give each </a:t>
            </a:r>
            <a:r>
              <a:rPr sz="600" spc="-5" dirty="0">
                <a:solidFill>
                  <a:srgbClr val="231F20"/>
                </a:solidFill>
                <a:latin typeface="Arial" panose="020B0604020202020204" pitchFamily="34" charset="0"/>
                <a:cs typeface="Arial" panose="020B0604020202020204" pitchFamily="34" charset="0"/>
              </a:rPr>
              <a:t>group </a:t>
            </a:r>
            <a:r>
              <a:rPr sz="600" dirty="0">
                <a:solidFill>
                  <a:srgbClr val="231F20"/>
                </a:solidFill>
                <a:latin typeface="Arial" panose="020B0604020202020204" pitchFamily="34" charset="0"/>
                <a:cs typeface="Arial" panose="020B0604020202020204" pitchFamily="34" charset="0"/>
              </a:rPr>
              <a:t>a piece of  technology to </a:t>
            </a:r>
            <a:r>
              <a:rPr sz="600" spc="-5" dirty="0">
                <a:solidFill>
                  <a:srgbClr val="231F20"/>
                </a:solidFill>
                <a:latin typeface="Arial" panose="020B0604020202020204" pitchFamily="34" charset="0"/>
                <a:cs typeface="Arial" panose="020B0604020202020204" pitchFamily="34" charset="0"/>
              </a:rPr>
              <a:t>research </a:t>
            </a:r>
            <a:r>
              <a:rPr sz="600" dirty="0">
                <a:solidFill>
                  <a:srgbClr val="231F20"/>
                </a:solidFill>
                <a:latin typeface="Arial" panose="020B0604020202020204" pitchFamily="34" charset="0"/>
                <a:cs typeface="Arial" panose="020B0604020202020204" pitchFamily="34" charset="0"/>
              </a:rPr>
              <a:t>and </a:t>
            </a:r>
            <a:r>
              <a:rPr sz="600" spc="-5" dirty="0">
                <a:solidFill>
                  <a:srgbClr val="231F20"/>
                </a:solidFill>
                <a:latin typeface="Arial" panose="020B0604020202020204" pitchFamily="34" charset="0"/>
                <a:cs typeface="Arial" panose="020B0604020202020204" pitchFamily="34" charset="0"/>
              </a:rPr>
              <a:t>present </a:t>
            </a:r>
            <a:r>
              <a:rPr sz="600" dirty="0">
                <a:solidFill>
                  <a:srgbClr val="231F20"/>
                </a:solidFill>
                <a:latin typeface="Arial" panose="020B0604020202020204" pitchFamily="34" charset="0"/>
                <a:cs typeface="Arial" panose="020B0604020202020204" pitchFamily="34" charset="0"/>
              </a:rPr>
              <a:t>back to the class. This could be  a PowerPoint slide, short video clip, paper or verbal </a:t>
            </a:r>
            <a:r>
              <a:rPr sz="600" spc="-5" dirty="0">
                <a:solidFill>
                  <a:srgbClr val="231F20"/>
                </a:solidFill>
                <a:latin typeface="Arial" panose="020B0604020202020204" pitchFamily="34" charset="0"/>
                <a:cs typeface="Arial" panose="020B0604020202020204" pitchFamily="34" charset="0"/>
              </a:rPr>
              <a:t>presentation</a:t>
            </a:r>
            <a:r>
              <a:rPr sz="600" spc="-5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etc  (how they </a:t>
            </a:r>
            <a:r>
              <a:rPr sz="600" spc="-5" dirty="0">
                <a:solidFill>
                  <a:srgbClr val="231F20"/>
                </a:solidFill>
                <a:latin typeface="Arial" panose="020B0604020202020204" pitchFamily="34" charset="0"/>
                <a:cs typeface="Arial" panose="020B0604020202020204" pitchFamily="34" charset="0"/>
              </a:rPr>
              <a:t>present </a:t>
            </a:r>
            <a:r>
              <a:rPr sz="600" dirty="0">
                <a:solidFill>
                  <a:srgbClr val="231F20"/>
                </a:solidFill>
                <a:latin typeface="Arial" panose="020B0604020202020204" pitchFamily="34" charset="0"/>
                <a:cs typeface="Arial" panose="020B0604020202020204" pitchFamily="34" charset="0"/>
              </a:rPr>
              <a:t>is completely up to you as their</a:t>
            </a:r>
            <a:r>
              <a:rPr sz="600" spc="-3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teacher).</a:t>
            </a:r>
            <a:endParaRPr sz="600" dirty="0">
              <a:latin typeface="Arial" panose="020B0604020202020204" pitchFamily="34" charset="0"/>
              <a:cs typeface="Arial" panose="020B0604020202020204" pitchFamily="34" charset="0"/>
            </a:endParaRPr>
          </a:p>
          <a:p>
            <a:pPr marL="12700" marR="31115">
              <a:lnSpc>
                <a:spcPts val="690"/>
              </a:lnSpc>
              <a:spcBef>
                <a:spcPts val="284"/>
              </a:spcBef>
            </a:pPr>
            <a:r>
              <a:rPr sz="600" dirty="0">
                <a:solidFill>
                  <a:srgbClr val="231F20"/>
                </a:solidFill>
                <a:latin typeface="Arial" panose="020B0604020202020204" pitchFamily="34" charset="0"/>
                <a:cs typeface="Arial" panose="020B0604020202020204" pitchFamily="34" charset="0"/>
              </a:rPr>
              <a:t>For their piece of </a:t>
            </a:r>
            <a:r>
              <a:rPr sz="600" spc="-5" dirty="0">
                <a:solidFill>
                  <a:srgbClr val="231F20"/>
                </a:solidFill>
                <a:latin typeface="Arial" panose="020B0604020202020204" pitchFamily="34" charset="0"/>
                <a:cs typeface="Arial" panose="020B0604020202020204" pitchFamily="34" charset="0"/>
              </a:rPr>
              <a:t>technology, </a:t>
            </a:r>
            <a:r>
              <a:rPr sz="600" dirty="0">
                <a:solidFill>
                  <a:srgbClr val="231F20"/>
                </a:solidFill>
                <a:latin typeface="Arial" panose="020B0604020202020204" pitchFamily="34" charset="0"/>
                <a:cs typeface="Arial" panose="020B0604020202020204" pitchFamily="34" charset="0"/>
              </a:rPr>
              <a:t>ask the students to find out: How  does the tech work? Who or what does it help? Who </a:t>
            </a:r>
            <a:r>
              <a:rPr sz="600" spc="-5" dirty="0">
                <a:solidFill>
                  <a:srgbClr val="231F20"/>
                </a:solidFill>
                <a:latin typeface="Arial" panose="020B0604020202020204" pitchFamily="34" charset="0"/>
                <a:cs typeface="Arial" panose="020B0604020202020204" pitchFamily="34" charset="0"/>
              </a:rPr>
              <a:t>created </a:t>
            </a:r>
            <a:r>
              <a:rPr sz="600" dirty="0">
                <a:solidFill>
                  <a:srgbClr val="231F20"/>
                </a:solidFill>
                <a:latin typeface="Arial" panose="020B0604020202020204" pitchFamily="34" charset="0"/>
                <a:cs typeface="Arial" panose="020B0604020202020204" pitchFamily="34" charset="0"/>
              </a:rPr>
              <a:t>the  </a:t>
            </a:r>
            <a:r>
              <a:rPr sz="600" spc="-10" dirty="0">
                <a:solidFill>
                  <a:srgbClr val="231F20"/>
                </a:solidFill>
                <a:latin typeface="Arial" panose="020B0604020202020204" pitchFamily="34" charset="0"/>
                <a:cs typeface="Arial" panose="020B0604020202020204" pitchFamily="34" charset="0"/>
              </a:rPr>
              <a:t>technology? Which Global Goals </a:t>
            </a:r>
            <a:r>
              <a:rPr sz="600" spc="-5" dirty="0">
                <a:solidFill>
                  <a:srgbClr val="231F20"/>
                </a:solidFill>
                <a:latin typeface="Arial" panose="020B0604020202020204" pitchFamily="34" charset="0"/>
                <a:cs typeface="Arial" panose="020B0604020202020204" pitchFamily="34" charset="0"/>
              </a:rPr>
              <a:t>is it </a:t>
            </a:r>
            <a:r>
              <a:rPr sz="600" spc="-10" dirty="0">
                <a:solidFill>
                  <a:srgbClr val="231F20"/>
                </a:solidFill>
                <a:latin typeface="Arial" panose="020B0604020202020204" pitchFamily="34" charset="0"/>
                <a:cs typeface="Arial" panose="020B0604020202020204" pitchFamily="34" charset="0"/>
              </a:rPr>
              <a:t>working towards? What </a:t>
            </a:r>
            <a:r>
              <a:rPr sz="600" spc="-15" dirty="0">
                <a:solidFill>
                  <a:srgbClr val="231F20"/>
                </a:solidFill>
                <a:latin typeface="Arial" panose="020B0604020202020204" pitchFamily="34" charset="0"/>
                <a:cs typeface="Arial" panose="020B0604020202020204" pitchFamily="34" charset="0"/>
              </a:rPr>
              <a:t>careers  </a:t>
            </a:r>
            <a:r>
              <a:rPr sz="600" dirty="0">
                <a:solidFill>
                  <a:srgbClr val="231F20"/>
                </a:solidFill>
                <a:latin typeface="Arial" panose="020B0604020202020204" pitchFamily="34" charset="0"/>
                <a:cs typeface="Arial" panose="020B0604020202020204" pitchFamily="34" charset="0"/>
              </a:rPr>
              <a:t>and jobs could you have working </a:t>
            </a:r>
            <a:r>
              <a:rPr sz="600" spc="-5" dirty="0">
                <a:solidFill>
                  <a:srgbClr val="231F20"/>
                </a:solidFill>
                <a:latin typeface="Arial" panose="020B0604020202020204" pitchFamily="34" charset="0"/>
                <a:cs typeface="Arial" panose="020B0604020202020204" pitchFamily="34" charset="0"/>
              </a:rPr>
              <a:t>with/creating </a:t>
            </a:r>
            <a:r>
              <a:rPr sz="600" dirty="0">
                <a:solidFill>
                  <a:srgbClr val="231F20"/>
                </a:solidFill>
                <a:latin typeface="Arial" panose="020B0604020202020204" pitchFamily="34" charset="0"/>
                <a:cs typeface="Arial" panose="020B0604020202020204" pitchFamily="34" charset="0"/>
              </a:rPr>
              <a:t>that</a:t>
            </a:r>
            <a:r>
              <a:rPr sz="600" spc="-2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technology?</a:t>
            </a:r>
            <a:endParaRPr sz="600" dirty="0">
              <a:latin typeface="Arial" panose="020B0604020202020204" pitchFamily="34" charset="0"/>
              <a:cs typeface="Arial" panose="020B0604020202020204" pitchFamily="34" charset="0"/>
            </a:endParaRPr>
          </a:p>
          <a:p>
            <a:pPr marL="12700" marR="100330">
              <a:lnSpc>
                <a:spcPts val="690"/>
              </a:lnSpc>
              <a:spcBef>
                <a:spcPts val="280"/>
              </a:spcBef>
            </a:pPr>
            <a:r>
              <a:rPr sz="600" dirty="0">
                <a:solidFill>
                  <a:srgbClr val="231F20"/>
                </a:solidFill>
                <a:latin typeface="Arial" panose="020B0604020202020204" pitchFamily="34" charset="0"/>
                <a:cs typeface="Arial" panose="020B0604020202020204" pitchFamily="34" charset="0"/>
              </a:rPr>
              <a:t>Each </a:t>
            </a:r>
            <a:r>
              <a:rPr sz="600" spc="-5" dirty="0">
                <a:solidFill>
                  <a:srgbClr val="231F20"/>
                </a:solidFill>
                <a:latin typeface="Arial" panose="020B0604020202020204" pitchFamily="34" charset="0"/>
                <a:cs typeface="Arial" panose="020B0604020202020204" pitchFamily="34" charset="0"/>
              </a:rPr>
              <a:t>group </a:t>
            </a:r>
            <a:r>
              <a:rPr sz="600" dirty="0">
                <a:solidFill>
                  <a:srgbClr val="231F20"/>
                </a:solidFill>
                <a:latin typeface="Arial" panose="020B0604020202020204" pitchFamily="34" charset="0"/>
                <a:cs typeface="Arial" panose="020B0604020202020204" pitchFamily="34" charset="0"/>
              </a:rPr>
              <a:t>have a suggested place to start as a guide but</a:t>
            </a:r>
            <a:r>
              <a:rPr sz="600" spc="-85" dirty="0">
                <a:solidFill>
                  <a:srgbClr val="231F20"/>
                </a:solidFill>
                <a:latin typeface="Arial" panose="020B0604020202020204" pitchFamily="34" charset="0"/>
                <a:cs typeface="Arial" panose="020B0604020202020204" pitchFamily="34" charset="0"/>
              </a:rPr>
              <a:t> </a:t>
            </a:r>
            <a:r>
              <a:rPr lang="en-GB" sz="600" spc="-8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please  encourage them to use their </a:t>
            </a:r>
            <a:r>
              <a:rPr sz="600" spc="-5" dirty="0">
                <a:solidFill>
                  <a:srgbClr val="231F20"/>
                </a:solidFill>
                <a:latin typeface="Arial" panose="020B0604020202020204" pitchFamily="34" charset="0"/>
                <a:cs typeface="Arial" panose="020B0604020202020204" pitchFamily="34" charset="0"/>
              </a:rPr>
              <a:t>research </a:t>
            </a:r>
            <a:r>
              <a:rPr sz="600" dirty="0">
                <a:solidFill>
                  <a:srgbClr val="231F20"/>
                </a:solidFill>
                <a:latin typeface="Arial" panose="020B0604020202020204" pitchFamily="34" charset="0"/>
                <a:cs typeface="Arial" panose="020B0604020202020204" pitchFamily="34" charset="0"/>
              </a:rPr>
              <a:t>skills to find the</a:t>
            </a:r>
            <a:r>
              <a:rPr sz="600" spc="-8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information  </a:t>
            </a:r>
            <a:r>
              <a:rPr sz="600" spc="-5" dirty="0">
                <a:solidFill>
                  <a:srgbClr val="231F20"/>
                </a:solidFill>
                <a:latin typeface="Arial" panose="020B0604020202020204" pitchFamily="34" charset="0"/>
                <a:cs typeface="Arial" panose="020B0604020202020204" pitchFamily="34" charset="0"/>
              </a:rPr>
              <a:t>from </a:t>
            </a:r>
            <a:r>
              <a:rPr sz="600" dirty="0">
                <a:solidFill>
                  <a:srgbClr val="231F20"/>
                </a:solidFill>
                <a:latin typeface="Arial" panose="020B0604020202020204" pitchFamily="34" charset="0"/>
                <a:cs typeface="Arial" panose="020B0604020202020204" pitchFamily="34" charset="0"/>
              </a:rPr>
              <a:t>multiple </a:t>
            </a:r>
            <a:r>
              <a:rPr sz="600" spc="-5" dirty="0">
                <a:solidFill>
                  <a:srgbClr val="231F20"/>
                </a:solidFill>
                <a:latin typeface="Arial" panose="020B0604020202020204" pitchFamily="34" charset="0"/>
                <a:cs typeface="Arial" panose="020B0604020202020204" pitchFamily="34" charset="0"/>
              </a:rPr>
              <a:t>sources.</a:t>
            </a:r>
            <a:endParaRPr sz="600" dirty="0">
              <a:latin typeface="Arial" panose="020B0604020202020204" pitchFamily="34" charset="0"/>
              <a:cs typeface="Arial" panose="020B0604020202020204" pitchFamily="34" charset="0"/>
            </a:endParaRPr>
          </a:p>
          <a:p>
            <a:pPr marL="12700">
              <a:lnSpc>
                <a:spcPct val="100000"/>
              </a:lnSpc>
              <a:spcBef>
                <a:spcPts val="235"/>
              </a:spcBef>
            </a:pPr>
            <a:r>
              <a:rPr sz="600" b="1" spc="-10" dirty="0">
                <a:solidFill>
                  <a:srgbClr val="231F20"/>
                </a:solidFill>
                <a:latin typeface="Arial" panose="020B0604020202020204" pitchFamily="34" charset="0"/>
                <a:cs typeface="Arial" panose="020B0604020202020204" pitchFamily="34" charset="0"/>
              </a:rPr>
              <a:t>Technology </a:t>
            </a:r>
            <a:r>
              <a:rPr sz="600" b="1" dirty="0">
                <a:solidFill>
                  <a:srgbClr val="231F20"/>
                </a:solidFill>
                <a:latin typeface="Arial" panose="020B0604020202020204" pitchFamily="34" charset="0"/>
                <a:cs typeface="Arial" panose="020B0604020202020204" pitchFamily="34" charset="0"/>
              </a:rPr>
              <a:t>for good</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Examples:</a:t>
            </a:r>
            <a:endParaRPr sz="600" dirty="0">
              <a:latin typeface="Arial" panose="020B0604020202020204" pitchFamily="34" charset="0"/>
              <a:cs typeface="Arial" panose="020B0604020202020204" pitchFamily="34" charset="0"/>
            </a:endParaRPr>
          </a:p>
          <a:p>
            <a:pPr marL="63500" indent="-51435">
              <a:lnSpc>
                <a:spcPts val="705"/>
              </a:lnSpc>
              <a:spcBef>
                <a:spcPts val="254"/>
              </a:spcBef>
              <a:buChar char="-"/>
              <a:tabLst>
                <a:tab pos="64135" algn="l"/>
              </a:tabLst>
            </a:pPr>
            <a:r>
              <a:rPr sz="600" dirty="0">
                <a:solidFill>
                  <a:srgbClr val="231F20"/>
                </a:solidFill>
                <a:latin typeface="Arial" panose="020B0604020202020204" pitchFamily="34" charset="0"/>
                <a:cs typeface="Arial" panose="020B0604020202020204" pitchFamily="34" charset="0"/>
              </a:rPr>
              <a:t>Passive Ocean Clean up</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system</a:t>
            </a:r>
            <a:endParaRPr sz="600" dirty="0">
              <a:latin typeface="Arial" panose="020B0604020202020204" pitchFamily="34" charset="0"/>
              <a:cs typeface="Arial" panose="020B0604020202020204" pitchFamily="34" charset="0"/>
            </a:endParaRPr>
          </a:p>
          <a:p>
            <a:pPr marL="67310">
              <a:lnSpc>
                <a:spcPts val="705"/>
              </a:lnSpc>
            </a:pPr>
            <a:r>
              <a:rPr sz="600" dirty="0">
                <a:solidFill>
                  <a:srgbClr val="231F20"/>
                </a:solidFill>
                <a:latin typeface="Arial" panose="020B0604020202020204" pitchFamily="34" charset="0"/>
                <a:cs typeface="Arial" panose="020B0604020202020204" pitchFamily="34" charset="0"/>
              </a:rPr>
              <a:t>Suggested starting place:</a:t>
            </a:r>
            <a:r>
              <a:rPr sz="600" spc="-50" dirty="0">
                <a:solidFill>
                  <a:srgbClr val="231F20"/>
                </a:solidFill>
                <a:latin typeface="Arial" panose="020B0604020202020204" pitchFamily="34" charset="0"/>
                <a:cs typeface="Arial" panose="020B0604020202020204" pitchFamily="34" charset="0"/>
              </a:rPr>
              <a:t> </a:t>
            </a:r>
            <a:r>
              <a:rPr sz="600" u="sng" dirty="0">
                <a:solidFill>
                  <a:srgbClr val="231F20"/>
                </a:solidFill>
                <a:uFill>
                  <a:solidFill>
                    <a:srgbClr val="231F20"/>
                  </a:solidFill>
                </a:uFill>
                <a:latin typeface="Arial" panose="020B0604020202020204" pitchFamily="34" charset="0"/>
                <a:cs typeface="Arial" panose="020B0604020202020204" pitchFamily="34" charset="0"/>
              </a:rPr>
              <a:t>https://theoceancleanup.com/oceans</a:t>
            </a:r>
            <a:r>
              <a:rPr sz="600" dirty="0">
                <a:solidFill>
                  <a:srgbClr val="231F20"/>
                </a:solidFill>
                <a:latin typeface="Arial" panose="020B0604020202020204" pitchFamily="34" charset="0"/>
                <a:cs typeface="Arial" panose="020B0604020202020204" pitchFamily="34" charset="0"/>
              </a:rPr>
              <a:t>/</a:t>
            </a:r>
            <a:endParaRPr sz="600" dirty="0">
              <a:latin typeface="Arial" panose="020B0604020202020204" pitchFamily="34" charset="0"/>
              <a:cs typeface="Arial" panose="020B0604020202020204" pitchFamily="34" charset="0"/>
            </a:endParaRPr>
          </a:p>
          <a:p>
            <a:pPr marL="67310" marR="514350" indent="-55244">
              <a:lnSpc>
                <a:spcPts val="690"/>
              </a:lnSpc>
              <a:spcBef>
                <a:spcPts val="100"/>
              </a:spcBef>
              <a:buChar char="-"/>
              <a:tabLst>
                <a:tab pos="64135" algn="l"/>
              </a:tabLst>
            </a:pPr>
            <a:r>
              <a:rPr sz="600" dirty="0">
                <a:solidFill>
                  <a:srgbClr val="231F20"/>
                </a:solidFill>
                <a:latin typeface="Arial" panose="020B0604020202020204" pitchFamily="34" charset="0"/>
                <a:cs typeface="Arial" panose="020B0604020202020204" pitchFamily="34" charset="0"/>
              </a:rPr>
              <a:t>Roger </a:t>
            </a:r>
            <a:r>
              <a:rPr sz="600" spc="-10" dirty="0">
                <a:solidFill>
                  <a:srgbClr val="231F20"/>
                </a:solidFill>
                <a:latin typeface="Arial" panose="020B0604020202020204" pitchFamily="34" charset="0"/>
                <a:cs typeface="Arial" panose="020B0604020202020204" pitchFamily="34" charset="0"/>
              </a:rPr>
              <a:t>Voice </a:t>
            </a:r>
            <a:r>
              <a:rPr sz="600" dirty="0">
                <a:solidFill>
                  <a:srgbClr val="231F20"/>
                </a:solidFill>
                <a:latin typeface="Arial" panose="020B0604020202020204" pitchFamily="34" charset="0"/>
                <a:cs typeface="Arial" panose="020B0604020202020204" pitchFamily="34" charset="0"/>
              </a:rPr>
              <a:t>app for the deaf and hearing </a:t>
            </a:r>
            <a:r>
              <a:rPr sz="600" spc="-5" dirty="0">
                <a:solidFill>
                  <a:srgbClr val="231F20"/>
                </a:solidFill>
                <a:latin typeface="Arial" panose="020B0604020202020204" pitchFamily="34" charset="0"/>
                <a:cs typeface="Arial" panose="020B0604020202020204" pitchFamily="34" charset="0"/>
              </a:rPr>
              <a:t>impaired  </a:t>
            </a:r>
            <a:r>
              <a:rPr sz="600" spc="-10" dirty="0">
                <a:solidFill>
                  <a:srgbClr val="231F20"/>
                </a:solidFill>
                <a:latin typeface="Arial" panose="020B0604020202020204" pitchFamily="34" charset="0"/>
                <a:cs typeface="Arial" panose="020B0604020202020204" pitchFamily="34" charset="0"/>
              </a:rPr>
              <a:t>Suggested starting place:</a:t>
            </a:r>
            <a:r>
              <a:rPr lang="en-GB" sz="600" spc="-10" dirty="0">
                <a:solidFill>
                  <a:srgbClr val="231F20"/>
                </a:solidFill>
                <a:latin typeface="Arial" panose="020B0604020202020204" pitchFamily="34" charset="0"/>
                <a:cs typeface="Arial" panose="020B0604020202020204" pitchFamily="34" charset="0"/>
              </a:rPr>
              <a:t> </a:t>
            </a:r>
            <a:r>
              <a:rPr sz="600" u="sng" spc="-15" dirty="0">
                <a:solidFill>
                  <a:srgbClr val="231F20"/>
                </a:solidFill>
                <a:uFill>
                  <a:solidFill>
                    <a:srgbClr val="231F20"/>
                  </a:solidFill>
                </a:uFill>
                <a:latin typeface="Arial" panose="020B0604020202020204" pitchFamily="34" charset="0"/>
                <a:cs typeface="Arial" panose="020B0604020202020204" pitchFamily="34" charset="0"/>
                <a:hlinkClick r:id="rId3"/>
              </a:rPr>
              <a:t>https://www.youtube.com</a:t>
            </a:r>
            <a:r>
              <a:rPr sz="600" spc="-15" dirty="0">
                <a:solidFill>
                  <a:srgbClr val="231F20"/>
                </a:solidFill>
                <a:latin typeface="Arial" panose="020B0604020202020204" pitchFamily="34" charset="0"/>
                <a:cs typeface="Arial" panose="020B0604020202020204" pitchFamily="34" charset="0"/>
                <a:hlinkClick r:id="rId3"/>
              </a:rPr>
              <a:t>/</a:t>
            </a:r>
            <a:br>
              <a:rPr lang="en-GB" sz="600" spc="-15" dirty="0">
                <a:solidFill>
                  <a:srgbClr val="231F20"/>
                </a:solidFill>
                <a:latin typeface="Arial" panose="020B0604020202020204" pitchFamily="34" charset="0"/>
                <a:cs typeface="Arial" panose="020B0604020202020204" pitchFamily="34" charset="0"/>
                <a:hlinkClick r:id="rId3"/>
              </a:rPr>
            </a:br>
            <a:r>
              <a:rPr sz="600" spc="-10" dirty="0" err="1">
                <a:solidFill>
                  <a:srgbClr val="231F20"/>
                </a:solidFill>
                <a:uFill>
                  <a:solidFill>
                    <a:srgbClr val="231F20"/>
                  </a:solidFill>
                </a:uFill>
                <a:latin typeface="Arial" panose="020B0604020202020204" pitchFamily="34" charset="0"/>
                <a:cs typeface="Arial" panose="020B0604020202020204" pitchFamily="34" charset="0"/>
                <a:hlinkClick r:id="rId3"/>
              </a:rPr>
              <a:t>watch?v</a:t>
            </a:r>
            <a:r>
              <a:rPr sz="600" spc="-10" dirty="0">
                <a:solidFill>
                  <a:srgbClr val="231F20"/>
                </a:solidFill>
                <a:uFill>
                  <a:solidFill>
                    <a:srgbClr val="231F20"/>
                  </a:solidFill>
                </a:uFill>
                <a:latin typeface="Arial" panose="020B0604020202020204" pitchFamily="34" charset="0"/>
                <a:cs typeface="Arial" panose="020B0604020202020204" pitchFamily="34" charset="0"/>
                <a:hlinkClick r:id="rId3"/>
              </a:rPr>
              <a:t>=kSArMUZF2m8</a:t>
            </a:r>
            <a:endParaRPr lang="en-GB" sz="600" spc="-10" dirty="0">
              <a:solidFill>
                <a:srgbClr val="231F20"/>
              </a:solidFill>
              <a:uFill>
                <a:solidFill>
                  <a:srgbClr val="231F20"/>
                </a:solidFill>
              </a:uFill>
              <a:latin typeface="Arial" panose="020B0604020202020204" pitchFamily="34" charset="0"/>
              <a:cs typeface="Arial" panose="020B0604020202020204" pitchFamily="34" charset="0"/>
            </a:endParaRPr>
          </a:p>
          <a:p>
            <a:pPr marL="63500" indent="-51435">
              <a:lnSpc>
                <a:spcPts val="705"/>
              </a:lnSpc>
              <a:spcBef>
                <a:spcPts val="100"/>
              </a:spcBef>
              <a:buChar char="-"/>
              <a:tabLst>
                <a:tab pos="64135" algn="l"/>
              </a:tabLst>
            </a:pPr>
            <a:r>
              <a:rPr sz="600" dirty="0">
                <a:solidFill>
                  <a:srgbClr val="231F20"/>
                </a:solidFill>
                <a:latin typeface="Arial" panose="020B0604020202020204" pitchFamily="34" charset="0"/>
                <a:cs typeface="Arial" panose="020B0604020202020204" pitchFamily="34" charset="0"/>
              </a:rPr>
              <a:t>Smarter</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FridgeCam</a:t>
            </a:r>
            <a:endParaRPr sz="600" dirty="0">
              <a:latin typeface="Arial" panose="020B0604020202020204" pitchFamily="34" charset="0"/>
              <a:cs typeface="Arial" panose="020B0604020202020204" pitchFamily="34" charset="0"/>
            </a:endParaRPr>
          </a:p>
          <a:p>
            <a:pPr marL="67310">
              <a:lnSpc>
                <a:spcPts val="705"/>
              </a:lnSpc>
            </a:pPr>
            <a:r>
              <a:rPr sz="600" dirty="0">
                <a:solidFill>
                  <a:srgbClr val="231F20"/>
                </a:solidFill>
                <a:latin typeface="Arial" panose="020B0604020202020204" pitchFamily="34" charset="0"/>
                <a:cs typeface="Arial" panose="020B0604020202020204" pitchFamily="34" charset="0"/>
              </a:rPr>
              <a:t>Suggested starting place:</a:t>
            </a:r>
            <a:r>
              <a:rPr lang="en-GB" sz="600" dirty="0">
                <a:solidFill>
                  <a:srgbClr val="231F20"/>
                </a:solidFill>
                <a:latin typeface="Arial" panose="020B0604020202020204" pitchFamily="34" charset="0"/>
                <a:cs typeface="Arial" panose="020B0604020202020204" pitchFamily="34" charset="0"/>
              </a:rPr>
              <a:t> </a:t>
            </a:r>
            <a:r>
              <a:rPr sz="600" u="sng" spc="-5" dirty="0">
                <a:solidFill>
                  <a:srgbClr val="231F20"/>
                </a:solidFill>
                <a:uFill>
                  <a:solidFill>
                    <a:srgbClr val="231F20"/>
                  </a:solidFill>
                </a:uFill>
                <a:latin typeface="Arial" panose="020B0604020202020204" pitchFamily="34" charset="0"/>
                <a:cs typeface="Arial" panose="020B0604020202020204" pitchFamily="34" charset="0"/>
                <a:hlinkClick r:id="rId4"/>
              </a:rPr>
              <a:t>https://smarter.am/fridgecam</a:t>
            </a:r>
            <a:r>
              <a:rPr sz="600" spc="-5" dirty="0">
                <a:solidFill>
                  <a:srgbClr val="231F20"/>
                </a:solidFill>
                <a:latin typeface="Arial" panose="020B0604020202020204" pitchFamily="34" charset="0"/>
                <a:cs typeface="Arial" panose="020B0604020202020204" pitchFamily="34" charset="0"/>
                <a:hlinkClick r:id="rId4"/>
              </a:rPr>
              <a:t>/</a:t>
            </a:r>
            <a:endParaRPr lang="en-GB" sz="600" spc="-5" dirty="0">
              <a:solidFill>
                <a:srgbClr val="231F20"/>
              </a:solidFill>
              <a:latin typeface="Arial" panose="020B0604020202020204" pitchFamily="34" charset="0"/>
              <a:cs typeface="Arial" panose="020B0604020202020204" pitchFamily="34" charset="0"/>
            </a:endParaRPr>
          </a:p>
          <a:p>
            <a:pPr marL="63500" indent="-51435">
              <a:lnSpc>
                <a:spcPts val="705"/>
              </a:lnSpc>
              <a:spcBef>
                <a:spcPts val="100"/>
              </a:spcBef>
              <a:buChar char="-"/>
              <a:tabLst>
                <a:tab pos="64135" algn="l"/>
              </a:tabLst>
            </a:pPr>
            <a:r>
              <a:rPr lang="en-GB" sz="600" dirty="0" err="1">
                <a:solidFill>
                  <a:srgbClr val="231F20"/>
                </a:solidFill>
                <a:latin typeface="Arial" panose="020B0604020202020204" pitchFamily="34" charset="0"/>
                <a:cs typeface="Arial" panose="020B0604020202020204" pitchFamily="34" charset="0"/>
              </a:rPr>
              <a:t>Warka</a:t>
            </a:r>
            <a:r>
              <a:rPr lang="en-GB" sz="600" dirty="0">
                <a:solidFill>
                  <a:srgbClr val="231F20"/>
                </a:solidFill>
                <a:latin typeface="Arial" panose="020B0604020202020204" pitchFamily="34" charset="0"/>
                <a:cs typeface="Arial" panose="020B0604020202020204" pitchFamily="34" charset="0"/>
              </a:rPr>
              <a:t> Water Tower</a:t>
            </a:r>
          </a:p>
          <a:p>
            <a:pPr marL="67310">
              <a:lnSpc>
                <a:spcPts val="705"/>
              </a:lnSpc>
            </a:pPr>
            <a:r>
              <a:rPr lang="en-GB" sz="600" dirty="0">
                <a:solidFill>
                  <a:srgbClr val="231F20"/>
                </a:solidFill>
                <a:latin typeface="Arial" panose="020B0604020202020204" pitchFamily="34" charset="0"/>
                <a:cs typeface="Arial" panose="020B0604020202020204" pitchFamily="34" charset="0"/>
              </a:rPr>
              <a:t>Suggested starting place: </a:t>
            </a:r>
            <a:r>
              <a:rPr lang="en-GB" sz="600" spc="-5" dirty="0">
                <a:solidFill>
                  <a:srgbClr val="231F20"/>
                </a:solidFill>
                <a:latin typeface="Arial" panose="020B0604020202020204" pitchFamily="34" charset="0"/>
                <a:cs typeface="Arial" panose="020B0604020202020204" pitchFamily="34" charset="0"/>
                <a:hlinkClick r:id="rId5"/>
              </a:rPr>
              <a:t>http://www.warkawater.org/</a:t>
            </a:r>
            <a:endParaRPr lang="en-GB" sz="600" dirty="0">
              <a:latin typeface="Arial" panose="020B0604020202020204" pitchFamily="34" charset="0"/>
              <a:cs typeface="Arial" panose="020B0604020202020204" pitchFamily="34" charset="0"/>
            </a:endParaRPr>
          </a:p>
          <a:p>
            <a:pPr marL="12700">
              <a:lnSpc>
                <a:spcPts val="705"/>
              </a:lnSpc>
              <a:spcBef>
                <a:spcPts val="100"/>
              </a:spcBef>
            </a:pPr>
            <a:r>
              <a:rPr lang="en-GB" sz="600" dirty="0">
                <a:solidFill>
                  <a:srgbClr val="231F20"/>
                </a:solidFill>
                <a:latin typeface="Arial" panose="020B0604020202020204" pitchFamily="34" charset="0"/>
                <a:cs typeface="Arial" panose="020B0604020202020204" pitchFamily="34" charset="0"/>
              </a:rPr>
              <a:t>- </a:t>
            </a:r>
            <a:r>
              <a:rPr lang="en-GB" sz="600" spc="-5" dirty="0">
                <a:solidFill>
                  <a:srgbClr val="231F20"/>
                </a:solidFill>
                <a:latin typeface="Arial" panose="020B0604020202020204" pitchFamily="34" charset="0"/>
                <a:cs typeface="Arial" panose="020B0604020202020204" pitchFamily="34" charset="0"/>
              </a:rPr>
              <a:t>Growing Underground</a:t>
            </a:r>
            <a:endParaRPr lang="en-GB" sz="600" dirty="0">
              <a:latin typeface="Arial" panose="020B0604020202020204" pitchFamily="34" charset="0"/>
              <a:cs typeface="Arial" panose="020B0604020202020204" pitchFamily="34" charset="0"/>
            </a:endParaRPr>
          </a:p>
          <a:p>
            <a:pPr marL="67310">
              <a:lnSpc>
                <a:spcPts val="705"/>
              </a:lnSpc>
            </a:pPr>
            <a:r>
              <a:rPr lang="en-GB" sz="600" dirty="0">
                <a:solidFill>
                  <a:srgbClr val="231F20"/>
                </a:solidFill>
                <a:latin typeface="Arial" panose="020B0604020202020204" pitchFamily="34" charset="0"/>
                <a:cs typeface="Arial" panose="020B0604020202020204" pitchFamily="34" charset="0"/>
              </a:rPr>
              <a:t>Suggested starting place:</a:t>
            </a:r>
            <a:r>
              <a:rPr lang="en-GB" sz="600" spc="-5" dirty="0">
                <a:solidFill>
                  <a:srgbClr val="231F20"/>
                </a:solidFill>
                <a:latin typeface="Arial" panose="020B0604020202020204" pitchFamily="34" charset="0"/>
                <a:cs typeface="Arial" panose="020B0604020202020204" pitchFamily="34" charset="0"/>
              </a:rPr>
              <a:t> </a:t>
            </a:r>
            <a:r>
              <a:rPr lang="en-GB" sz="600" spc="-5" dirty="0">
                <a:solidFill>
                  <a:srgbClr val="231F20"/>
                </a:solidFill>
                <a:latin typeface="Arial" panose="020B0604020202020204" pitchFamily="34" charset="0"/>
                <a:cs typeface="Arial" panose="020B0604020202020204" pitchFamily="34" charset="0"/>
                <a:hlinkClick r:id="rId6"/>
              </a:rPr>
              <a:t>http://growing-underground.com/</a:t>
            </a:r>
            <a:endParaRPr lang="en-GB" sz="600" spc="-5" dirty="0">
              <a:solidFill>
                <a:srgbClr val="231F20"/>
              </a:solidFill>
              <a:latin typeface="Arial" panose="020B0604020202020204" pitchFamily="34" charset="0"/>
              <a:cs typeface="Arial" panose="020B0604020202020204" pitchFamily="34" charset="0"/>
            </a:endParaRPr>
          </a:p>
          <a:p>
            <a:pPr marL="67310" marR="669290" indent="-55244">
              <a:lnSpc>
                <a:spcPts val="690"/>
              </a:lnSpc>
              <a:spcBef>
                <a:spcPts val="100"/>
              </a:spcBef>
              <a:buChar char="-"/>
              <a:tabLst>
                <a:tab pos="64135" algn="l"/>
              </a:tabLst>
            </a:pPr>
            <a:r>
              <a:rPr lang="en-GB" sz="600" dirty="0">
                <a:solidFill>
                  <a:srgbClr val="231F20"/>
                </a:solidFill>
                <a:latin typeface="Arial" panose="020B0604020202020204" pitchFamily="34" charset="0"/>
                <a:cs typeface="Arial" panose="020B0604020202020204" pitchFamily="34" charset="0"/>
              </a:rPr>
              <a:t>Immersive training for </a:t>
            </a:r>
            <a:r>
              <a:rPr lang="en-GB" sz="600" spc="-5" dirty="0">
                <a:solidFill>
                  <a:srgbClr val="231F20"/>
                </a:solidFill>
                <a:latin typeface="Arial" panose="020B0604020202020204" pitchFamily="34" charset="0"/>
                <a:cs typeface="Arial" panose="020B0604020202020204" pitchFamily="34" charset="0"/>
              </a:rPr>
              <a:t>surgeons </a:t>
            </a:r>
            <a:r>
              <a:rPr lang="en-GB" sz="600" dirty="0">
                <a:solidFill>
                  <a:srgbClr val="231F20"/>
                </a:solidFill>
                <a:latin typeface="Arial" panose="020B0604020202020204" pitchFamily="34" charset="0"/>
                <a:cs typeface="Arial" panose="020B0604020202020204" pitchFamily="34" charset="0"/>
              </a:rPr>
              <a:t>using AR/VR  Suggested starting place:</a:t>
            </a:r>
            <a:r>
              <a:rPr lang="en-GB" sz="600" spc="-70" dirty="0">
                <a:solidFill>
                  <a:srgbClr val="231F20"/>
                </a:solidFill>
                <a:latin typeface="Arial" panose="020B0604020202020204" pitchFamily="34" charset="0"/>
                <a:cs typeface="Arial" panose="020B0604020202020204" pitchFamily="34" charset="0"/>
              </a:rPr>
              <a:t> </a:t>
            </a:r>
            <a:r>
              <a:rPr lang="en-GB" sz="600" u="sng" spc="-5" dirty="0">
                <a:solidFill>
                  <a:srgbClr val="231F20"/>
                </a:solidFill>
                <a:uFill>
                  <a:solidFill>
                    <a:srgbClr val="231F20"/>
                  </a:solidFill>
                </a:uFill>
                <a:latin typeface="Arial" panose="020B0604020202020204" pitchFamily="34" charset="0"/>
                <a:cs typeface="Arial" panose="020B0604020202020204" pitchFamily="34" charset="0"/>
              </a:rPr>
              <a:t>https://ossovr.com</a:t>
            </a:r>
            <a:r>
              <a:rPr lang="en-GB" sz="600" spc="-5" dirty="0">
                <a:solidFill>
                  <a:srgbClr val="231F20"/>
                </a:solidFill>
                <a:latin typeface="Arial" panose="020B0604020202020204" pitchFamily="34" charset="0"/>
                <a:cs typeface="Arial" panose="020B0604020202020204" pitchFamily="34" charset="0"/>
              </a:rPr>
              <a:t>/</a:t>
            </a:r>
            <a:endParaRPr lang="en-GB" sz="600" dirty="0">
              <a:latin typeface="Arial" panose="020B0604020202020204" pitchFamily="34" charset="0"/>
              <a:cs typeface="Arial" panose="020B0604020202020204" pitchFamily="34" charset="0"/>
            </a:endParaRPr>
          </a:p>
          <a:p>
            <a:pPr marL="63500" indent="-51435">
              <a:lnSpc>
                <a:spcPts val="705"/>
              </a:lnSpc>
              <a:spcBef>
                <a:spcPts val="100"/>
              </a:spcBef>
              <a:buChar char="-"/>
              <a:tabLst>
                <a:tab pos="64135" algn="l"/>
              </a:tabLst>
            </a:pPr>
            <a:r>
              <a:rPr lang="en-GB" sz="600" spc="-10" dirty="0">
                <a:solidFill>
                  <a:srgbClr val="231F20"/>
                </a:solidFill>
                <a:latin typeface="Arial" panose="020B0604020202020204" pitchFamily="34" charset="0"/>
                <a:cs typeface="Arial" panose="020B0604020202020204" pitchFamily="34" charset="0"/>
              </a:rPr>
              <a:t>World </a:t>
            </a:r>
            <a:r>
              <a:rPr lang="en-GB" sz="600" dirty="0">
                <a:solidFill>
                  <a:srgbClr val="231F20"/>
                </a:solidFill>
                <a:latin typeface="Arial" panose="020B0604020202020204" pitchFamily="34" charset="0"/>
                <a:cs typeface="Arial" panose="020B0604020202020204" pitchFamily="34" charset="0"/>
              </a:rPr>
              <a:t>Bee</a:t>
            </a:r>
            <a:r>
              <a:rPr lang="en-GB" sz="600" spc="-55" dirty="0">
                <a:solidFill>
                  <a:srgbClr val="231F20"/>
                </a:solidFill>
                <a:latin typeface="Arial" panose="020B0604020202020204" pitchFamily="34" charset="0"/>
                <a:cs typeface="Arial" panose="020B0604020202020204" pitchFamily="34" charset="0"/>
              </a:rPr>
              <a:t> </a:t>
            </a:r>
            <a:r>
              <a:rPr lang="en-GB" sz="600" spc="-5" dirty="0">
                <a:solidFill>
                  <a:srgbClr val="231F20"/>
                </a:solidFill>
                <a:latin typeface="Arial" panose="020B0604020202020204" pitchFamily="34" charset="0"/>
                <a:cs typeface="Arial" panose="020B0604020202020204" pitchFamily="34" charset="0"/>
              </a:rPr>
              <a:t>Project</a:t>
            </a:r>
            <a:endParaRPr lang="en-GB" sz="600" dirty="0">
              <a:latin typeface="Arial" panose="020B0604020202020204" pitchFamily="34" charset="0"/>
              <a:cs typeface="Arial" panose="020B0604020202020204" pitchFamily="34" charset="0"/>
            </a:endParaRPr>
          </a:p>
          <a:p>
            <a:pPr marL="67310">
              <a:lnSpc>
                <a:spcPts val="705"/>
              </a:lnSpc>
            </a:pPr>
            <a:r>
              <a:rPr lang="en-GB" sz="600" dirty="0">
                <a:solidFill>
                  <a:srgbClr val="231F20"/>
                </a:solidFill>
                <a:latin typeface="Arial" panose="020B0604020202020204" pitchFamily="34" charset="0"/>
                <a:cs typeface="Arial" panose="020B0604020202020204" pitchFamily="34" charset="0"/>
              </a:rPr>
              <a:t>Suggested starting </a:t>
            </a:r>
            <a:r>
              <a:rPr lang="en-GB" sz="600" spc="-5" dirty="0">
                <a:solidFill>
                  <a:srgbClr val="231F20"/>
                </a:solidFill>
                <a:latin typeface="Arial" panose="020B0604020202020204" pitchFamily="34" charset="0"/>
                <a:cs typeface="Arial" panose="020B0604020202020204" pitchFamily="34" charset="0"/>
              </a:rPr>
              <a:t>place: </a:t>
            </a:r>
            <a:r>
              <a:rPr lang="en-GB" sz="600" u="sng" spc="-5" dirty="0">
                <a:solidFill>
                  <a:srgbClr val="231F20"/>
                </a:solidFill>
                <a:uFill>
                  <a:solidFill>
                    <a:srgbClr val="231F20"/>
                  </a:solidFill>
                </a:uFill>
                <a:latin typeface="Arial" panose="020B0604020202020204" pitchFamily="34" charset="0"/>
                <a:cs typeface="Arial" panose="020B0604020202020204" pitchFamily="34" charset="0"/>
                <a:hlinkClick r:id="rId7"/>
              </a:rPr>
              <a:t>http://worldbeeproject.org</a:t>
            </a:r>
            <a:r>
              <a:rPr lang="en-GB" sz="600" spc="-5" dirty="0">
                <a:solidFill>
                  <a:srgbClr val="231F20"/>
                </a:solidFill>
                <a:latin typeface="Arial" panose="020B0604020202020204" pitchFamily="34" charset="0"/>
                <a:cs typeface="Arial" panose="020B0604020202020204" pitchFamily="34" charset="0"/>
                <a:hlinkClick r:id="rId7"/>
              </a:rPr>
              <a:t>/</a:t>
            </a:r>
            <a:endParaRPr lang="en-GB" sz="600" dirty="0">
              <a:latin typeface="Arial" panose="020B0604020202020204" pitchFamily="34" charset="0"/>
              <a:cs typeface="Arial" panose="020B0604020202020204" pitchFamily="34" charset="0"/>
            </a:endParaRPr>
          </a:p>
          <a:p>
            <a:pPr marL="12700" marR="5080">
              <a:lnSpc>
                <a:spcPts val="690"/>
              </a:lnSpc>
              <a:spcBef>
                <a:spcPts val="300"/>
              </a:spcBef>
            </a:pPr>
            <a:r>
              <a:rPr lang="en-GB" sz="600" dirty="0">
                <a:solidFill>
                  <a:srgbClr val="231F20"/>
                </a:solidFill>
                <a:latin typeface="Arial" panose="020B0604020202020204" pitchFamily="34" charset="0"/>
                <a:cs typeface="Arial" panose="020B0604020202020204" pitchFamily="34" charset="0"/>
              </a:rPr>
              <a:t>Give the students time to </a:t>
            </a:r>
            <a:r>
              <a:rPr lang="en-GB" sz="600" spc="-5" dirty="0">
                <a:solidFill>
                  <a:srgbClr val="231F20"/>
                </a:solidFill>
                <a:latin typeface="Arial" panose="020B0604020202020204" pitchFamily="34" charset="0"/>
                <a:cs typeface="Arial" panose="020B0604020202020204" pitchFamily="34" charset="0"/>
              </a:rPr>
              <a:t>present </a:t>
            </a:r>
            <a:r>
              <a:rPr lang="en-GB" sz="600" dirty="0">
                <a:solidFill>
                  <a:srgbClr val="231F20"/>
                </a:solidFill>
                <a:latin typeface="Arial" panose="020B0604020202020204" pitchFamily="34" charset="0"/>
                <a:cs typeface="Arial" panose="020B0604020202020204" pitchFamily="34" charset="0"/>
              </a:rPr>
              <a:t>their findings to the </a:t>
            </a:r>
            <a:r>
              <a:rPr lang="en-GB" sz="600" spc="-5" dirty="0">
                <a:solidFill>
                  <a:srgbClr val="231F20"/>
                </a:solidFill>
                <a:latin typeface="Arial" panose="020B0604020202020204" pitchFamily="34" charset="0"/>
                <a:cs typeface="Arial" panose="020B0604020202020204" pitchFamily="34" charset="0"/>
              </a:rPr>
              <a:t>rest </a:t>
            </a:r>
            <a:r>
              <a:rPr lang="en-GB" sz="600" dirty="0">
                <a:solidFill>
                  <a:srgbClr val="231F20"/>
                </a:solidFill>
                <a:latin typeface="Arial" panose="020B0604020202020204" pitchFamily="34" charset="0"/>
                <a:cs typeface="Arial" panose="020B0604020202020204" pitchFamily="34" charset="0"/>
              </a:rPr>
              <a:t>of the  class. Ask the students if any of them would be </a:t>
            </a:r>
            <a:r>
              <a:rPr lang="en-GB" sz="600" spc="-5" dirty="0">
                <a:solidFill>
                  <a:srgbClr val="231F20"/>
                </a:solidFill>
                <a:latin typeface="Arial" panose="020B0604020202020204" pitchFamily="34" charset="0"/>
                <a:cs typeface="Arial" panose="020B0604020202020204" pitchFamily="34" charset="0"/>
              </a:rPr>
              <a:t>interested </a:t>
            </a:r>
            <a:r>
              <a:rPr lang="en-GB" sz="600" dirty="0">
                <a:solidFill>
                  <a:srgbClr val="231F20"/>
                </a:solidFill>
                <a:latin typeface="Arial" panose="020B0604020202020204" pitchFamily="34" charset="0"/>
                <a:cs typeface="Arial" panose="020B0604020202020204" pitchFamily="34" charset="0"/>
              </a:rPr>
              <a:t>working  with or designing any of the technology for good they have</a:t>
            </a:r>
            <a:r>
              <a:rPr lang="en-GB" sz="600" spc="-90" dirty="0">
                <a:solidFill>
                  <a:srgbClr val="231F20"/>
                </a:solidFill>
                <a:latin typeface="Arial" panose="020B0604020202020204" pitchFamily="34" charset="0"/>
                <a:cs typeface="Arial" panose="020B0604020202020204" pitchFamily="34" charset="0"/>
              </a:rPr>
              <a:t> </a:t>
            </a:r>
            <a:r>
              <a:rPr lang="en-GB" sz="600" dirty="0">
                <a:solidFill>
                  <a:srgbClr val="231F20"/>
                </a:solidFill>
                <a:latin typeface="Arial" panose="020B0604020202020204" pitchFamily="34" charset="0"/>
                <a:cs typeface="Arial" panose="020B0604020202020204" pitchFamily="34" charset="0"/>
              </a:rPr>
              <a:t>learned  about </a:t>
            </a:r>
            <a:r>
              <a:rPr lang="en-GB" sz="550" spc="10" dirty="0">
                <a:solidFill>
                  <a:srgbClr val="231F20"/>
                </a:solidFill>
                <a:latin typeface="Arial" panose="020B0604020202020204" pitchFamily="34" charset="0"/>
                <a:cs typeface="Arial" panose="020B0604020202020204" pitchFamily="34" charset="0"/>
              </a:rPr>
              <a:t>during this</a:t>
            </a:r>
            <a:r>
              <a:rPr lang="en-GB" sz="550" spc="-5" dirty="0">
                <a:solidFill>
                  <a:srgbClr val="231F20"/>
                </a:solidFill>
                <a:latin typeface="Arial" panose="020B0604020202020204" pitchFamily="34" charset="0"/>
                <a:cs typeface="Arial" panose="020B0604020202020204" pitchFamily="34" charset="0"/>
              </a:rPr>
              <a:t> </a:t>
            </a:r>
            <a:r>
              <a:rPr lang="en-GB" sz="550" spc="10" dirty="0">
                <a:solidFill>
                  <a:srgbClr val="231F20"/>
                </a:solidFill>
                <a:latin typeface="Arial" panose="020B0604020202020204" pitchFamily="34" charset="0"/>
                <a:cs typeface="Arial" panose="020B0604020202020204" pitchFamily="34" charset="0"/>
              </a:rPr>
              <a:t>activity?</a:t>
            </a:r>
            <a:endParaRPr lang="en-GB" sz="550" dirty="0">
              <a:latin typeface="Arial" panose="020B0604020202020204" pitchFamily="34" charset="0"/>
              <a:cs typeface="Arial" panose="020B0604020202020204" pitchFamily="34" charset="0"/>
            </a:endParaRPr>
          </a:p>
          <a:p>
            <a:pPr marL="67310">
              <a:lnSpc>
                <a:spcPts val="705"/>
              </a:lnSpc>
            </a:pPr>
            <a:endParaRPr sz="600" dirty="0">
              <a:latin typeface="Arial" panose="020B0604020202020204" pitchFamily="34" charset="0"/>
              <a:cs typeface="Arial" panose="020B0604020202020204" pitchFamily="34" charset="0"/>
            </a:endParaRPr>
          </a:p>
        </p:txBody>
      </p:sp>
      <p:sp>
        <p:nvSpPr>
          <p:cNvPr id="22" name="object 22"/>
          <p:cNvSpPr txBox="1"/>
          <p:nvPr/>
        </p:nvSpPr>
        <p:spPr>
          <a:xfrm>
            <a:off x="3194999" y="5304292"/>
            <a:ext cx="189865"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3</a:t>
            </a:r>
            <a:endParaRPr sz="2300">
              <a:latin typeface="Poppins"/>
              <a:cs typeface="Poppins"/>
            </a:endParaRPr>
          </a:p>
        </p:txBody>
      </p:sp>
      <p:sp>
        <p:nvSpPr>
          <p:cNvPr id="23" name="object 23"/>
          <p:cNvSpPr txBox="1"/>
          <p:nvPr/>
        </p:nvSpPr>
        <p:spPr>
          <a:xfrm>
            <a:off x="3194999" y="5606552"/>
            <a:ext cx="2318385" cy="507190"/>
          </a:xfrm>
          <a:prstGeom prst="rect">
            <a:avLst/>
          </a:prstGeom>
        </p:spPr>
        <p:txBody>
          <a:bodyPr vert="horz" wrap="square" lIns="0" tIns="19685" rIns="0" bIns="0" rtlCol="0">
            <a:spAutoFit/>
          </a:bodyPr>
          <a:lstStyle/>
          <a:p>
            <a:pPr marR="285115">
              <a:lnSpc>
                <a:spcPts val="680"/>
              </a:lnSpc>
              <a:spcBef>
                <a:spcPts val="155"/>
              </a:spcBef>
            </a:pPr>
            <a:r>
              <a:rPr sz="600" b="1" dirty="0">
                <a:solidFill>
                  <a:srgbClr val="231F20"/>
                </a:solidFill>
                <a:latin typeface="Arial" panose="020B0604020202020204" pitchFamily="34" charset="0"/>
                <a:cs typeface="Arial" panose="020B0604020202020204" pitchFamily="34" charset="0"/>
              </a:rPr>
              <a:t>What </a:t>
            </a:r>
            <a:r>
              <a:rPr sz="600" b="1" spc="-5" dirty="0">
                <a:solidFill>
                  <a:srgbClr val="231F20"/>
                </a:solidFill>
                <a:latin typeface="Arial" panose="020B0604020202020204" pitchFamily="34" charset="0"/>
                <a:cs typeface="Arial" panose="020B0604020202020204" pitchFamily="34" charset="0"/>
              </a:rPr>
              <a:t>careers </a:t>
            </a:r>
            <a:r>
              <a:rPr sz="600" b="1" dirty="0">
                <a:solidFill>
                  <a:srgbClr val="231F20"/>
                </a:solidFill>
                <a:latin typeface="Arial" panose="020B0604020202020204" pitchFamily="34" charset="0"/>
                <a:cs typeface="Arial" panose="020B0604020202020204" pitchFamily="34" charset="0"/>
              </a:rPr>
              <a:t>could you </a:t>
            </a:r>
            <a:r>
              <a:rPr sz="600" b="1" spc="-5" dirty="0">
                <a:solidFill>
                  <a:srgbClr val="231F20"/>
                </a:solidFill>
                <a:latin typeface="Arial" panose="020B0604020202020204" pitchFamily="34" charset="0"/>
                <a:cs typeface="Arial" panose="020B0604020202020204" pitchFamily="34" charset="0"/>
              </a:rPr>
              <a:t>aspire </a:t>
            </a:r>
            <a:r>
              <a:rPr sz="600" b="1" dirty="0">
                <a:solidFill>
                  <a:srgbClr val="231F20"/>
                </a:solidFill>
                <a:latin typeface="Arial" panose="020B0604020202020204" pitchFamily="34" charset="0"/>
                <a:cs typeface="Arial" panose="020B0604020202020204" pitchFamily="34" charset="0"/>
              </a:rPr>
              <a:t>to have using or</a:t>
            </a:r>
            <a:r>
              <a:rPr sz="600" b="1" spc="-30" dirty="0">
                <a:solidFill>
                  <a:srgbClr val="231F20"/>
                </a:solidFill>
                <a:latin typeface="Arial" panose="020B0604020202020204" pitchFamily="34" charset="0"/>
                <a:cs typeface="Arial" panose="020B0604020202020204" pitchFamily="34" charset="0"/>
              </a:rPr>
              <a:t> </a:t>
            </a:r>
            <a:r>
              <a:rPr sz="600" b="1" spc="-5" dirty="0">
                <a:solidFill>
                  <a:srgbClr val="231F20"/>
                </a:solidFill>
                <a:latin typeface="Arial" panose="020B0604020202020204" pitchFamily="34" charset="0"/>
                <a:cs typeface="Arial" panose="020B0604020202020204" pitchFamily="34" charset="0"/>
              </a:rPr>
              <a:t>creating  </a:t>
            </a:r>
            <a:r>
              <a:rPr sz="600" b="1" dirty="0">
                <a:solidFill>
                  <a:srgbClr val="231F20"/>
                </a:solidFill>
                <a:latin typeface="Arial" panose="020B0604020202020204" pitchFamily="34" charset="0"/>
                <a:cs typeface="Arial" panose="020B0604020202020204" pitchFamily="34" charset="0"/>
              </a:rPr>
              <a:t>technology for good? (5</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680"/>
              </a:lnSpc>
              <a:spcBef>
                <a:spcPts val="284"/>
              </a:spcBef>
            </a:pPr>
            <a:r>
              <a:rPr sz="600" dirty="0">
                <a:solidFill>
                  <a:srgbClr val="231F20"/>
                </a:solidFill>
                <a:latin typeface="Arial" panose="020B0604020202020204" pitchFamily="34" charset="0"/>
                <a:cs typeface="Arial" panose="020B0604020202020204" pitchFamily="34" charset="0"/>
              </a:rPr>
              <a:t>Discuss the examples on the PPT and the </a:t>
            </a:r>
            <a:r>
              <a:rPr sz="600" spc="-5" dirty="0">
                <a:solidFill>
                  <a:srgbClr val="231F20"/>
                </a:solidFill>
                <a:latin typeface="Arial" panose="020B0604020202020204" pitchFamily="34" charset="0"/>
                <a:cs typeface="Arial" panose="020B0604020202020204" pitchFamily="34" charset="0"/>
              </a:rPr>
              <a:t>related </a:t>
            </a:r>
            <a:r>
              <a:rPr sz="600" dirty="0">
                <a:solidFill>
                  <a:srgbClr val="231F20"/>
                </a:solidFill>
                <a:latin typeface="Arial" panose="020B0604020202020204" pitchFamily="34" charset="0"/>
                <a:cs typeface="Arial" panose="020B0604020202020204" pitchFamily="34" charset="0"/>
              </a:rPr>
              <a:t>starting salaries.  (if you think this is </a:t>
            </a:r>
            <a:r>
              <a:rPr sz="600" spc="-5" dirty="0">
                <a:solidFill>
                  <a:srgbClr val="231F20"/>
                </a:solidFill>
                <a:latin typeface="Arial" panose="020B0604020202020204" pitchFamily="34" charset="0"/>
                <a:cs typeface="Arial" panose="020B0604020202020204" pitchFamily="34" charset="0"/>
              </a:rPr>
              <a:t>appropriate </a:t>
            </a:r>
            <a:r>
              <a:rPr sz="600" dirty="0">
                <a:solidFill>
                  <a:srgbClr val="231F20"/>
                </a:solidFill>
                <a:latin typeface="Arial" panose="020B0604020202020204" pitchFamily="34" charset="0"/>
                <a:cs typeface="Arial" panose="020B0604020202020204" pitchFamily="34" charset="0"/>
              </a:rPr>
              <a:t>and the students show an </a:t>
            </a:r>
            <a:r>
              <a:rPr sz="600" spc="-5" dirty="0">
                <a:solidFill>
                  <a:srgbClr val="231F20"/>
                </a:solidFill>
                <a:latin typeface="Arial" panose="020B0604020202020204" pitchFamily="34" charset="0"/>
                <a:cs typeface="Arial" panose="020B0604020202020204" pitchFamily="34" charset="0"/>
              </a:rPr>
              <a:t>interest </a:t>
            </a:r>
            <a:r>
              <a:rPr sz="600" dirty="0">
                <a:solidFill>
                  <a:srgbClr val="231F20"/>
                </a:solidFill>
                <a:latin typeface="Arial" panose="020B0604020202020204" pitchFamily="34" charset="0"/>
                <a:cs typeface="Arial" panose="020B0604020202020204" pitchFamily="34" charset="0"/>
              </a:rPr>
              <a:t>in  </a:t>
            </a:r>
            <a:r>
              <a:rPr sz="600" spc="-10" dirty="0">
                <a:solidFill>
                  <a:srgbClr val="231F20"/>
                </a:solidFill>
                <a:latin typeface="Arial" panose="020B0604020202020204" pitchFamily="34" charset="0"/>
                <a:cs typeface="Arial" panose="020B0604020202020204" pitchFamily="34" charset="0"/>
              </a:rPr>
              <a:t>the </a:t>
            </a:r>
            <a:r>
              <a:rPr sz="600" spc="-15" dirty="0">
                <a:solidFill>
                  <a:srgbClr val="231F20"/>
                </a:solidFill>
                <a:latin typeface="Arial" panose="020B0604020202020204" pitchFamily="34" charset="0"/>
                <a:cs typeface="Arial" panose="020B0604020202020204" pitchFamily="34" charset="0"/>
              </a:rPr>
              <a:t>salaries). </a:t>
            </a:r>
            <a:r>
              <a:rPr sz="600" spc="-10" dirty="0">
                <a:solidFill>
                  <a:srgbClr val="231F20"/>
                </a:solidFill>
                <a:latin typeface="Arial" panose="020B0604020202020204" pitchFamily="34" charset="0"/>
                <a:cs typeface="Arial" panose="020B0604020202020204" pitchFamily="34" charset="0"/>
              </a:rPr>
              <a:t>Do any of </a:t>
            </a:r>
            <a:r>
              <a:rPr sz="600" spc="-15" dirty="0">
                <a:solidFill>
                  <a:srgbClr val="231F20"/>
                </a:solidFill>
                <a:latin typeface="Arial" panose="020B0604020202020204" pitchFamily="34" charset="0"/>
                <a:cs typeface="Arial" panose="020B0604020202020204" pitchFamily="34" charset="0"/>
              </a:rPr>
              <a:t>these careers appeal </a:t>
            </a:r>
            <a:r>
              <a:rPr sz="600" spc="-10" dirty="0">
                <a:solidFill>
                  <a:srgbClr val="231F20"/>
                </a:solidFill>
                <a:latin typeface="Arial" panose="020B0604020202020204" pitchFamily="34" charset="0"/>
                <a:cs typeface="Arial" panose="020B0604020202020204" pitchFamily="34" charset="0"/>
              </a:rPr>
              <a:t>to the </a:t>
            </a:r>
            <a:r>
              <a:rPr sz="600" spc="-15" dirty="0">
                <a:solidFill>
                  <a:srgbClr val="231F20"/>
                </a:solidFill>
                <a:latin typeface="Arial" panose="020B0604020202020204" pitchFamily="34" charset="0"/>
                <a:cs typeface="Arial" panose="020B0604020202020204" pitchFamily="34" charset="0"/>
              </a:rPr>
              <a:t>students </a:t>
            </a:r>
            <a:r>
              <a:rPr sz="600" spc="-10" dirty="0">
                <a:solidFill>
                  <a:srgbClr val="231F20"/>
                </a:solidFill>
                <a:latin typeface="Arial" panose="020B0604020202020204" pitchFamily="34" charset="0"/>
                <a:cs typeface="Arial" panose="020B0604020202020204" pitchFamily="34" charset="0"/>
              </a:rPr>
              <a:t>and</a:t>
            </a:r>
            <a:r>
              <a:rPr sz="600" spc="-35"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why?</a:t>
            </a:r>
            <a:endParaRPr sz="600" dirty="0">
              <a:latin typeface="Arial" panose="020B0604020202020204" pitchFamily="34" charset="0"/>
              <a:cs typeface="Arial" panose="020B0604020202020204" pitchFamily="34" charset="0"/>
            </a:endParaRPr>
          </a:p>
        </p:txBody>
      </p:sp>
      <p:sp>
        <p:nvSpPr>
          <p:cNvPr id="24" name="object 24"/>
          <p:cNvSpPr/>
          <p:nvPr/>
        </p:nvSpPr>
        <p:spPr>
          <a:xfrm>
            <a:off x="8406307" y="5837224"/>
            <a:ext cx="1919605" cy="1355090"/>
          </a:xfrm>
          <a:custGeom>
            <a:avLst/>
            <a:gdLst/>
            <a:ahLst/>
            <a:cxnLst/>
            <a:rect l="l" t="t" r="r" b="b"/>
            <a:pathLst>
              <a:path w="1919604" h="1355090">
                <a:moveTo>
                  <a:pt x="0" y="1354632"/>
                </a:moveTo>
                <a:lnTo>
                  <a:pt x="1919351" y="1354632"/>
                </a:lnTo>
                <a:lnTo>
                  <a:pt x="1919351" y="0"/>
                </a:lnTo>
                <a:lnTo>
                  <a:pt x="0" y="0"/>
                </a:lnTo>
                <a:lnTo>
                  <a:pt x="0" y="1354632"/>
                </a:lnTo>
                <a:close/>
              </a:path>
            </a:pathLst>
          </a:custGeom>
          <a:ln w="6350">
            <a:solidFill>
              <a:srgbClr val="BCBEC0"/>
            </a:solidFill>
          </a:ln>
        </p:spPr>
        <p:txBody>
          <a:bodyPr wrap="square" lIns="0" tIns="0" rIns="0" bIns="0" rtlCol="0"/>
          <a:lstStyle/>
          <a:p>
            <a:endParaRPr/>
          </a:p>
        </p:txBody>
      </p:sp>
      <p:sp>
        <p:nvSpPr>
          <p:cNvPr id="25" name="object 25"/>
          <p:cNvSpPr txBox="1"/>
          <p:nvPr/>
        </p:nvSpPr>
        <p:spPr>
          <a:xfrm>
            <a:off x="8471952" y="5832769"/>
            <a:ext cx="188595"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9</a:t>
            </a:r>
            <a:endParaRPr sz="2300">
              <a:latin typeface="Poppins"/>
              <a:cs typeface="Poppins"/>
            </a:endParaRPr>
          </a:p>
        </p:txBody>
      </p:sp>
      <p:sp>
        <p:nvSpPr>
          <p:cNvPr id="26" name="object 26"/>
          <p:cNvSpPr txBox="1"/>
          <p:nvPr/>
        </p:nvSpPr>
        <p:spPr>
          <a:xfrm>
            <a:off x="8471952" y="6135029"/>
            <a:ext cx="1750060" cy="994503"/>
          </a:xfrm>
          <a:prstGeom prst="rect">
            <a:avLst/>
          </a:prstGeom>
        </p:spPr>
        <p:txBody>
          <a:bodyPr vert="horz" wrap="square" lIns="0" tIns="19685" rIns="0" bIns="0" rtlCol="0">
            <a:spAutoFit/>
          </a:bodyPr>
          <a:lstStyle/>
          <a:p>
            <a:pPr marR="99695">
              <a:lnSpc>
                <a:spcPts val="680"/>
              </a:lnSpc>
              <a:spcBef>
                <a:spcPts val="155"/>
              </a:spcBef>
            </a:pPr>
            <a:r>
              <a:rPr sz="600" b="1" dirty="0">
                <a:solidFill>
                  <a:srgbClr val="231F20"/>
                </a:solidFill>
                <a:latin typeface="Arial" panose="020B0604020202020204" pitchFamily="34" charset="0"/>
                <a:cs typeface="Arial" panose="020B0604020202020204" pitchFamily="34" charset="0"/>
              </a:rPr>
              <a:t>Homework and further learning</a:t>
            </a:r>
            <a:r>
              <a:rPr sz="600" b="1" spc="-9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opportunities  (5</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22225">
              <a:lnSpc>
                <a:spcPts val="680"/>
              </a:lnSpc>
              <a:spcBef>
                <a:spcPts val="284"/>
              </a:spcBef>
            </a:pPr>
            <a:r>
              <a:rPr sz="600" dirty="0">
                <a:solidFill>
                  <a:srgbClr val="231F20"/>
                </a:solidFill>
                <a:latin typeface="Arial" panose="020B0604020202020204" pitchFamily="34" charset="0"/>
                <a:cs typeface="Arial" panose="020B0604020202020204" pitchFamily="34" charset="0"/>
              </a:rPr>
              <a:t>Ask the students to </a:t>
            </a:r>
            <a:r>
              <a:rPr sz="600" spc="-5" dirty="0">
                <a:solidFill>
                  <a:srgbClr val="231F20"/>
                </a:solidFill>
                <a:latin typeface="Arial" panose="020B0604020202020204" pitchFamily="34" charset="0"/>
                <a:cs typeface="Arial" panose="020B0604020202020204" pitchFamily="34" charset="0"/>
              </a:rPr>
              <a:t>research </a:t>
            </a:r>
            <a:r>
              <a:rPr sz="600" dirty="0">
                <a:solidFill>
                  <a:srgbClr val="231F20"/>
                </a:solidFill>
                <a:latin typeface="Arial" panose="020B0604020202020204" pitchFamily="34" charset="0"/>
                <a:cs typeface="Arial" panose="020B0604020202020204" pitchFamily="34" charset="0"/>
              </a:rPr>
              <a:t>at home and find</a:t>
            </a:r>
            <a:r>
              <a:rPr sz="600" spc="-8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one  </a:t>
            </a:r>
            <a:r>
              <a:rPr sz="600" spc="-5" dirty="0">
                <a:solidFill>
                  <a:srgbClr val="231F20"/>
                </a:solidFill>
                <a:latin typeface="Arial" panose="020B0604020202020204" pitchFamily="34" charset="0"/>
                <a:cs typeface="Arial" panose="020B0604020202020204" pitchFamily="34" charset="0"/>
              </a:rPr>
              <a:t>more </a:t>
            </a:r>
            <a:r>
              <a:rPr sz="600" dirty="0">
                <a:solidFill>
                  <a:srgbClr val="231F20"/>
                </a:solidFill>
                <a:latin typeface="Arial" panose="020B0604020202020204" pitchFamily="34" charset="0"/>
                <a:cs typeface="Arial" panose="020B0604020202020204" pitchFamily="34" charset="0"/>
              </a:rPr>
              <a:t>example of tech for good which we</a:t>
            </a:r>
            <a:r>
              <a:rPr sz="600" spc="-5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have</a:t>
            </a:r>
            <a:endParaRPr sz="600" dirty="0">
              <a:latin typeface="Arial" panose="020B0604020202020204" pitchFamily="34" charset="0"/>
              <a:cs typeface="Arial" panose="020B0604020202020204" pitchFamily="34" charset="0"/>
            </a:endParaRPr>
          </a:p>
          <a:p>
            <a:pPr marR="58419">
              <a:lnSpc>
                <a:spcPts val="680"/>
              </a:lnSpc>
            </a:pPr>
            <a:r>
              <a:rPr sz="600" dirty="0">
                <a:solidFill>
                  <a:srgbClr val="231F20"/>
                </a:solidFill>
                <a:latin typeface="Arial" panose="020B0604020202020204" pitchFamily="34" charset="0"/>
                <a:cs typeface="Arial" panose="020B0604020202020204" pitchFamily="34" charset="0"/>
              </a:rPr>
              <a:t>not </a:t>
            </a:r>
            <a:r>
              <a:rPr sz="600" spc="-5" dirty="0">
                <a:solidFill>
                  <a:srgbClr val="231F20"/>
                </a:solidFill>
                <a:latin typeface="Arial" panose="020B0604020202020204" pitchFamily="34" charset="0"/>
                <a:cs typeface="Arial" panose="020B0604020202020204" pitchFamily="34" charset="0"/>
              </a:rPr>
              <a:t>covered </a:t>
            </a:r>
            <a:r>
              <a:rPr sz="600" dirty="0">
                <a:solidFill>
                  <a:srgbClr val="231F20"/>
                </a:solidFill>
                <a:latin typeface="Arial" panose="020B0604020202020204" pitchFamily="34" charset="0"/>
                <a:cs typeface="Arial" panose="020B0604020202020204" pitchFamily="34" charset="0"/>
              </a:rPr>
              <a:t>in </a:t>
            </a:r>
            <a:r>
              <a:rPr sz="600" spc="-10" dirty="0">
                <a:solidFill>
                  <a:srgbClr val="231F20"/>
                </a:solidFill>
                <a:latin typeface="Arial" panose="020B0604020202020204" pitchFamily="34" charset="0"/>
                <a:cs typeface="Arial" panose="020B0604020202020204" pitchFamily="34" charset="0"/>
              </a:rPr>
              <a:t>today’s </a:t>
            </a:r>
            <a:r>
              <a:rPr sz="600" dirty="0">
                <a:solidFill>
                  <a:srgbClr val="231F20"/>
                </a:solidFill>
                <a:latin typeface="Arial" panose="020B0604020202020204" pitchFamily="34" charset="0"/>
                <a:cs typeface="Arial" panose="020B0604020202020204" pitchFamily="34" charset="0"/>
              </a:rPr>
              <a:t>lesson. Ask them to bring  their </a:t>
            </a:r>
            <a:r>
              <a:rPr sz="600" spc="-5" dirty="0">
                <a:solidFill>
                  <a:srgbClr val="231F20"/>
                </a:solidFill>
                <a:latin typeface="Arial" panose="020B0604020202020204" pitchFamily="34" charset="0"/>
                <a:cs typeface="Arial" panose="020B0604020202020204" pitchFamily="34" charset="0"/>
              </a:rPr>
              <a:t>research </a:t>
            </a:r>
            <a:r>
              <a:rPr sz="600" dirty="0">
                <a:solidFill>
                  <a:srgbClr val="231F20"/>
                </a:solidFill>
                <a:latin typeface="Arial" panose="020B0604020202020204" pitchFamily="34" charset="0"/>
                <a:cs typeface="Arial" panose="020B0604020202020204" pitchFamily="34" charset="0"/>
              </a:rPr>
              <a:t>into class next lesson to </a:t>
            </a:r>
            <a:r>
              <a:rPr sz="600" spc="-5" dirty="0">
                <a:solidFill>
                  <a:srgbClr val="231F20"/>
                </a:solidFill>
                <a:latin typeface="Arial" panose="020B0604020202020204" pitchFamily="34" charset="0"/>
                <a:cs typeface="Arial" panose="020B0604020202020204" pitchFamily="34" charset="0"/>
              </a:rPr>
              <a:t>share</a:t>
            </a:r>
            <a:r>
              <a:rPr sz="600" spc="-7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their  findings with a </a:t>
            </a:r>
            <a:r>
              <a:rPr sz="600" spc="-5" dirty="0">
                <a:solidFill>
                  <a:srgbClr val="231F20"/>
                </a:solidFill>
                <a:latin typeface="Arial" panose="020B0604020202020204" pitchFamily="34" charset="0"/>
                <a:cs typeface="Arial" panose="020B0604020202020204" pitchFamily="34" charset="0"/>
              </a:rPr>
              <a:t>partner/rest </a:t>
            </a:r>
            <a:r>
              <a:rPr sz="600" dirty="0">
                <a:solidFill>
                  <a:srgbClr val="231F20"/>
                </a:solidFill>
                <a:latin typeface="Arial" panose="020B0604020202020204" pitchFamily="34" charset="0"/>
                <a:cs typeface="Arial" panose="020B0604020202020204" pitchFamily="34" charset="0"/>
              </a:rPr>
              <a:t>of their</a:t>
            </a:r>
            <a:r>
              <a:rPr sz="600" spc="-1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group.</a:t>
            </a:r>
            <a:endParaRPr sz="600" dirty="0">
              <a:latin typeface="Arial" panose="020B0604020202020204" pitchFamily="34" charset="0"/>
              <a:cs typeface="Arial" panose="020B0604020202020204" pitchFamily="34" charset="0"/>
            </a:endParaRPr>
          </a:p>
          <a:p>
            <a:pPr marR="5080">
              <a:lnSpc>
                <a:spcPts val="680"/>
              </a:lnSpc>
              <a:spcBef>
                <a:spcPts val="280"/>
              </a:spcBef>
            </a:pPr>
            <a:r>
              <a:rPr sz="600" dirty="0">
                <a:solidFill>
                  <a:srgbClr val="231F20"/>
                </a:solidFill>
                <a:latin typeface="Arial" panose="020B0604020202020204" pitchFamily="34" charset="0"/>
                <a:cs typeface="Arial" panose="020B0604020202020204" pitchFamily="34" charset="0"/>
              </a:rPr>
              <a:t>The students could </a:t>
            </a:r>
            <a:r>
              <a:rPr sz="600" spc="-5" dirty="0">
                <a:solidFill>
                  <a:srgbClr val="231F20"/>
                </a:solidFill>
                <a:latin typeface="Arial" panose="020B0604020202020204" pitchFamily="34" charset="0"/>
                <a:cs typeface="Arial" panose="020B0604020202020204" pitchFamily="34" charset="0"/>
              </a:rPr>
              <a:t>present </a:t>
            </a:r>
            <a:r>
              <a:rPr sz="600" dirty="0">
                <a:solidFill>
                  <a:srgbClr val="231F20"/>
                </a:solidFill>
                <a:latin typeface="Arial" panose="020B0604020202020204" pitchFamily="34" charset="0"/>
                <a:cs typeface="Arial" panose="020B0604020202020204" pitchFamily="34" charset="0"/>
              </a:rPr>
              <a:t>their findings in a</a:t>
            </a:r>
            <a:r>
              <a:rPr sz="600" spc="-7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given  way of your choice or </a:t>
            </a:r>
            <a:r>
              <a:rPr lang="en-GB" sz="600" dirty="0">
                <a:solidFill>
                  <a:srgbClr val="231F20"/>
                </a:solidFill>
                <a:latin typeface="Arial" panose="020B0604020202020204" pitchFamily="34" charset="0"/>
                <a:cs typeface="Arial" panose="020B0604020202020204" pitchFamily="34" charset="0"/>
              </a:rPr>
              <a:t>you could </a:t>
            </a:r>
            <a:r>
              <a:rPr sz="600" dirty="0">
                <a:solidFill>
                  <a:srgbClr val="231F20"/>
                </a:solidFill>
                <a:latin typeface="Arial" panose="020B0604020202020204" pitchFamily="34" charset="0"/>
                <a:cs typeface="Arial" panose="020B0604020202020204" pitchFamily="34" charset="0"/>
              </a:rPr>
              <a:t>allow them to choose how</a:t>
            </a:r>
            <a:r>
              <a:rPr sz="600" spc="-100" dirty="0">
                <a:solidFill>
                  <a:srgbClr val="231F20"/>
                </a:solidFill>
                <a:latin typeface="Arial" panose="020B0604020202020204" pitchFamily="34" charset="0"/>
                <a:cs typeface="Arial" panose="020B0604020202020204" pitchFamily="34" charset="0"/>
              </a:rPr>
              <a:t> </a:t>
            </a:r>
            <a:r>
              <a:rPr lang="en-GB"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 </a:t>
            </a:r>
            <a:r>
              <a:rPr sz="600" spc="-5" dirty="0">
                <a:solidFill>
                  <a:srgbClr val="231F20"/>
                </a:solidFill>
                <a:latin typeface="Arial" panose="020B0604020202020204" pitchFamily="34" charset="0"/>
                <a:cs typeface="Arial" panose="020B0604020202020204" pitchFamily="34" charset="0"/>
              </a:rPr>
              <a:t>present </a:t>
            </a:r>
            <a:r>
              <a:rPr sz="600" dirty="0">
                <a:solidFill>
                  <a:srgbClr val="231F20"/>
                </a:solidFill>
                <a:latin typeface="Arial" panose="020B0604020202020204" pitchFamily="34" charset="0"/>
                <a:cs typeface="Arial" panose="020B0604020202020204" pitchFamily="34" charset="0"/>
              </a:rPr>
              <a:t>their work.</a:t>
            </a:r>
            <a:endParaRPr sz="600" dirty="0">
              <a:latin typeface="Arial" panose="020B0604020202020204" pitchFamily="34" charset="0"/>
              <a:cs typeface="Arial" panose="020B0604020202020204" pitchFamily="34" charset="0"/>
            </a:endParaRPr>
          </a:p>
        </p:txBody>
      </p:sp>
      <p:sp>
        <p:nvSpPr>
          <p:cNvPr id="27" name="object 27"/>
          <p:cNvSpPr/>
          <p:nvPr/>
        </p:nvSpPr>
        <p:spPr>
          <a:xfrm>
            <a:off x="5750788" y="5583199"/>
            <a:ext cx="2495550" cy="1616710"/>
          </a:xfrm>
          <a:custGeom>
            <a:avLst/>
            <a:gdLst/>
            <a:ahLst/>
            <a:cxnLst/>
            <a:rect l="l" t="t" r="r" b="b"/>
            <a:pathLst>
              <a:path w="2495550" h="1616709">
                <a:moveTo>
                  <a:pt x="0" y="1616303"/>
                </a:moveTo>
                <a:lnTo>
                  <a:pt x="2495346" y="1616303"/>
                </a:lnTo>
                <a:lnTo>
                  <a:pt x="2495346" y="0"/>
                </a:lnTo>
                <a:lnTo>
                  <a:pt x="0" y="0"/>
                </a:lnTo>
                <a:lnTo>
                  <a:pt x="0" y="1616303"/>
                </a:lnTo>
                <a:close/>
              </a:path>
            </a:pathLst>
          </a:custGeom>
          <a:ln w="6350">
            <a:solidFill>
              <a:srgbClr val="BCBEC0"/>
            </a:solidFill>
          </a:ln>
        </p:spPr>
        <p:txBody>
          <a:bodyPr wrap="square" lIns="0" tIns="0" rIns="0" bIns="0" rtlCol="0"/>
          <a:lstStyle/>
          <a:p>
            <a:endParaRPr/>
          </a:p>
        </p:txBody>
      </p:sp>
      <p:sp>
        <p:nvSpPr>
          <p:cNvPr id="28" name="object 28"/>
          <p:cNvSpPr txBox="1"/>
          <p:nvPr/>
        </p:nvSpPr>
        <p:spPr>
          <a:xfrm>
            <a:off x="5829337" y="5578757"/>
            <a:ext cx="196215"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6</a:t>
            </a:r>
            <a:endParaRPr sz="2300">
              <a:latin typeface="Poppins"/>
              <a:cs typeface="Poppins"/>
            </a:endParaRPr>
          </a:p>
        </p:txBody>
      </p:sp>
      <p:sp>
        <p:nvSpPr>
          <p:cNvPr id="29" name="object 29"/>
          <p:cNvSpPr txBox="1"/>
          <p:nvPr/>
        </p:nvSpPr>
        <p:spPr>
          <a:xfrm>
            <a:off x="5829337" y="5882287"/>
            <a:ext cx="2371090" cy="1239442"/>
          </a:xfrm>
          <a:prstGeom prst="rect">
            <a:avLst/>
          </a:prstGeom>
        </p:spPr>
        <p:txBody>
          <a:bodyPr vert="horz" wrap="square" lIns="0" tIns="18415" rIns="0" bIns="0" rtlCol="0">
            <a:spAutoFit/>
          </a:bodyPr>
          <a:lstStyle/>
          <a:p>
            <a:pPr marR="100965">
              <a:lnSpc>
                <a:spcPts val="690"/>
              </a:lnSpc>
              <a:spcBef>
                <a:spcPts val="145"/>
              </a:spcBef>
            </a:pPr>
            <a:r>
              <a:rPr sz="600" b="1" dirty="0">
                <a:solidFill>
                  <a:srgbClr val="231F20"/>
                </a:solidFill>
                <a:latin typeface="Arial" panose="020B0604020202020204" pitchFamily="34" charset="0"/>
                <a:cs typeface="Arial" panose="020B0604020202020204" pitchFamily="34" charset="0"/>
              </a:rPr>
              <a:t>How is farming becoming </a:t>
            </a:r>
            <a:r>
              <a:rPr sz="600" b="1" spc="-5" dirty="0">
                <a:solidFill>
                  <a:srgbClr val="231F20"/>
                </a:solidFill>
                <a:latin typeface="Arial" panose="020B0604020202020204" pitchFamily="34" charset="0"/>
                <a:cs typeface="Arial" panose="020B0604020202020204" pitchFamily="34" charset="0"/>
              </a:rPr>
              <a:t>more </a:t>
            </a:r>
            <a:r>
              <a:rPr sz="600" b="1" dirty="0">
                <a:solidFill>
                  <a:srgbClr val="231F20"/>
                </a:solidFill>
                <a:latin typeface="Arial" panose="020B0604020202020204" pitchFamily="34" charset="0"/>
                <a:cs typeface="Arial" panose="020B0604020202020204" pitchFamily="34" charset="0"/>
              </a:rPr>
              <a:t>sustainable </a:t>
            </a:r>
            <a:r>
              <a:rPr sz="600" b="1" spc="-5" dirty="0">
                <a:solidFill>
                  <a:srgbClr val="231F20"/>
                </a:solidFill>
                <a:latin typeface="Arial" panose="020B0604020202020204" pitchFamily="34" charset="0"/>
                <a:cs typeface="Arial" panose="020B0604020202020204" pitchFamily="34" charset="0"/>
              </a:rPr>
              <a:t>through </a:t>
            </a:r>
            <a:r>
              <a:rPr sz="600" b="1" dirty="0">
                <a:solidFill>
                  <a:srgbClr val="231F20"/>
                </a:solidFill>
                <a:latin typeface="Arial" panose="020B0604020202020204" pitchFamily="34" charset="0"/>
                <a:cs typeface="Arial" panose="020B0604020202020204" pitchFamily="34" charset="0"/>
              </a:rPr>
              <a:t>the use</a:t>
            </a:r>
            <a:r>
              <a:rPr sz="600" b="1" spc="-6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of  technology? (10</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107950">
              <a:lnSpc>
                <a:spcPts val="690"/>
              </a:lnSpc>
              <a:spcBef>
                <a:spcPts val="285"/>
              </a:spcBef>
            </a:pPr>
            <a:r>
              <a:rPr sz="600" spc="-20" dirty="0">
                <a:solidFill>
                  <a:srgbClr val="231F20"/>
                </a:solidFill>
                <a:latin typeface="Arial" panose="020B0604020202020204" pitchFamily="34" charset="0"/>
                <a:cs typeface="Arial" panose="020B0604020202020204" pitchFamily="34" charset="0"/>
              </a:rPr>
              <a:t>Watch </a:t>
            </a:r>
            <a:r>
              <a:rPr sz="600" spc="-10" dirty="0">
                <a:solidFill>
                  <a:srgbClr val="231F20"/>
                </a:solidFill>
                <a:latin typeface="Arial" panose="020B0604020202020204" pitchFamily="34" charset="0"/>
                <a:cs typeface="Arial" panose="020B0604020202020204" pitchFamily="34" charset="0"/>
              </a:rPr>
              <a:t>the </a:t>
            </a:r>
            <a:r>
              <a:rPr sz="600" spc="-15" dirty="0">
                <a:solidFill>
                  <a:srgbClr val="231F20"/>
                </a:solidFill>
                <a:latin typeface="Arial" panose="020B0604020202020204" pitchFamily="34" charset="0"/>
                <a:cs typeface="Arial" panose="020B0604020202020204" pitchFamily="34" charset="0"/>
              </a:rPr>
              <a:t>following clip </a:t>
            </a:r>
            <a:r>
              <a:rPr sz="600" spc="-10" dirty="0">
                <a:solidFill>
                  <a:srgbClr val="231F20"/>
                </a:solidFill>
                <a:latin typeface="Arial" panose="020B0604020202020204" pitchFamily="34" charset="0"/>
                <a:cs typeface="Arial" panose="020B0604020202020204" pitchFamily="34" charset="0"/>
              </a:rPr>
              <a:t>and use the </a:t>
            </a:r>
            <a:r>
              <a:rPr sz="600" spc="-15" dirty="0">
                <a:solidFill>
                  <a:srgbClr val="231F20"/>
                </a:solidFill>
                <a:latin typeface="Arial" panose="020B0604020202020204" pitchFamily="34" charset="0"/>
                <a:cs typeface="Arial" panose="020B0604020202020204" pitchFamily="34" charset="0"/>
              </a:rPr>
              <a:t>information below </a:t>
            </a:r>
            <a:r>
              <a:rPr sz="600" spc="-10" dirty="0">
                <a:solidFill>
                  <a:srgbClr val="231F20"/>
                </a:solidFill>
                <a:latin typeface="Arial" panose="020B0604020202020204" pitchFamily="34" charset="0"/>
                <a:cs typeface="Arial" panose="020B0604020202020204" pitchFamily="34" charset="0"/>
              </a:rPr>
              <a:t>the </a:t>
            </a:r>
            <a:r>
              <a:rPr sz="600" spc="-15" dirty="0">
                <a:solidFill>
                  <a:srgbClr val="231F20"/>
                </a:solidFill>
                <a:latin typeface="Arial" panose="020B0604020202020204" pitchFamily="34" charset="0"/>
                <a:cs typeface="Arial" panose="020B0604020202020204" pitchFamily="34" charset="0"/>
              </a:rPr>
              <a:t>clip to  discuss </a:t>
            </a:r>
            <a:r>
              <a:rPr sz="600" spc="-10" dirty="0">
                <a:solidFill>
                  <a:srgbClr val="231F20"/>
                </a:solidFill>
                <a:latin typeface="Arial" panose="020B0604020202020204" pitchFamily="34" charset="0"/>
                <a:cs typeface="Arial" panose="020B0604020202020204" pitchFamily="34" charset="0"/>
              </a:rPr>
              <a:t>the </a:t>
            </a:r>
            <a:r>
              <a:rPr sz="600" spc="-15" dirty="0">
                <a:solidFill>
                  <a:srgbClr val="231F20"/>
                </a:solidFill>
                <a:latin typeface="Arial" panose="020B0604020202020204" pitchFamily="34" charset="0"/>
                <a:cs typeface="Arial" panose="020B0604020202020204" pitchFamily="34" charset="0"/>
              </a:rPr>
              <a:t>different ways technology </a:t>
            </a:r>
            <a:r>
              <a:rPr sz="600" spc="-10" dirty="0">
                <a:solidFill>
                  <a:srgbClr val="231F20"/>
                </a:solidFill>
                <a:latin typeface="Arial" panose="020B0604020202020204" pitchFamily="34" charset="0"/>
                <a:cs typeface="Arial" panose="020B0604020202020204" pitchFamily="34" charset="0"/>
              </a:rPr>
              <a:t>is </a:t>
            </a:r>
            <a:r>
              <a:rPr sz="600" spc="-15" dirty="0">
                <a:solidFill>
                  <a:srgbClr val="231F20"/>
                </a:solidFill>
                <a:latin typeface="Arial" panose="020B0604020202020204" pitchFamily="34" charset="0"/>
                <a:cs typeface="Arial" panose="020B0604020202020204" pitchFamily="34" charset="0"/>
              </a:rPr>
              <a:t>advancing within </a:t>
            </a:r>
            <a:r>
              <a:rPr sz="600" spc="-10" dirty="0">
                <a:solidFill>
                  <a:srgbClr val="231F20"/>
                </a:solidFill>
                <a:latin typeface="Arial" panose="020B0604020202020204" pitchFamily="34" charset="0"/>
                <a:cs typeface="Arial" panose="020B0604020202020204" pitchFamily="34" charset="0"/>
              </a:rPr>
              <a:t>the </a:t>
            </a:r>
            <a:r>
              <a:rPr sz="600" spc="-15" dirty="0">
                <a:solidFill>
                  <a:srgbClr val="231F20"/>
                </a:solidFill>
                <a:latin typeface="Arial" panose="020B0604020202020204" pitchFamily="34" charset="0"/>
                <a:cs typeface="Arial" panose="020B0604020202020204" pitchFamily="34" charset="0"/>
              </a:rPr>
              <a:t>farming  industry: </a:t>
            </a:r>
            <a:r>
              <a:rPr sz="600" spc="-15" dirty="0">
                <a:solidFill>
                  <a:srgbClr val="231F20"/>
                </a:solidFill>
                <a:uFill>
                  <a:solidFill>
                    <a:srgbClr val="231F20"/>
                  </a:solidFill>
                </a:uFill>
                <a:latin typeface="Arial" panose="020B0604020202020204" pitchFamily="34" charset="0"/>
                <a:cs typeface="Arial" panose="020B0604020202020204" pitchFamily="34" charset="0"/>
                <a:hlinkClick r:id="rId8"/>
              </a:rPr>
              <a:t>https://www.firstcareers.co.uk/careers/what-does-an-agricultural-lecturer-do/</a:t>
            </a:r>
            <a:endParaRPr lang="en-GB" sz="600" spc="-15" dirty="0">
              <a:solidFill>
                <a:srgbClr val="231F20"/>
              </a:solidFill>
              <a:uFill>
                <a:solidFill>
                  <a:srgbClr val="231F20"/>
                </a:solidFill>
              </a:uFill>
              <a:latin typeface="Arial" panose="020B0604020202020204" pitchFamily="34" charset="0"/>
              <a:cs typeface="Arial" panose="020B0604020202020204" pitchFamily="34" charset="0"/>
            </a:endParaRPr>
          </a:p>
          <a:p>
            <a:pPr marR="86995">
              <a:lnSpc>
                <a:spcPts val="690"/>
              </a:lnSpc>
              <a:spcBef>
                <a:spcPts val="284"/>
              </a:spcBef>
            </a:pPr>
            <a:r>
              <a:rPr sz="600" dirty="0">
                <a:solidFill>
                  <a:srgbClr val="231F20"/>
                </a:solidFill>
                <a:latin typeface="Arial" panose="020B0604020202020204" pitchFamily="34" charset="0"/>
                <a:cs typeface="Arial" panose="020B0604020202020204" pitchFamily="34" charset="0"/>
              </a:rPr>
              <a:t>Focus in on the fact that technology has the potential to help</a:t>
            </a:r>
            <a:r>
              <a:rPr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make  farming </a:t>
            </a:r>
            <a:r>
              <a:rPr sz="600" spc="-5" dirty="0">
                <a:solidFill>
                  <a:srgbClr val="231F20"/>
                </a:solidFill>
                <a:latin typeface="Arial" panose="020B0604020202020204" pitchFamily="34" charset="0"/>
                <a:cs typeface="Arial" panose="020B0604020202020204" pitchFamily="34" charset="0"/>
              </a:rPr>
              <a:t>more </a:t>
            </a:r>
            <a:r>
              <a:rPr sz="600" dirty="0">
                <a:solidFill>
                  <a:srgbClr val="231F20"/>
                </a:solidFill>
                <a:latin typeface="Arial" panose="020B0604020202020204" pitchFamily="34" charset="0"/>
                <a:cs typeface="Arial" panose="020B0604020202020204" pitchFamily="34" charset="0"/>
              </a:rPr>
              <a:t>sustainable and minimise</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waste.</a:t>
            </a:r>
            <a:endParaRPr sz="600" dirty="0">
              <a:latin typeface="Arial" panose="020B0604020202020204" pitchFamily="34" charset="0"/>
              <a:cs typeface="Arial" panose="020B0604020202020204" pitchFamily="34" charset="0"/>
            </a:endParaRPr>
          </a:p>
          <a:p>
            <a:pPr>
              <a:lnSpc>
                <a:spcPct val="100000"/>
              </a:lnSpc>
              <a:spcBef>
                <a:spcPts val="235"/>
              </a:spcBef>
            </a:pPr>
            <a:r>
              <a:rPr sz="600" spc="-10" dirty="0">
                <a:solidFill>
                  <a:srgbClr val="231F20"/>
                </a:solidFill>
                <a:latin typeface="Arial" panose="020B0604020202020204" pitchFamily="34" charset="0"/>
                <a:cs typeface="Arial" panose="020B0604020202020204" pitchFamily="34" charset="0"/>
              </a:rPr>
              <a:t>Use the information below the video </a:t>
            </a:r>
            <a:r>
              <a:rPr sz="600" spc="-5" dirty="0">
                <a:solidFill>
                  <a:srgbClr val="231F20"/>
                </a:solidFill>
                <a:latin typeface="Arial" panose="020B0604020202020204" pitchFamily="34" charset="0"/>
                <a:cs typeface="Arial" panose="020B0604020202020204" pitchFamily="34" charset="0"/>
              </a:rPr>
              <a:t>to </a:t>
            </a:r>
            <a:r>
              <a:rPr sz="600" spc="-10" dirty="0">
                <a:solidFill>
                  <a:srgbClr val="231F20"/>
                </a:solidFill>
                <a:latin typeface="Arial" panose="020B0604020202020204" pitchFamily="34" charset="0"/>
                <a:cs typeface="Arial" panose="020B0604020202020204" pitchFamily="34" charset="0"/>
              </a:rPr>
              <a:t>discuss </a:t>
            </a:r>
            <a:r>
              <a:rPr sz="600" spc="-20" dirty="0">
                <a:solidFill>
                  <a:srgbClr val="231F20"/>
                </a:solidFill>
                <a:latin typeface="Arial" panose="020B0604020202020204" pitchFamily="34" charset="0"/>
                <a:cs typeface="Arial" panose="020B0604020202020204" pitchFamily="34" charset="0"/>
              </a:rPr>
              <a:t>Kit’s </a:t>
            </a:r>
            <a:r>
              <a:rPr sz="600" spc="-10" dirty="0">
                <a:solidFill>
                  <a:srgbClr val="231F20"/>
                </a:solidFill>
                <a:latin typeface="Arial" panose="020B0604020202020204" pitchFamily="34" charset="0"/>
                <a:cs typeface="Arial" panose="020B0604020202020204" pitchFamily="34" charset="0"/>
              </a:rPr>
              <a:t>role </a:t>
            </a:r>
            <a:r>
              <a:rPr sz="600" spc="-5" dirty="0">
                <a:solidFill>
                  <a:srgbClr val="231F20"/>
                </a:solidFill>
                <a:latin typeface="Arial" panose="020B0604020202020204" pitchFamily="34" charset="0"/>
                <a:cs typeface="Arial" panose="020B0604020202020204" pitchFamily="34" charset="0"/>
              </a:rPr>
              <a:t>in </a:t>
            </a:r>
            <a:r>
              <a:rPr sz="600" spc="-10" dirty="0">
                <a:solidFill>
                  <a:srgbClr val="231F20"/>
                </a:solidFill>
                <a:latin typeface="Arial" panose="020B0604020202020204" pitchFamily="34" charset="0"/>
                <a:cs typeface="Arial" panose="020B0604020202020204" pitchFamily="34" charset="0"/>
              </a:rPr>
              <a:t>more</a:t>
            </a:r>
            <a:r>
              <a:rPr sz="600" spc="-8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detail.</a:t>
            </a:r>
            <a:endParaRPr sz="600" dirty="0">
              <a:latin typeface="Arial" panose="020B0604020202020204" pitchFamily="34" charset="0"/>
              <a:cs typeface="Arial" panose="020B0604020202020204" pitchFamily="34" charset="0"/>
            </a:endParaRPr>
          </a:p>
          <a:p>
            <a:pPr marR="215900">
              <a:lnSpc>
                <a:spcPts val="690"/>
              </a:lnSpc>
              <a:spcBef>
                <a:spcPts val="300"/>
              </a:spcBef>
            </a:pPr>
            <a:r>
              <a:rPr sz="600" dirty="0">
                <a:solidFill>
                  <a:srgbClr val="231F20"/>
                </a:solidFill>
                <a:latin typeface="Arial" panose="020B0604020202020204" pitchFamily="34" charset="0"/>
                <a:cs typeface="Arial" panose="020B0604020202020204" pitchFamily="34" charset="0"/>
              </a:rPr>
              <a:t>Discuss if any of the students would like to work </a:t>
            </a:r>
            <a:r>
              <a:rPr sz="600" spc="-5" dirty="0">
                <a:solidFill>
                  <a:srgbClr val="231F20"/>
                </a:solidFill>
                <a:latin typeface="Arial" panose="020B0604020202020204" pitchFamily="34" charset="0"/>
                <a:cs typeface="Arial" panose="020B0604020202020204" pitchFamily="34" charset="0"/>
              </a:rPr>
              <a:t>with</a:t>
            </a:r>
            <a:r>
              <a:rPr lang="en-GB" sz="600" spc="-5" dirty="0">
                <a:solidFill>
                  <a:srgbClr val="231F20"/>
                </a:solidFill>
                <a:latin typeface="Arial" panose="020B0604020202020204" pitchFamily="34" charset="0"/>
                <a:cs typeface="Arial" panose="020B0604020202020204" pitchFamily="34" charset="0"/>
              </a:rPr>
              <a:t> or </a:t>
            </a:r>
            <a:r>
              <a:rPr sz="600" spc="-5" dirty="0">
                <a:solidFill>
                  <a:srgbClr val="231F20"/>
                </a:solidFill>
                <a:latin typeface="Arial" panose="020B0604020202020204" pitchFamily="34" charset="0"/>
                <a:cs typeface="Arial" panose="020B0604020202020204" pitchFamily="34" charset="0"/>
              </a:rPr>
              <a:t>create  </a:t>
            </a:r>
            <a:r>
              <a:rPr sz="600" dirty="0">
                <a:solidFill>
                  <a:srgbClr val="231F20"/>
                </a:solidFill>
                <a:latin typeface="Arial" panose="020B0604020202020204" pitchFamily="34" charset="0"/>
                <a:cs typeface="Arial" panose="020B0604020202020204" pitchFamily="34" charset="0"/>
              </a:rPr>
              <a:t>technology for good within the farming industry </a:t>
            </a:r>
            <a:r>
              <a:rPr lang="en-GB" sz="600" dirty="0">
                <a:solidFill>
                  <a:srgbClr val="231F20"/>
                </a:solidFill>
                <a:latin typeface="Arial" panose="020B0604020202020204" pitchFamily="34" charset="0"/>
                <a:cs typeface="Arial" panose="020B0604020202020204" pitchFamily="34" charset="0"/>
              </a:rPr>
              <a:t>-</a:t>
            </a:r>
            <a:r>
              <a:rPr sz="600" dirty="0">
                <a:solidFill>
                  <a:srgbClr val="231F20"/>
                </a:solidFill>
                <a:latin typeface="Arial" panose="020B0604020202020204" pitchFamily="34" charset="0"/>
                <a:cs typeface="Arial" panose="020B0604020202020204" pitchFamily="34" charset="0"/>
              </a:rPr>
              <a:t> flying</a:t>
            </a:r>
            <a:r>
              <a:rPr sz="600" spc="-8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drones,  programming </a:t>
            </a:r>
            <a:r>
              <a:rPr sz="600" dirty="0">
                <a:solidFill>
                  <a:srgbClr val="231F20"/>
                </a:solidFill>
                <a:latin typeface="Arial" panose="020B0604020202020204" pitchFamily="34" charset="0"/>
                <a:cs typeface="Arial" panose="020B0604020202020204" pitchFamily="34" charset="0"/>
              </a:rPr>
              <a:t>tractors, using lasers on plants</a:t>
            </a:r>
            <a:r>
              <a:rPr sz="600" spc="-10" dirty="0">
                <a:solidFill>
                  <a:srgbClr val="231F20"/>
                </a:solidFill>
                <a:latin typeface="Arial" panose="020B0604020202020204" pitchFamily="34" charset="0"/>
                <a:cs typeface="Arial" panose="020B0604020202020204" pitchFamily="34" charset="0"/>
              </a:rPr>
              <a:t> </a:t>
            </a:r>
            <a:r>
              <a:rPr sz="600" dirty="0" err="1">
                <a:solidFill>
                  <a:srgbClr val="231F20"/>
                </a:solidFill>
                <a:latin typeface="Arial" panose="020B0604020202020204" pitchFamily="34" charset="0"/>
                <a:cs typeface="Arial" panose="020B0604020202020204" pitchFamily="34" charset="0"/>
              </a:rPr>
              <a:t>etc</a:t>
            </a:r>
            <a:r>
              <a:rPr lang="en-GB" sz="600" dirty="0">
                <a:solidFill>
                  <a:srgbClr val="231F20"/>
                </a:solidFill>
                <a:latin typeface="Arial" panose="020B0604020202020204" pitchFamily="34" charset="0"/>
                <a:cs typeface="Arial" panose="020B0604020202020204" pitchFamily="34" charset="0"/>
              </a:rPr>
              <a:t>.</a:t>
            </a:r>
            <a:endParaRPr sz="600" dirty="0">
              <a:latin typeface="Arial" panose="020B0604020202020204" pitchFamily="34" charset="0"/>
              <a:cs typeface="Arial" panose="020B0604020202020204" pitchFamily="34" charset="0"/>
            </a:endParaRPr>
          </a:p>
        </p:txBody>
      </p:sp>
      <p:sp>
        <p:nvSpPr>
          <p:cNvPr id="30" name="object 30"/>
          <p:cNvSpPr/>
          <p:nvPr/>
        </p:nvSpPr>
        <p:spPr>
          <a:xfrm>
            <a:off x="8406307" y="4077004"/>
            <a:ext cx="1919605" cy="1656714"/>
          </a:xfrm>
          <a:custGeom>
            <a:avLst/>
            <a:gdLst/>
            <a:ahLst/>
            <a:cxnLst/>
            <a:rect l="l" t="t" r="r" b="b"/>
            <a:pathLst>
              <a:path w="1919604" h="1656714">
                <a:moveTo>
                  <a:pt x="0" y="1656359"/>
                </a:moveTo>
                <a:lnTo>
                  <a:pt x="1919351" y="1656359"/>
                </a:lnTo>
                <a:lnTo>
                  <a:pt x="1919351" y="0"/>
                </a:lnTo>
                <a:lnTo>
                  <a:pt x="0" y="0"/>
                </a:lnTo>
                <a:lnTo>
                  <a:pt x="0" y="1656359"/>
                </a:lnTo>
                <a:close/>
              </a:path>
            </a:pathLst>
          </a:custGeom>
          <a:ln w="6350">
            <a:solidFill>
              <a:srgbClr val="BCBEC0"/>
            </a:solidFill>
          </a:ln>
        </p:spPr>
        <p:txBody>
          <a:bodyPr wrap="square" lIns="0" tIns="0" rIns="0" bIns="0" rtlCol="0"/>
          <a:lstStyle/>
          <a:p>
            <a:endParaRPr/>
          </a:p>
        </p:txBody>
      </p:sp>
      <p:sp>
        <p:nvSpPr>
          <p:cNvPr id="31" name="object 31"/>
          <p:cNvSpPr txBox="1"/>
          <p:nvPr/>
        </p:nvSpPr>
        <p:spPr>
          <a:xfrm>
            <a:off x="8471952" y="4085257"/>
            <a:ext cx="201295"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8</a:t>
            </a:r>
            <a:endParaRPr sz="2300">
              <a:latin typeface="Poppins"/>
              <a:cs typeface="Poppins"/>
            </a:endParaRPr>
          </a:p>
        </p:txBody>
      </p:sp>
      <p:sp>
        <p:nvSpPr>
          <p:cNvPr id="32" name="object 32"/>
          <p:cNvSpPr txBox="1"/>
          <p:nvPr/>
        </p:nvSpPr>
        <p:spPr>
          <a:xfrm>
            <a:off x="8471952" y="4356598"/>
            <a:ext cx="1782445" cy="1110560"/>
          </a:xfrm>
          <a:prstGeom prst="rect">
            <a:avLst/>
          </a:prstGeom>
        </p:spPr>
        <p:txBody>
          <a:bodyPr vert="horz" wrap="square" lIns="0" tIns="43180" rIns="0" bIns="0" rtlCol="0">
            <a:spAutoFit/>
          </a:bodyPr>
          <a:lstStyle/>
          <a:p>
            <a:pPr>
              <a:lnSpc>
                <a:spcPct val="100000"/>
              </a:lnSpc>
              <a:spcBef>
                <a:spcPts val="340"/>
              </a:spcBef>
            </a:pPr>
            <a:r>
              <a:rPr sz="600" b="1" dirty="0">
                <a:solidFill>
                  <a:srgbClr val="231F20"/>
                </a:solidFill>
                <a:latin typeface="Arial" panose="020B0604020202020204" pitchFamily="34" charset="0"/>
                <a:cs typeface="Arial" panose="020B0604020202020204" pitchFamily="34" charset="0"/>
              </a:rPr>
              <a:t>Class discussion (5</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182880">
              <a:lnSpc>
                <a:spcPts val="680"/>
              </a:lnSpc>
              <a:spcBef>
                <a:spcPts val="300"/>
              </a:spcBef>
            </a:pPr>
            <a:r>
              <a:rPr sz="600" spc="-10" dirty="0">
                <a:solidFill>
                  <a:srgbClr val="231F20"/>
                </a:solidFill>
                <a:latin typeface="Arial" panose="020B0604020202020204" pitchFamily="34" charset="0"/>
                <a:cs typeface="Arial" panose="020B0604020202020204" pitchFamily="34" charset="0"/>
              </a:rPr>
              <a:t>Use the PPT </a:t>
            </a:r>
            <a:r>
              <a:rPr sz="600" spc="-15" dirty="0">
                <a:solidFill>
                  <a:srgbClr val="231F20"/>
                </a:solidFill>
                <a:latin typeface="Arial" panose="020B0604020202020204" pitchFamily="34" charset="0"/>
                <a:cs typeface="Arial" panose="020B0604020202020204" pitchFamily="34" charset="0"/>
              </a:rPr>
              <a:t>slide </a:t>
            </a:r>
            <a:r>
              <a:rPr sz="600" spc="-10" dirty="0">
                <a:solidFill>
                  <a:srgbClr val="231F20"/>
                </a:solidFill>
                <a:latin typeface="Arial" panose="020B0604020202020204" pitchFamily="34" charset="0"/>
                <a:cs typeface="Arial" panose="020B0604020202020204" pitchFamily="34" charset="0"/>
              </a:rPr>
              <a:t>to </a:t>
            </a:r>
            <a:r>
              <a:rPr sz="600" spc="-15" dirty="0">
                <a:solidFill>
                  <a:srgbClr val="231F20"/>
                </a:solidFill>
                <a:latin typeface="Arial" panose="020B0604020202020204" pitchFamily="34" charset="0"/>
                <a:cs typeface="Arial" panose="020B0604020202020204" pitchFamily="34" charset="0"/>
              </a:rPr>
              <a:t>discuss </a:t>
            </a:r>
            <a:r>
              <a:rPr sz="600" spc="-10" dirty="0">
                <a:solidFill>
                  <a:srgbClr val="231F20"/>
                </a:solidFill>
                <a:latin typeface="Arial" panose="020B0604020202020204" pitchFamily="34" charset="0"/>
                <a:cs typeface="Arial" panose="020B0604020202020204" pitchFamily="34" charset="0"/>
              </a:rPr>
              <a:t>the </a:t>
            </a:r>
            <a:r>
              <a:rPr sz="600" spc="-15" dirty="0">
                <a:solidFill>
                  <a:srgbClr val="231F20"/>
                </a:solidFill>
                <a:latin typeface="Arial" panose="020B0604020202020204" pitchFamily="34" charset="0"/>
                <a:cs typeface="Arial" panose="020B0604020202020204" pitchFamily="34" charset="0"/>
              </a:rPr>
              <a:t>careers which  </a:t>
            </a:r>
            <a:r>
              <a:rPr sz="600" spc="-10" dirty="0">
                <a:solidFill>
                  <a:srgbClr val="231F20"/>
                </a:solidFill>
                <a:latin typeface="Arial" panose="020B0604020202020204" pitchFamily="34" charset="0"/>
                <a:cs typeface="Arial" panose="020B0604020202020204" pitchFamily="34" charset="0"/>
              </a:rPr>
              <a:t>the </a:t>
            </a:r>
            <a:r>
              <a:rPr sz="600" spc="-15" dirty="0">
                <a:solidFill>
                  <a:srgbClr val="231F20"/>
                </a:solidFill>
                <a:latin typeface="Arial" panose="020B0604020202020204" pitchFamily="34" charset="0"/>
                <a:cs typeface="Arial" panose="020B0604020202020204" pitchFamily="34" charset="0"/>
              </a:rPr>
              <a:t>students could pursue using </a:t>
            </a:r>
            <a:r>
              <a:rPr sz="600" spc="-10" dirty="0">
                <a:solidFill>
                  <a:srgbClr val="231F20"/>
                </a:solidFill>
                <a:latin typeface="Arial" panose="020B0604020202020204" pitchFamily="34" charset="0"/>
                <a:cs typeface="Arial" panose="020B0604020202020204" pitchFamily="34" charset="0"/>
              </a:rPr>
              <a:t>or </a:t>
            </a:r>
            <a:r>
              <a:rPr sz="600" spc="-15" dirty="0">
                <a:solidFill>
                  <a:srgbClr val="231F20"/>
                </a:solidFill>
                <a:latin typeface="Arial" panose="020B0604020202020204" pitchFamily="34" charset="0"/>
                <a:cs typeface="Arial" panose="020B0604020202020204" pitchFamily="34" charset="0"/>
              </a:rPr>
              <a:t>designing</a:t>
            </a:r>
            <a:r>
              <a:rPr sz="600" spc="-114"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the</a:t>
            </a:r>
            <a:endParaRPr sz="600" dirty="0">
              <a:latin typeface="Arial" panose="020B0604020202020204" pitchFamily="34" charset="0"/>
              <a:cs typeface="Arial" panose="020B0604020202020204" pitchFamily="34" charset="0"/>
            </a:endParaRPr>
          </a:p>
          <a:p>
            <a:pPr marR="15240">
              <a:lnSpc>
                <a:spcPts val="680"/>
              </a:lnSpc>
            </a:pPr>
            <a:r>
              <a:rPr sz="600" spc="-15" dirty="0">
                <a:solidFill>
                  <a:srgbClr val="231F20"/>
                </a:solidFill>
                <a:latin typeface="Arial" panose="020B0604020202020204" pitchFamily="34" charset="0"/>
                <a:cs typeface="Arial" panose="020B0604020202020204" pitchFamily="34" charset="0"/>
              </a:rPr>
              <a:t>technology </a:t>
            </a:r>
            <a:r>
              <a:rPr sz="600" spc="-10" dirty="0">
                <a:solidFill>
                  <a:srgbClr val="231F20"/>
                </a:solidFill>
                <a:latin typeface="Arial" panose="020B0604020202020204" pitchFamily="34" charset="0"/>
                <a:cs typeface="Arial" panose="020B0604020202020204" pitchFamily="34" charset="0"/>
              </a:rPr>
              <a:t>for </a:t>
            </a:r>
            <a:r>
              <a:rPr sz="600" spc="-15" dirty="0">
                <a:solidFill>
                  <a:srgbClr val="231F20"/>
                </a:solidFill>
                <a:latin typeface="Arial" panose="020B0604020202020204" pitchFamily="34" charset="0"/>
                <a:cs typeface="Arial" panose="020B0604020202020204" pitchFamily="34" charset="0"/>
              </a:rPr>
              <a:t>good covered </a:t>
            </a:r>
            <a:r>
              <a:rPr sz="600" spc="-10" dirty="0">
                <a:solidFill>
                  <a:srgbClr val="231F20"/>
                </a:solidFill>
                <a:latin typeface="Arial" panose="020B0604020202020204" pitchFamily="34" charset="0"/>
                <a:cs typeface="Arial" panose="020B0604020202020204" pitchFamily="34" charset="0"/>
              </a:rPr>
              <a:t>in </a:t>
            </a:r>
            <a:r>
              <a:rPr sz="600" spc="-20" dirty="0">
                <a:solidFill>
                  <a:srgbClr val="231F20"/>
                </a:solidFill>
                <a:latin typeface="Arial" panose="020B0604020202020204" pitchFamily="34" charset="0"/>
                <a:cs typeface="Arial" panose="020B0604020202020204" pitchFamily="34" charset="0"/>
              </a:rPr>
              <a:t>today’s </a:t>
            </a:r>
            <a:r>
              <a:rPr sz="600" spc="-15" dirty="0">
                <a:solidFill>
                  <a:srgbClr val="231F20"/>
                </a:solidFill>
                <a:latin typeface="Arial" panose="020B0604020202020204" pitchFamily="34" charset="0"/>
                <a:cs typeface="Arial" panose="020B0604020202020204" pitchFamily="34" charset="0"/>
              </a:rPr>
              <a:t>lesson. </a:t>
            </a:r>
            <a:r>
              <a:rPr sz="600" spc="-10" dirty="0">
                <a:solidFill>
                  <a:srgbClr val="231F20"/>
                </a:solidFill>
                <a:latin typeface="Arial" panose="020B0604020202020204" pitchFamily="34" charset="0"/>
                <a:cs typeface="Arial" panose="020B0604020202020204" pitchFamily="34" charset="0"/>
              </a:rPr>
              <a:t>Would  </a:t>
            </a:r>
            <a:r>
              <a:rPr sz="600" dirty="0">
                <a:solidFill>
                  <a:srgbClr val="231F20"/>
                </a:solidFill>
                <a:latin typeface="Arial" panose="020B0604020202020204" pitchFamily="34" charset="0"/>
                <a:cs typeface="Arial" panose="020B0604020202020204" pitchFamily="34" charset="0"/>
              </a:rPr>
              <a:t>any of the students like a </a:t>
            </a:r>
            <a:r>
              <a:rPr sz="600" spc="-5" dirty="0">
                <a:solidFill>
                  <a:srgbClr val="231F20"/>
                </a:solidFill>
                <a:latin typeface="Arial" panose="020B0604020202020204" pitchFamily="34" charset="0"/>
                <a:cs typeface="Arial" panose="020B0604020202020204" pitchFamily="34" charset="0"/>
              </a:rPr>
              <a:t>career </a:t>
            </a:r>
            <a:r>
              <a:rPr sz="600" spc="-20" dirty="0">
                <a:solidFill>
                  <a:srgbClr val="231F20"/>
                </a:solidFill>
                <a:latin typeface="Arial" panose="020B0604020202020204" pitchFamily="34" charset="0"/>
                <a:cs typeface="Arial" panose="020B0604020202020204" pitchFamily="34" charset="0"/>
              </a:rPr>
              <a:t>using technology </a:t>
            </a:r>
            <a:r>
              <a:rPr sz="600" spc="-10" dirty="0">
                <a:solidFill>
                  <a:srgbClr val="231F20"/>
                </a:solidFill>
                <a:latin typeface="Arial" panose="020B0604020202020204" pitchFamily="34" charset="0"/>
                <a:cs typeface="Arial" panose="020B0604020202020204" pitchFamily="34" charset="0"/>
              </a:rPr>
              <a:t>to  </a:t>
            </a:r>
            <a:r>
              <a:rPr sz="600" spc="-15" dirty="0">
                <a:solidFill>
                  <a:srgbClr val="231F20"/>
                </a:solidFill>
                <a:latin typeface="Arial" panose="020B0604020202020204" pitchFamily="34" charset="0"/>
                <a:cs typeface="Arial" panose="020B0604020202020204" pitchFamily="34" charset="0"/>
              </a:rPr>
              <a:t>help </a:t>
            </a:r>
            <a:r>
              <a:rPr sz="600" spc="-20" dirty="0">
                <a:solidFill>
                  <a:srgbClr val="231F20"/>
                </a:solidFill>
                <a:latin typeface="Arial" panose="020B0604020202020204" pitchFamily="34" charset="0"/>
                <a:cs typeface="Arial" panose="020B0604020202020204" pitchFamily="34" charset="0"/>
              </a:rPr>
              <a:t>people, animals </a:t>
            </a:r>
            <a:r>
              <a:rPr sz="600" spc="-10" dirty="0">
                <a:solidFill>
                  <a:srgbClr val="231F20"/>
                </a:solidFill>
                <a:latin typeface="Arial" panose="020B0604020202020204" pitchFamily="34" charset="0"/>
                <a:cs typeface="Arial" panose="020B0604020202020204" pitchFamily="34" charset="0"/>
              </a:rPr>
              <a:t>and the natural</a:t>
            </a:r>
            <a:r>
              <a:rPr sz="600" spc="-9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world?</a:t>
            </a:r>
            <a:endParaRPr sz="600" dirty="0">
              <a:latin typeface="Arial" panose="020B0604020202020204" pitchFamily="34" charset="0"/>
              <a:cs typeface="Arial" panose="020B0604020202020204" pitchFamily="34" charset="0"/>
            </a:endParaRPr>
          </a:p>
          <a:p>
            <a:pPr marR="5080">
              <a:lnSpc>
                <a:spcPts val="680"/>
              </a:lnSpc>
              <a:spcBef>
                <a:spcPts val="285"/>
              </a:spcBef>
            </a:pPr>
            <a:r>
              <a:rPr sz="600" spc="-10" dirty="0">
                <a:solidFill>
                  <a:srgbClr val="231F20"/>
                </a:solidFill>
                <a:latin typeface="Arial" panose="020B0604020202020204" pitchFamily="34" charset="0"/>
                <a:cs typeface="Arial" panose="020B0604020202020204" pitchFamily="34" charset="0"/>
              </a:rPr>
              <a:t>Discuss how the students may just </a:t>
            </a:r>
            <a:r>
              <a:rPr sz="600" spc="-5" dirty="0">
                <a:solidFill>
                  <a:srgbClr val="231F20"/>
                </a:solidFill>
                <a:latin typeface="Arial" panose="020B0604020202020204" pitchFamily="34" charset="0"/>
                <a:cs typeface="Arial" panose="020B0604020202020204" pitchFamily="34" charset="0"/>
              </a:rPr>
              <a:t>be at </a:t>
            </a:r>
            <a:r>
              <a:rPr sz="600" spc="-10" dirty="0">
                <a:solidFill>
                  <a:srgbClr val="231F20"/>
                </a:solidFill>
                <a:latin typeface="Arial" panose="020B0604020202020204" pitchFamily="34" charset="0"/>
                <a:cs typeface="Arial" panose="020B0604020202020204" pitchFamily="34" charset="0"/>
              </a:rPr>
              <a:t>the start of  their careers </a:t>
            </a:r>
            <a:r>
              <a:rPr sz="600" spc="-5" dirty="0">
                <a:solidFill>
                  <a:srgbClr val="231F20"/>
                </a:solidFill>
                <a:latin typeface="Arial" panose="020B0604020202020204" pitchFamily="34" charset="0"/>
                <a:cs typeface="Arial" panose="020B0604020202020204" pitchFamily="34" charset="0"/>
              </a:rPr>
              <a:t>in </a:t>
            </a:r>
            <a:r>
              <a:rPr sz="600" spc="-10" dirty="0">
                <a:solidFill>
                  <a:srgbClr val="231F20"/>
                </a:solidFill>
                <a:latin typeface="Arial" panose="020B0604020202020204" pitchFamily="34" charset="0"/>
                <a:cs typeface="Arial" panose="020B0604020202020204" pitchFamily="34" charset="0"/>
              </a:rPr>
              <a:t>2030 </a:t>
            </a:r>
            <a:r>
              <a:rPr sz="600" spc="-20" dirty="0">
                <a:solidFill>
                  <a:srgbClr val="231F20"/>
                </a:solidFill>
                <a:latin typeface="Arial" panose="020B0604020202020204" pitchFamily="34" charset="0"/>
                <a:cs typeface="Arial" panose="020B0604020202020204" pitchFamily="34" charset="0"/>
              </a:rPr>
              <a:t>however, </a:t>
            </a:r>
            <a:r>
              <a:rPr sz="600" spc="-5" dirty="0">
                <a:solidFill>
                  <a:srgbClr val="231F20"/>
                </a:solidFill>
                <a:latin typeface="Arial" panose="020B0604020202020204" pitchFamily="34" charset="0"/>
                <a:cs typeface="Arial" panose="020B0604020202020204" pitchFamily="34" charset="0"/>
              </a:rPr>
              <a:t>if we </a:t>
            </a:r>
            <a:r>
              <a:rPr sz="600" spc="-10" dirty="0">
                <a:solidFill>
                  <a:srgbClr val="231F20"/>
                </a:solidFill>
                <a:latin typeface="Arial" panose="020B0604020202020204" pitchFamily="34" charset="0"/>
                <a:cs typeface="Arial" panose="020B0604020202020204" pitchFamily="34" charset="0"/>
              </a:rPr>
              <a:t>hopefully achieve  the Global Goals </a:t>
            </a:r>
            <a:r>
              <a:rPr sz="600" spc="-5" dirty="0">
                <a:solidFill>
                  <a:srgbClr val="231F20"/>
                </a:solidFill>
                <a:latin typeface="Arial" panose="020B0604020202020204" pitchFamily="34" charset="0"/>
                <a:cs typeface="Arial" panose="020B0604020202020204" pitchFamily="34" charset="0"/>
              </a:rPr>
              <a:t>by </a:t>
            </a:r>
            <a:r>
              <a:rPr sz="600" spc="-10" dirty="0">
                <a:solidFill>
                  <a:srgbClr val="231F20"/>
                </a:solidFill>
                <a:latin typeface="Arial" panose="020B0604020202020204" pitchFamily="34" charset="0"/>
                <a:cs typeface="Arial" panose="020B0604020202020204" pitchFamily="34" charset="0"/>
              </a:rPr>
              <a:t>then, </a:t>
            </a:r>
            <a:r>
              <a:rPr sz="600" spc="-5" dirty="0">
                <a:solidFill>
                  <a:srgbClr val="231F20"/>
                </a:solidFill>
                <a:latin typeface="Arial" panose="020B0604020202020204" pitchFamily="34" charset="0"/>
                <a:cs typeface="Arial" panose="020B0604020202020204" pitchFamily="34" charset="0"/>
              </a:rPr>
              <a:t>we </a:t>
            </a:r>
            <a:r>
              <a:rPr sz="600" spc="-10" dirty="0">
                <a:solidFill>
                  <a:srgbClr val="231F20"/>
                </a:solidFill>
                <a:latin typeface="Arial" panose="020B0604020202020204" pitchFamily="34" charset="0"/>
                <a:cs typeface="Arial" panose="020B0604020202020204" pitchFamily="34" charset="0"/>
              </a:rPr>
              <a:t>will need lots </a:t>
            </a:r>
            <a:r>
              <a:rPr sz="600" spc="-5" dirty="0">
                <a:solidFill>
                  <a:srgbClr val="231F20"/>
                </a:solidFill>
                <a:latin typeface="Arial" panose="020B0604020202020204" pitchFamily="34" charset="0"/>
                <a:cs typeface="Arial" panose="020B0604020202020204" pitchFamily="34" charset="0"/>
              </a:rPr>
              <a:t>of </a:t>
            </a:r>
            <a:r>
              <a:rPr sz="600" spc="-10" dirty="0">
                <a:solidFill>
                  <a:srgbClr val="231F20"/>
                </a:solidFill>
                <a:latin typeface="Arial" panose="020B0604020202020204" pitchFamily="34" charset="0"/>
                <a:cs typeface="Arial" panose="020B0604020202020204" pitchFamily="34" charset="0"/>
              </a:rPr>
              <a:t>people  </a:t>
            </a:r>
            <a:r>
              <a:rPr sz="600" spc="-5" dirty="0">
                <a:solidFill>
                  <a:srgbClr val="231F20"/>
                </a:solidFill>
                <a:latin typeface="Arial" panose="020B0604020202020204" pitchFamily="34" charset="0"/>
                <a:cs typeface="Arial" panose="020B0604020202020204" pitchFamily="34" charset="0"/>
              </a:rPr>
              <a:t>to </a:t>
            </a:r>
            <a:r>
              <a:rPr sz="600" spc="-10" dirty="0">
                <a:solidFill>
                  <a:srgbClr val="231F20"/>
                </a:solidFill>
                <a:latin typeface="Arial" panose="020B0604020202020204" pitchFamily="34" charset="0"/>
                <a:cs typeface="Arial" panose="020B0604020202020204" pitchFamily="34" charset="0"/>
              </a:rPr>
              <a:t>continue </a:t>
            </a:r>
            <a:r>
              <a:rPr sz="600" spc="-5" dirty="0">
                <a:solidFill>
                  <a:srgbClr val="231F20"/>
                </a:solidFill>
                <a:latin typeface="Arial" panose="020B0604020202020204" pitchFamily="34" charset="0"/>
                <a:cs typeface="Arial" panose="020B0604020202020204" pitchFamily="34" charset="0"/>
              </a:rPr>
              <a:t>to </a:t>
            </a:r>
            <a:r>
              <a:rPr sz="600" spc="-10" dirty="0">
                <a:solidFill>
                  <a:srgbClr val="231F20"/>
                </a:solidFill>
                <a:latin typeface="Arial" panose="020B0604020202020204" pitchFamily="34" charset="0"/>
                <a:cs typeface="Arial" panose="020B0604020202020204" pitchFamily="34" charset="0"/>
              </a:rPr>
              <a:t>develop technology for good </a:t>
            </a:r>
            <a:r>
              <a:rPr sz="600" spc="-5" dirty="0">
                <a:solidFill>
                  <a:srgbClr val="231F20"/>
                </a:solidFill>
                <a:latin typeface="Arial" panose="020B0604020202020204" pitchFamily="34" charset="0"/>
                <a:cs typeface="Arial" panose="020B0604020202020204" pitchFamily="34" charset="0"/>
              </a:rPr>
              <a:t>to </a:t>
            </a:r>
            <a:r>
              <a:rPr sz="600" spc="-10" dirty="0">
                <a:solidFill>
                  <a:srgbClr val="231F20"/>
                </a:solidFill>
                <a:latin typeface="Arial" panose="020B0604020202020204" pitchFamily="34" charset="0"/>
                <a:cs typeface="Arial" panose="020B0604020202020204" pitchFamily="34" charset="0"/>
              </a:rPr>
              <a:t>help  </a:t>
            </a:r>
            <a:r>
              <a:rPr sz="600" spc="-5" dirty="0">
                <a:solidFill>
                  <a:srgbClr val="231F20"/>
                </a:solidFill>
                <a:latin typeface="Arial" panose="020B0604020202020204" pitchFamily="34" charset="0"/>
                <a:cs typeface="Arial" panose="020B0604020202020204" pitchFamily="34" charset="0"/>
              </a:rPr>
              <a:t>us </a:t>
            </a:r>
            <a:r>
              <a:rPr sz="600" spc="-10" dirty="0">
                <a:solidFill>
                  <a:srgbClr val="231F20"/>
                </a:solidFill>
                <a:latin typeface="Arial" panose="020B0604020202020204" pitchFamily="34" charset="0"/>
                <a:cs typeface="Arial" panose="020B0604020202020204" pitchFamily="34" charset="0"/>
              </a:rPr>
              <a:t>continue </a:t>
            </a:r>
            <a:r>
              <a:rPr sz="600" spc="-5" dirty="0">
                <a:solidFill>
                  <a:srgbClr val="231F20"/>
                </a:solidFill>
                <a:latin typeface="Arial" panose="020B0604020202020204" pitchFamily="34" charset="0"/>
                <a:cs typeface="Arial" panose="020B0604020202020204" pitchFamily="34" charset="0"/>
              </a:rPr>
              <a:t>to </a:t>
            </a:r>
            <a:r>
              <a:rPr sz="600" spc="-10" dirty="0">
                <a:solidFill>
                  <a:srgbClr val="231F20"/>
                </a:solidFill>
                <a:latin typeface="Arial" panose="020B0604020202020204" pitchFamily="34" charset="0"/>
                <a:cs typeface="Arial" panose="020B0604020202020204" pitchFamily="34" charset="0"/>
              </a:rPr>
              <a:t>achieve the goals</a:t>
            </a:r>
            <a:r>
              <a:rPr sz="600" spc="-6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forever.</a:t>
            </a:r>
            <a:endParaRPr sz="600" dirty="0">
              <a:latin typeface="Arial" panose="020B0604020202020204" pitchFamily="34" charset="0"/>
              <a:cs typeface="Arial" panose="020B0604020202020204" pitchFamily="34" charset="0"/>
            </a:endParaRPr>
          </a:p>
        </p:txBody>
      </p:sp>
      <p:sp>
        <p:nvSpPr>
          <p:cNvPr id="34" name="object 10">
            <a:extLst>
              <a:ext uri="{FF2B5EF4-FFF2-40B4-BE49-F238E27FC236}">
                <a16:creationId xmlns:a16="http://schemas.microsoft.com/office/drawing/2014/main" id="{BBA4B1FF-A3A3-4C9B-A246-313959C053A1}"/>
              </a:ext>
            </a:extLst>
          </p:cNvPr>
          <p:cNvSpPr txBox="1"/>
          <p:nvPr/>
        </p:nvSpPr>
        <p:spPr>
          <a:xfrm>
            <a:off x="3194999" y="1754257"/>
            <a:ext cx="161925" cy="375920"/>
          </a:xfrm>
          <a:prstGeom prst="rect">
            <a:avLst/>
          </a:prstGeom>
        </p:spPr>
        <p:txBody>
          <a:bodyPr vert="horz" wrap="square" lIns="0" tIns="12700" rIns="0" bIns="0" rtlCol="0">
            <a:spAutoFit/>
          </a:bodyPr>
          <a:lstStyle/>
          <a:p>
            <a:pPr>
              <a:lnSpc>
                <a:spcPct val="100000"/>
              </a:lnSpc>
              <a:spcBef>
                <a:spcPts val="100"/>
              </a:spcBef>
            </a:pPr>
            <a:r>
              <a:rPr lang="en-GB" sz="2300" b="1" dirty="0">
                <a:solidFill>
                  <a:srgbClr val="EB5750"/>
                </a:solidFill>
                <a:latin typeface="Poppins"/>
                <a:cs typeface="Poppins"/>
              </a:rPr>
              <a:t>1</a:t>
            </a:r>
            <a:endParaRPr sz="2300" dirty="0">
              <a:latin typeface="Poppins"/>
              <a:cs typeface="Poppins"/>
            </a:endParaRPr>
          </a:p>
        </p:txBody>
      </p:sp>
      <p:sp>
        <p:nvSpPr>
          <p:cNvPr id="35" name="object 11">
            <a:extLst>
              <a:ext uri="{FF2B5EF4-FFF2-40B4-BE49-F238E27FC236}">
                <a16:creationId xmlns:a16="http://schemas.microsoft.com/office/drawing/2014/main" id="{BF35DE82-2068-4C30-B4B7-2F07696154A9}"/>
              </a:ext>
            </a:extLst>
          </p:cNvPr>
          <p:cNvSpPr txBox="1"/>
          <p:nvPr/>
        </p:nvSpPr>
        <p:spPr>
          <a:xfrm>
            <a:off x="3194999" y="2026865"/>
            <a:ext cx="2384822" cy="2119811"/>
          </a:xfrm>
          <a:prstGeom prst="rect">
            <a:avLst/>
          </a:prstGeom>
        </p:spPr>
        <p:txBody>
          <a:bodyPr vert="horz" wrap="square" lIns="0" tIns="41910" rIns="0" bIns="0" rtlCol="0">
            <a:spAutoFit/>
          </a:bodyPr>
          <a:lstStyle/>
          <a:p>
            <a:pPr marR="24130">
              <a:lnSpc>
                <a:spcPts val="670"/>
              </a:lnSpc>
              <a:spcBef>
                <a:spcPts val="300"/>
              </a:spcBef>
            </a:pPr>
            <a:r>
              <a:rPr lang="en-GB" sz="600" b="1" spc="-20" dirty="0">
                <a:solidFill>
                  <a:srgbClr val="231F20"/>
                </a:solidFill>
                <a:latin typeface="Arial" panose="020B0604020202020204" pitchFamily="34" charset="0"/>
                <a:cs typeface="Arial" panose="020B0604020202020204" pitchFamily="34" charset="0"/>
              </a:rPr>
              <a:t>What do we mean by ‘Good’ and what are The Global Goals? (10 min)</a:t>
            </a:r>
          </a:p>
          <a:p>
            <a:pPr marR="24130">
              <a:lnSpc>
                <a:spcPts val="670"/>
              </a:lnSpc>
              <a:spcBef>
                <a:spcPts val="240"/>
              </a:spcBef>
            </a:pPr>
            <a:r>
              <a:rPr lang="en-GB" sz="600" dirty="0">
                <a:solidFill>
                  <a:srgbClr val="231F20"/>
                </a:solidFill>
                <a:latin typeface="Arial" panose="020B0604020202020204" pitchFamily="34" charset="0"/>
                <a:cs typeface="Arial" panose="020B0604020202020204" pitchFamily="34" charset="0"/>
              </a:rPr>
              <a:t>Ask the students what they think today’s learning will actually be  about? What do we mean by ‘good’? Explain that the United Nations  created 17 Global Goals in 2015. Their aim is to achieve these goals  throughout the world by 2030. We will refer to them throughout today’s lesson, as any technology helping to achieve these goals can therefore be interpreted as ‘tech for good’.</a:t>
            </a:r>
          </a:p>
          <a:p>
            <a:pPr marR="24130">
              <a:lnSpc>
                <a:spcPts val="670"/>
              </a:lnSpc>
              <a:spcBef>
                <a:spcPts val="240"/>
              </a:spcBef>
            </a:pPr>
            <a:r>
              <a:rPr lang="en-GB" sz="600" dirty="0">
                <a:solidFill>
                  <a:srgbClr val="231F20"/>
                </a:solidFill>
                <a:latin typeface="Arial" panose="020B0604020202020204" pitchFamily="34" charset="0"/>
                <a:cs typeface="Arial" panose="020B0604020202020204" pitchFamily="34" charset="0"/>
              </a:rPr>
              <a:t>Display the slide with the Sustainable Development Goals/Global Goals on and discuss: Have the students seen these before? Explain that Sustainable Development Goals and Global Goals are the same thing.</a:t>
            </a:r>
          </a:p>
          <a:p>
            <a:pPr marR="24130">
              <a:lnSpc>
                <a:spcPts val="670"/>
              </a:lnSpc>
              <a:spcBef>
                <a:spcPts val="240"/>
              </a:spcBef>
            </a:pPr>
            <a:r>
              <a:rPr lang="en-GB" sz="600" dirty="0">
                <a:solidFill>
                  <a:srgbClr val="231F20"/>
                </a:solidFill>
                <a:latin typeface="Arial" panose="020B0604020202020204" pitchFamily="34" charset="0"/>
                <a:cs typeface="Arial" panose="020B0604020202020204" pitchFamily="34" charset="0"/>
              </a:rPr>
              <a:t>Watch the following video to find out/recap what the Global Goals are  and why they have been created:  </a:t>
            </a:r>
            <a:r>
              <a:rPr lang="en-GB" sz="600" dirty="0">
                <a:solidFill>
                  <a:srgbClr val="231F20"/>
                </a:solidFill>
                <a:latin typeface="Arial" panose="020B0604020202020204" pitchFamily="34" charset="0"/>
                <a:cs typeface="Arial" panose="020B0604020202020204" pitchFamily="34" charset="0"/>
                <a:hlinkClick r:id="rId9"/>
              </a:rPr>
              <a:t>https://www.youtube.com/watch?v=cBxN9E5f7pc</a:t>
            </a:r>
            <a:endParaRPr lang="en-GB" sz="600" dirty="0">
              <a:solidFill>
                <a:srgbClr val="231F20"/>
              </a:solidFill>
              <a:latin typeface="Arial" panose="020B0604020202020204" pitchFamily="34" charset="0"/>
              <a:cs typeface="Arial" panose="020B0604020202020204" pitchFamily="34" charset="0"/>
            </a:endParaRPr>
          </a:p>
          <a:p>
            <a:pPr marR="24130">
              <a:lnSpc>
                <a:spcPts val="670"/>
              </a:lnSpc>
              <a:spcBef>
                <a:spcPts val="240"/>
              </a:spcBef>
            </a:pPr>
            <a:r>
              <a:rPr lang="en-GB" sz="600" dirty="0">
                <a:solidFill>
                  <a:srgbClr val="231F20"/>
                </a:solidFill>
                <a:latin typeface="Arial" panose="020B0604020202020204" pitchFamily="34" charset="0"/>
                <a:cs typeface="Arial" panose="020B0604020202020204" pitchFamily="34" charset="0"/>
              </a:rPr>
              <a:t>Discuss the importance of these goals: What do the students think  will happen if we do not prioritise these goals and try to achieve  them? Which goals do the students feel they relate the most too?</a:t>
            </a:r>
          </a:p>
          <a:p>
            <a:pPr marR="24130">
              <a:lnSpc>
                <a:spcPts val="670"/>
              </a:lnSpc>
              <a:spcBef>
                <a:spcPts val="240"/>
              </a:spcBef>
            </a:pPr>
            <a:r>
              <a:rPr lang="en-GB" sz="600" dirty="0">
                <a:solidFill>
                  <a:srgbClr val="231F20"/>
                </a:solidFill>
                <a:latin typeface="Arial" panose="020B0604020202020204" pitchFamily="34" charset="0"/>
                <a:cs typeface="Arial" panose="020B0604020202020204" pitchFamily="34" charset="0"/>
              </a:rPr>
              <a:t>Are there any of the goals which they feel are particularly important  to them? Are there any which they feel will be easier or harder to  achieve by 2030? Which goals are the students already working  towards in their daily lives?</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256,1,Slide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31F2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75</TotalTime>
  <Words>1412</Words>
  <Application>Microsoft Macintosh PowerPoint</Application>
  <PresentationFormat>Custom</PresentationFormat>
  <Paragraphs>79</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Poppins</vt:lpstr>
      <vt:lpstr>Times New Roman</vt:lpstr>
      <vt:lpstr>Calibri</vt:lpstr>
      <vt:lpstr>Arial</vt:lpstr>
      <vt:lpstr>Office Theme</vt:lpstr>
      <vt:lpstr>Tech for Good To understand how technology is used for ‘good’ and broaden my knowledge  of careers available in this field.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 for Good To understand how technology is used for ‘good’ and broaden my knowledge  of careers available in this field.</dc:title>
  <cp:lastModifiedBy>Patel, Hitz</cp:lastModifiedBy>
  <cp:revision>6</cp:revision>
  <dcterms:created xsi:type="dcterms:W3CDTF">2019-11-21T12:59:20Z</dcterms:created>
  <dcterms:modified xsi:type="dcterms:W3CDTF">2022-06-09T15:41:22Z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2019-11-21T00:00:00Z</vt:filetime>
  </property>
  <property fmtid="{D5CDD505-2E9C-101B-9397-08002B2CF9AE}" pid="3" name="Creator">
    <vt:lpwstr>Adobe InDesign 14.0 (Macintosh)</vt:lpwstr>
  </property>
  <property fmtid="{D5CDD505-2E9C-101B-9397-08002B2CF9AE}" pid="4" name="LastSaved">
    <vt:filetime>2019-11-21T00:00:00Z</vt:filetime>
  </property>
</Properties>
</file>