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Calibri" panose="020F0502020204030204" pitchFamily="34" charset="0"/>
      <p:regular r:id="rId3"/>
      <p:bold r:id="rId4"/>
      <p:italic r:id="rId5"/>
      <p:boldItalic r:id="rId6"/>
    </p:embeddedFont>
    <p:embeddedFont>
      <p:font typeface="Poppins" pitchFamily="2" charset="77"/>
      <p:regular r:id="rId7"/>
      <p:bold r:id="rId8"/>
      <p:italic r:id="rId9"/>
      <p:boldItalic r:id="rId10"/>
    </p:embeddedFont>
  </p:embeddedFontLst>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9" userDrawn="1">
          <p15:clr>
            <a:srgbClr val="A4A3A4"/>
          </p15:clr>
        </p15:guide>
        <p15:guide id="2" pos="2160">
          <p15:clr>
            <a:srgbClr val="A4A3A4"/>
          </p15:clr>
        </p15:guide>
        <p15:guide id="3" orient="horz" pos="3311" userDrawn="1">
          <p15:clr>
            <a:srgbClr val="A4A3A4"/>
          </p15:clr>
        </p15:guide>
        <p15:guide id="4" orient="horz" pos="3551" userDrawn="1">
          <p15:clr>
            <a:srgbClr val="A4A3A4"/>
          </p15:clr>
        </p15:guide>
        <p15:guide id="5" orient="horz" pos="3792" userDrawn="1">
          <p15:clr>
            <a:srgbClr val="A4A3A4"/>
          </p15:clr>
        </p15:guide>
        <p15:guide id="6" orient="horz" pos="4034" userDrawn="1">
          <p15:clr>
            <a:srgbClr val="A4A3A4"/>
          </p15:clr>
        </p15:guide>
        <p15:guide id="7" orient="horz" pos="42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5750"/>
    <a:srgbClr val="EBE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6"/>
    <p:restoredTop sz="96135" autoAdjust="0"/>
  </p:normalViewPr>
  <p:slideViewPr>
    <p:cSldViewPr>
      <p:cViewPr varScale="1">
        <p:scale>
          <a:sx n="116" d="100"/>
          <a:sy n="116" d="100"/>
        </p:scale>
        <p:origin x="1616" y="192"/>
      </p:cViewPr>
      <p:guideLst>
        <p:guide orient="horz" pos="3069"/>
        <p:guide pos="2160"/>
        <p:guide orient="horz" pos="3311"/>
        <p:guide orient="horz" pos="3551"/>
        <p:guide orient="horz" pos="3792"/>
        <p:guide orient="horz" pos="4034"/>
        <p:guide orient="horz" pos="42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gs" Target="tags/tag1.xml"/><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Holder 2">
            <a:extLst>
              <a:ext uri="{FF2B5EF4-FFF2-40B4-BE49-F238E27FC236}">
                <a16:creationId xmlns:a16="http://schemas.microsoft.com/office/drawing/2014/main" id="{9D5B65EA-23E6-4335-9E5B-6CC0829D9CA7}"/>
              </a:ext>
            </a:extLst>
          </p:cNvPr>
          <p:cNvSpPr>
            <a:spLocks noGrp="1"/>
          </p:cNvSpPr>
          <p:nvPr>
            <p:ph type="title"/>
          </p:nvPr>
        </p:nvSpPr>
        <p:spPr>
          <a:xfrm>
            <a:off x="563299" y="465483"/>
            <a:ext cx="9566800" cy="834390"/>
          </a:xfrm>
          <a:prstGeom prst="rect">
            <a:avLst/>
          </a:prstGeom>
        </p:spPr>
        <p:txBody>
          <a:bodyPr lIns="0" tIns="0" rIns="0" bIns="0"/>
          <a:lstStyle>
            <a:lvl1pPr>
              <a:defRPr sz="1950" b="1" i="0">
                <a:solidFill>
                  <a:schemeClr val="bg1"/>
                </a:solidFill>
                <a:latin typeface="Poppins"/>
                <a:cs typeface="Poppins"/>
              </a:defRPr>
            </a:lvl1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359994" y="359994"/>
            <a:ext cx="9973411" cy="1206500"/>
          </a:xfrm>
          <a:prstGeom prst="rect">
            <a:avLst/>
          </a:prstGeom>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635756" y="7033450"/>
            <a:ext cx="3421888" cy="378142"/>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534670" y="7033450"/>
            <a:ext cx="2459482" cy="378142"/>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7" name="Holder 7"/>
          <p:cNvSpPr>
            <a:spLocks noGrp="1"/>
          </p:cNvSpPr>
          <p:nvPr>
            <p:ph type="sldNum" sz="quarter" idx="7"/>
          </p:nvPr>
        </p:nvSpPr>
        <p:spPr>
          <a:xfrm>
            <a:off x="7699248" y="7033450"/>
            <a:ext cx="2459482" cy="37814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59994" y="359994"/>
            <a:ext cx="9973411" cy="1206500"/>
          </a:xfrm>
          <a:prstGeom prst="rect">
            <a:avLst/>
          </a:prstGeom>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a:xfrm>
            <a:off x="3635756" y="7033450"/>
            <a:ext cx="3421888" cy="378142"/>
          </a:xfrm>
          <a:prstGeom prst="rect">
            <a:avLst/>
          </a:prstGeom>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a:xfrm>
            <a:off x="534670" y="7033450"/>
            <a:ext cx="2459482" cy="378142"/>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5" name="Holder 5"/>
          <p:cNvSpPr>
            <a:spLocks noGrp="1"/>
          </p:cNvSpPr>
          <p:nvPr>
            <p:ph type="sldNum" sz="quarter" idx="7"/>
          </p:nvPr>
        </p:nvSpPr>
        <p:spPr>
          <a:xfrm>
            <a:off x="7699248" y="7033450"/>
            <a:ext cx="2459482" cy="37814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3635756" y="7033450"/>
            <a:ext cx="3421888" cy="378142"/>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534670" y="7033450"/>
            <a:ext cx="2459482" cy="378142"/>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6/9/22</a:t>
            </a:fld>
            <a:endParaRPr lang="en-US"/>
          </a:p>
        </p:txBody>
      </p:sp>
      <p:sp>
        <p:nvSpPr>
          <p:cNvPr id="4" name="Holder 4"/>
          <p:cNvSpPr>
            <a:spLocks noGrp="1"/>
          </p:cNvSpPr>
          <p:nvPr>
            <p:ph type="sldNum" sz="quarter" idx="7"/>
          </p:nvPr>
        </p:nvSpPr>
        <p:spPr>
          <a:xfrm>
            <a:off x="7699248" y="7033450"/>
            <a:ext cx="2459482" cy="37814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59994" y="1565998"/>
            <a:ext cx="3132455" cy="1657985"/>
          </a:xfrm>
          <a:custGeom>
            <a:avLst/>
            <a:gdLst/>
            <a:ahLst/>
            <a:cxnLst/>
            <a:rect l="l" t="t" r="r" b="b"/>
            <a:pathLst>
              <a:path w="3132454" h="1657985">
                <a:moveTo>
                  <a:pt x="0" y="1657705"/>
                </a:moveTo>
                <a:lnTo>
                  <a:pt x="3131997" y="1657705"/>
                </a:lnTo>
                <a:lnTo>
                  <a:pt x="3131997" y="0"/>
                </a:lnTo>
                <a:lnTo>
                  <a:pt x="0" y="0"/>
                </a:lnTo>
                <a:lnTo>
                  <a:pt x="0" y="1657705"/>
                </a:lnTo>
                <a:close/>
              </a:path>
            </a:pathLst>
          </a:custGeom>
          <a:solidFill>
            <a:srgbClr val="EBEBEF"/>
          </a:solidFill>
        </p:spPr>
        <p:txBody>
          <a:bodyPr wrap="square" lIns="0" tIns="0" rIns="0" bIns="0" rtlCol="0"/>
          <a:lstStyle/>
          <a:p>
            <a:endParaRPr/>
          </a:p>
        </p:txBody>
      </p:sp>
      <p:sp>
        <p:nvSpPr>
          <p:cNvPr id="8" name="bk object 22">
            <a:extLst>
              <a:ext uri="{FF2B5EF4-FFF2-40B4-BE49-F238E27FC236}">
                <a16:creationId xmlns:a16="http://schemas.microsoft.com/office/drawing/2014/main" id="{FC356CD8-C7BC-4849-955B-4FDFE51A9A76}"/>
              </a:ext>
            </a:extLst>
          </p:cNvPr>
          <p:cNvSpPr/>
          <p:nvPr userDrawn="1"/>
        </p:nvSpPr>
        <p:spPr>
          <a:xfrm>
            <a:off x="359994" y="359994"/>
            <a:ext cx="5715000" cy="1206500"/>
          </a:xfrm>
          <a:custGeom>
            <a:avLst/>
            <a:gdLst/>
            <a:ahLst/>
            <a:cxnLst/>
            <a:rect l="l" t="t" r="r" b="b"/>
            <a:pathLst>
              <a:path w="5715000" h="1206500">
                <a:moveTo>
                  <a:pt x="0" y="1206004"/>
                </a:moveTo>
                <a:lnTo>
                  <a:pt x="5715000" y="1206004"/>
                </a:lnTo>
                <a:lnTo>
                  <a:pt x="5715000" y="0"/>
                </a:lnTo>
                <a:lnTo>
                  <a:pt x="0" y="0"/>
                </a:lnTo>
                <a:lnTo>
                  <a:pt x="0" y="1206004"/>
                </a:lnTo>
                <a:close/>
              </a:path>
            </a:pathLst>
          </a:custGeom>
          <a:solidFill>
            <a:srgbClr val="EB5750"/>
          </a:solidFill>
        </p:spPr>
        <p:txBody>
          <a:bodyPr wrap="square" lIns="0" tIns="0" rIns="0" bIns="0" rtlCol="0"/>
          <a:lstStyle/>
          <a:p>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extLst>
    <p:ext uri="{27BBF7A9-308A-43DC-89C8-2F10F3537804}">
      <p15:sldGuideLst xmlns:p15="http://schemas.microsoft.com/office/powerpoint/2012/main">
        <p15:guide id="1" orient="horz" pos="224" userDrawn="1">
          <p15:clr>
            <a:srgbClr val="C35EA4"/>
          </p15:clr>
        </p15:guide>
        <p15:guide id="2" pos="219" userDrawn="1">
          <p15:clr>
            <a:srgbClr val="C35EA4"/>
          </p15:clr>
        </p15:guide>
        <p15:guide id="3" pos="6507" userDrawn="1">
          <p15:clr>
            <a:srgbClr val="C35EA4"/>
          </p15:clr>
        </p15:guide>
        <p15:guide id="4" orient="horz" pos="4538" userDrawn="1">
          <p15:clr>
            <a:srgbClr val="C35EA4"/>
          </p15:clr>
        </p15:guide>
        <p15:guide id="5" orient="horz" pos="986" userDrawn="1">
          <p15:clr>
            <a:srgbClr val="C35E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DCF5FF9-A735-4DF7-AFEC-6B3CA9F98A45}"/>
              </a:ext>
            </a:extLst>
          </p:cNvPr>
          <p:cNvPicPr>
            <a:picLocks noChangeAspect="1"/>
          </p:cNvPicPr>
          <p:nvPr/>
        </p:nvPicPr>
        <p:blipFill rotWithShape="1">
          <a:blip r:embed="rId2"/>
          <a:stretch/>
        </p:blipFill>
        <p:spPr>
          <a:xfrm>
            <a:off x="3562703" y="1566011"/>
            <a:ext cx="4908197" cy="3026299"/>
          </a:xfrm>
          <a:prstGeom prst="rect">
            <a:avLst/>
          </a:prstGeom>
        </p:spPr>
      </p:pic>
      <p:sp>
        <p:nvSpPr>
          <p:cNvPr id="7" name="object 7"/>
          <p:cNvSpPr txBox="1"/>
          <p:nvPr/>
        </p:nvSpPr>
        <p:spPr>
          <a:xfrm>
            <a:off x="349250" y="1592060"/>
            <a:ext cx="3132455" cy="5610784"/>
          </a:xfrm>
          <a:prstGeom prst="rect">
            <a:avLst/>
          </a:prstGeom>
          <a:solidFill>
            <a:srgbClr val="EBEBEF"/>
          </a:solidFill>
        </p:spPr>
        <p:txBody>
          <a:bodyPr vert="horz" wrap="square" lIns="0" tIns="0" rIns="0" bIns="144000" rtlCol="0">
            <a:noAutofit/>
          </a:bodyPr>
          <a:lstStyle/>
          <a:p>
            <a:pPr>
              <a:lnSpc>
                <a:spcPct val="100000"/>
              </a:lnSpc>
              <a:spcBef>
                <a:spcPts val="50"/>
              </a:spcBef>
            </a:pPr>
            <a:endParaRPr sz="1100" dirty="0">
              <a:latin typeface="Times New Roman"/>
              <a:cs typeface="Times New Roman"/>
            </a:endParaRPr>
          </a:p>
          <a:p>
            <a:pPr marL="215900">
              <a:lnSpc>
                <a:spcPct val="100000"/>
              </a:lnSpc>
              <a:spcBef>
                <a:spcPts val="5"/>
              </a:spcBef>
            </a:pPr>
            <a:r>
              <a:rPr sz="1000" b="1">
                <a:solidFill>
                  <a:srgbClr val="231F20"/>
                </a:solidFill>
                <a:latin typeface="Poppins"/>
                <a:cs typeface="Poppins"/>
              </a:rPr>
              <a:t>YOUR</a:t>
            </a:r>
            <a:r>
              <a:rPr sz="1000" b="1" spc="-5">
                <a:solidFill>
                  <a:srgbClr val="231F20"/>
                </a:solidFill>
                <a:latin typeface="Poppins"/>
                <a:cs typeface="Poppins"/>
              </a:rPr>
              <a:t> </a:t>
            </a:r>
            <a:r>
              <a:rPr sz="1000" b="1" dirty="0">
                <a:solidFill>
                  <a:srgbClr val="231F20"/>
                </a:solidFill>
                <a:latin typeface="Poppins"/>
                <a:cs typeface="Poppins"/>
              </a:rPr>
              <a:t>TASK</a:t>
            </a:r>
            <a:endParaRPr lang="en-GB" sz="1000" b="1" dirty="0">
              <a:solidFill>
                <a:srgbClr val="231F20"/>
              </a:solidFill>
              <a:latin typeface="Poppins"/>
              <a:cs typeface="Poppins"/>
            </a:endParaRPr>
          </a:p>
          <a:p>
            <a:pPr marL="215900">
              <a:lnSpc>
                <a:spcPct val="100000"/>
              </a:lnSpc>
              <a:spcBef>
                <a:spcPts val="5"/>
              </a:spcBef>
            </a:pPr>
            <a:endParaRPr sz="1000" dirty="0">
              <a:latin typeface="Poppins"/>
              <a:cs typeface="Poppins"/>
            </a:endParaRPr>
          </a:p>
          <a:p>
            <a:pPr marL="215900" marR="113664">
              <a:lnSpc>
                <a:spcPct val="101800"/>
              </a:lnSpc>
              <a:spcBef>
                <a:spcPts val="300"/>
              </a:spcBef>
            </a:pPr>
            <a:r>
              <a:rPr lang="en-GB" sz="1000" dirty="0">
                <a:solidFill>
                  <a:srgbClr val="231F20"/>
                </a:solidFill>
                <a:latin typeface="Arial" panose="020B0604020202020204" pitchFamily="34" charset="0"/>
                <a:cs typeface="Arial" panose="020B0604020202020204" pitchFamily="34" charset="0"/>
              </a:rPr>
              <a:t>It is particularly important that companies make changes to work towards the Global Goals. </a:t>
            </a:r>
            <a:br>
              <a:rPr lang="en-GB" sz="1000" dirty="0">
                <a:solidFill>
                  <a:srgbClr val="231F20"/>
                </a:solidFill>
                <a:latin typeface="Arial" panose="020B0604020202020204" pitchFamily="34" charset="0"/>
                <a:cs typeface="Arial" panose="020B0604020202020204" pitchFamily="34" charset="0"/>
              </a:rPr>
            </a:br>
            <a:r>
              <a:rPr lang="en-GB" sz="1000" dirty="0">
                <a:solidFill>
                  <a:srgbClr val="231F20"/>
                </a:solidFill>
                <a:latin typeface="Arial" panose="020B0604020202020204" pitchFamily="34" charset="0"/>
                <a:cs typeface="Arial" panose="020B0604020202020204" pitchFamily="34" charset="0"/>
              </a:rPr>
              <a:t>Many companies are looking for things to do to help </a:t>
            </a:r>
            <a:r>
              <a:rPr lang="en-GB" sz="1000" spc="-20" dirty="0">
                <a:solidFill>
                  <a:srgbClr val="231F20"/>
                </a:solidFill>
                <a:latin typeface="Arial" panose="020B0604020202020204" pitchFamily="34" charset="0"/>
                <a:cs typeface="Arial" panose="020B0604020202020204" pitchFamily="34" charset="0"/>
              </a:rPr>
              <a:t>them become more sustainable, support the community, </a:t>
            </a:r>
            <a:r>
              <a:rPr lang="en-GB" sz="1000" dirty="0">
                <a:solidFill>
                  <a:srgbClr val="231F20"/>
                </a:solidFill>
                <a:latin typeface="Arial" panose="020B0604020202020204" pitchFamily="34" charset="0"/>
                <a:cs typeface="Arial" panose="020B0604020202020204" pitchFamily="34" charset="0"/>
              </a:rPr>
              <a:t>improve the wellbeing of their employees etc. They want to know how they can use tech for good! </a:t>
            </a:r>
          </a:p>
          <a:p>
            <a:pPr marL="215900" marR="113664">
              <a:lnSpc>
                <a:spcPct val="101800"/>
              </a:lnSpc>
              <a:spcBef>
                <a:spcPts val="300"/>
              </a:spcBef>
            </a:pPr>
            <a:endParaRPr lang="en-GB" sz="1000" dirty="0">
              <a:solidFill>
                <a:srgbClr val="231F20"/>
              </a:solidFill>
              <a:latin typeface="Arial" panose="020B0604020202020204" pitchFamily="34" charset="0"/>
              <a:cs typeface="Arial" panose="020B0604020202020204" pitchFamily="34" charset="0"/>
            </a:endParaRPr>
          </a:p>
          <a:p>
            <a:pPr marL="215900" marR="113664">
              <a:lnSpc>
                <a:spcPct val="101800"/>
              </a:lnSpc>
              <a:spcBef>
                <a:spcPts val="300"/>
              </a:spcBef>
            </a:pPr>
            <a:r>
              <a:rPr lang="en-GB" sz="1000" dirty="0">
                <a:solidFill>
                  <a:srgbClr val="231F20"/>
                </a:solidFill>
                <a:latin typeface="Arial" panose="020B0604020202020204" pitchFamily="34" charset="0"/>
                <a:cs typeface="Arial" panose="020B0604020202020204" pitchFamily="34" charset="0"/>
              </a:rPr>
              <a:t>Your group is going to be given one of the company profiles below. Look at the company’s aims and work in your groups to use the internet to research and find tech for good solutions which you could suggest to help the company meet their aims. </a:t>
            </a:r>
          </a:p>
          <a:p>
            <a:pPr marL="215900" marR="113664">
              <a:lnSpc>
                <a:spcPct val="101800"/>
              </a:lnSpc>
              <a:spcBef>
                <a:spcPts val="300"/>
              </a:spcBef>
            </a:pPr>
            <a:endParaRPr lang="en-GB" sz="1000" dirty="0">
              <a:solidFill>
                <a:srgbClr val="231F20"/>
              </a:solidFill>
              <a:latin typeface="Arial" panose="020B0604020202020204" pitchFamily="34" charset="0"/>
              <a:cs typeface="Arial" panose="020B0604020202020204" pitchFamily="34" charset="0"/>
            </a:endParaRPr>
          </a:p>
          <a:p>
            <a:pPr marL="215900" marR="113664">
              <a:lnSpc>
                <a:spcPct val="101800"/>
              </a:lnSpc>
              <a:spcBef>
                <a:spcPts val="300"/>
              </a:spcBef>
            </a:pPr>
            <a:r>
              <a:rPr lang="en-GB" sz="1000" b="1" dirty="0">
                <a:solidFill>
                  <a:srgbClr val="231F20"/>
                </a:solidFill>
                <a:latin typeface="Arial" panose="020B0604020202020204" pitchFamily="34" charset="0"/>
                <a:cs typeface="Arial" panose="020B0604020202020204" pitchFamily="34" charset="0"/>
              </a:rPr>
              <a:t>Create a presentation of your research and ideas.</a:t>
            </a:r>
          </a:p>
        </p:txBody>
      </p:sp>
      <p:graphicFrame>
        <p:nvGraphicFramePr>
          <p:cNvPr id="9" name="object 9"/>
          <p:cNvGraphicFramePr>
            <a:graphicFrameLocks noGrp="1"/>
          </p:cNvGraphicFramePr>
          <p:nvPr>
            <p:extLst>
              <p:ext uri="{D42A27DB-BD31-4B8C-83A1-F6EECF244321}">
                <p14:modId xmlns:p14="http://schemas.microsoft.com/office/powerpoint/2010/main" val="1158023999"/>
              </p:ext>
            </p:extLst>
          </p:nvPr>
        </p:nvGraphicFramePr>
        <p:xfrm>
          <a:off x="3646804" y="4587596"/>
          <a:ext cx="6697346" cy="2615248"/>
        </p:xfrm>
        <a:graphic>
          <a:graphicData uri="http://schemas.openxmlformats.org/drawingml/2006/table">
            <a:tbl>
              <a:tblPr firstRow="1" bandRow="1">
                <a:tableStyleId>{2D5ABB26-0587-4C30-8999-92F81FD0307C}</a:tableStyleId>
              </a:tblPr>
              <a:tblGrid>
                <a:gridCol w="709296">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4387850">
                  <a:extLst>
                    <a:ext uri="{9D8B030D-6E8A-4147-A177-3AD203B41FA5}">
                      <a16:colId xmlns:a16="http://schemas.microsoft.com/office/drawing/2014/main" val="20003"/>
                    </a:ext>
                  </a:extLst>
                </a:gridCol>
              </a:tblGrid>
              <a:tr h="190606">
                <a:tc>
                  <a:txBody>
                    <a:bodyPr/>
                    <a:lstStyle/>
                    <a:p>
                      <a:pPr marL="95250">
                        <a:lnSpc>
                          <a:spcPct val="100000"/>
                        </a:lnSpc>
                        <a:spcBef>
                          <a:spcPts val="275"/>
                        </a:spcBef>
                      </a:pPr>
                      <a:r>
                        <a:rPr sz="800" b="1" dirty="0">
                          <a:solidFill>
                            <a:srgbClr val="FFFFFF"/>
                          </a:solidFill>
                          <a:latin typeface="Poppins"/>
                          <a:cs typeface="Poppins"/>
                        </a:rPr>
                        <a:t>Company</a:t>
                      </a:r>
                      <a:endParaRPr sz="800" dirty="0">
                        <a:latin typeface="Poppins"/>
                        <a:cs typeface="Poppins"/>
                      </a:endParaRPr>
                    </a:p>
                  </a:txBody>
                  <a:tcPr marL="0" marR="0" marT="34925" marB="0">
                    <a:lnL w="6350">
                      <a:solidFill>
                        <a:srgbClr val="BCBEC0"/>
                      </a:solidFill>
                      <a:prstDash val="solid"/>
                    </a:lnL>
                    <a:lnR w="6350">
                      <a:solidFill>
                        <a:srgbClr val="BCBEC0"/>
                      </a:solidFill>
                      <a:prstDash val="solid"/>
                    </a:lnR>
                    <a:lnT w="6350">
                      <a:solidFill>
                        <a:srgbClr val="BCBEC0"/>
                      </a:solidFill>
                      <a:prstDash val="solid"/>
                    </a:lnT>
                    <a:solidFill>
                      <a:srgbClr val="EB5750"/>
                    </a:solidFill>
                  </a:tcPr>
                </a:tc>
                <a:tc>
                  <a:txBody>
                    <a:bodyPr/>
                    <a:lstStyle/>
                    <a:p>
                      <a:pPr marL="92710">
                        <a:lnSpc>
                          <a:spcPct val="100000"/>
                        </a:lnSpc>
                        <a:spcBef>
                          <a:spcPts val="275"/>
                        </a:spcBef>
                      </a:pPr>
                      <a:r>
                        <a:rPr lang="en-GB" sz="800" b="1" dirty="0">
                          <a:solidFill>
                            <a:srgbClr val="FFFFFF"/>
                          </a:solidFill>
                          <a:latin typeface="Poppins"/>
                          <a:cs typeface="Poppins"/>
                        </a:rPr>
                        <a:t>Details</a:t>
                      </a:r>
                      <a:endParaRPr sz="800" dirty="0">
                        <a:latin typeface="Poppins"/>
                        <a:cs typeface="Poppins"/>
                      </a:endParaRPr>
                    </a:p>
                  </a:txBody>
                  <a:tcPr marL="0" marR="0" marT="34925" marB="0">
                    <a:lnL w="6350">
                      <a:solidFill>
                        <a:srgbClr val="BCBEC0"/>
                      </a:solidFill>
                      <a:prstDash val="solid"/>
                    </a:lnL>
                    <a:lnR w="6350">
                      <a:solidFill>
                        <a:srgbClr val="BCBEC0"/>
                      </a:solidFill>
                      <a:prstDash val="solid"/>
                    </a:lnR>
                    <a:lnT w="6350">
                      <a:solidFill>
                        <a:srgbClr val="BCBEC0"/>
                      </a:solidFill>
                      <a:prstDash val="solid"/>
                    </a:lnT>
                    <a:solidFill>
                      <a:srgbClr val="EB5750"/>
                    </a:solidFill>
                  </a:tcPr>
                </a:tc>
                <a:tc>
                  <a:txBody>
                    <a:bodyPr/>
                    <a:lstStyle/>
                    <a:p>
                      <a:pPr marL="126364">
                        <a:lnSpc>
                          <a:spcPct val="100000"/>
                        </a:lnSpc>
                        <a:spcBef>
                          <a:spcPts val="275"/>
                        </a:spcBef>
                      </a:pPr>
                      <a:r>
                        <a:rPr lang="en-GB" sz="800" b="1" dirty="0">
                          <a:solidFill>
                            <a:srgbClr val="FFFFFF"/>
                          </a:solidFill>
                          <a:latin typeface="Poppins"/>
                          <a:cs typeface="Poppins"/>
                        </a:rPr>
                        <a:t>Company aims</a:t>
                      </a:r>
                      <a:endParaRPr sz="800" dirty="0">
                        <a:latin typeface="Poppins"/>
                        <a:cs typeface="Poppins"/>
                      </a:endParaRPr>
                    </a:p>
                  </a:txBody>
                  <a:tcPr marL="0" marR="0" marT="34925" marB="0">
                    <a:lnL w="6350" cap="flat" cmpd="sng" algn="ctr">
                      <a:solidFill>
                        <a:srgbClr val="BCBEC0"/>
                      </a:solidFill>
                      <a:prstDash val="solid"/>
                      <a:round/>
                      <a:headEnd type="none" w="med" len="med"/>
                      <a:tailEnd type="none" w="med" len="med"/>
                    </a:lnL>
                    <a:lnR w="6350">
                      <a:solidFill>
                        <a:srgbClr val="BCBEC0"/>
                      </a:solidFill>
                      <a:prstDash val="solid"/>
                    </a:lnR>
                    <a:lnT w="6350">
                      <a:solidFill>
                        <a:srgbClr val="BCBEC0"/>
                      </a:solidFill>
                      <a:prstDash val="solid"/>
                    </a:lnT>
                    <a:solidFill>
                      <a:srgbClr val="EB5750"/>
                    </a:solidFill>
                  </a:tcPr>
                </a:tc>
                <a:extLst>
                  <a:ext uri="{0D108BD9-81ED-4DB2-BD59-A6C34878D82A}">
                    <a16:rowId xmlns:a16="http://schemas.microsoft.com/office/drawing/2014/main" val="10000"/>
                  </a:ext>
                </a:extLst>
              </a:tr>
              <a:tr h="383764">
                <a:tc>
                  <a:txBody>
                    <a:bodyPr/>
                    <a:lstStyle/>
                    <a:p>
                      <a:pPr marL="88265">
                        <a:lnSpc>
                          <a:spcPct val="100000"/>
                        </a:lnSpc>
                        <a:spcBef>
                          <a:spcPts val="555"/>
                        </a:spcBef>
                      </a:pPr>
                      <a:endParaRPr sz="700" dirty="0">
                        <a:latin typeface="Helvetica Neue"/>
                        <a:cs typeface="Helvetica Neue"/>
                      </a:endParaRPr>
                    </a:p>
                  </a:txBody>
                  <a:tcPr marL="0" marR="0" marT="70485" marB="0">
                    <a:lnL w="6350">
                      <a:solidFill>
                        <a:srgbClr val="BCBEC0"/>
                      </a:solidFill>
                      <a:prstDash val="solid"/>
                    </a:lnL>
                    <a:lnR w="6350">
                      <a:solidFill>
                        <a:srgbClr val="BCBEC0"/>
                      </a:solidFill>
                      <a:prstDash val="solid"/>
                    </a:lnR>
                  </a:tcPr>
                </a:tc>
                <a:tc>
                  <a:txBody>
                    <a:bodyPr/>
                    <a:lstStyle/>
                    <a:p>
                      <a:pPr marL="86360">
                        <a:lnSpc>
                          <a:spcPct val="100000"/>
                        </a:lnSpc>
                        <a:spcBef>
                          <a:spcPts val="560"/>
                        </a:spcBef>
                      </a:pPr>
                      <a:r>
                        <a:rPr lang="en-GB" sz="900" b="1" dirty="0">
                          <a:latin typeface="Arial" panose="020B0604020202020204" pitchFamily="34" charset="0"/>
                          <a:cs typeface="Arial" panose="020B0604020202020204" pitchFamily="34" charset="0"/>
                        </a:rPr>
                        <a:t>Large banking company</a:t>
                      </a:r>
                      <a:endParaRPr sz="900" b="1" dirty="0">
                        <a:latin typeface="Arial" panose="020B0604020202020204" pitchFamily="34" charset="0"/>
                        <a:cs typeface="Arial" panose="020B0604020202020204" pitchFamily="34" charset="0"/>
                      </a:endParaRPr>
                    </a:p>
                  </a:txBody>
                  <a:tcPr marL="0" marR="0" marT="71120" marB="0">
                    <a:lnL w="6350">
                      <a:solidFill>
                        <a:srgbClr val="BCBEC0"/>
                      </a:solidFill>
                      <a:prstDash val="solid"/>
                    </a:lnL>
                    <a:lnR w="6350">
                      <a:solidFill>
                        <a:srgbClr val="BCBEC0"/>
                      </a:solidFill>
                      <a:prstDash val="solid"/>
                    </a:lnR>
                  </a:tcPr>
                </a:tc>
                <a:tc>
                  <a:txBody>
                    <a:bodyPr/>
                    <a:lstStyle/>
                    <a:p>
                      <a:pPr marL="133350" marR="262255">
                        <a:lnSpc>
                          <a:spcPct val="100000"/>
                        </a:lnSpc>
                        <a:spcBef>
                          <a:spcPts val="505"/>
                        </a:spcBef>
                      </a:pPr>
                      <a:r>
                        <a:rPr lang="en-GB" sz="900" spc="-20" baseline="0" dirty="0">
                          <a:latin typeface="Arial" panose="020B0604020202020204" pitchFamily="34" charset="0"/>
                          <a:cs typeface="Arial" panose="020B0604020202020204" pitchFamily="34" charset="0"/>
                        </a:rPr>
                        <a:t>Reduce waste in their offices and encourage their employees to recycle all waste</a:t>
                      </a:r>
                      <a:endParaRPr sz="900" spc="-20" baseline="0" dirty="0">
                        <a:latin typeface="Arial" panose="020B0604020202020204" pitchFamily="34" charset="0"/>
                        <a:cs typeface="Arial" panose="020B0604020202020204" pitchFamily="34" charset="0"/>
                      </a:endParaRPr>
                    </a:p>
                  </a:txBody>
                  <a:tcPr marL="0" marR="0" marT="64135" marB="0">
                    <a:lnL w="6350" cap="flat" cmpd="sng" algn="ctr">
                      <a:solidFill>
                        <a:srgbClr val="BCBEC0"/>
                      </a:solidFill>
                      <a:prstDash val="solid"/>
                      <a:round/>
                      <a:headEnd type="none" w="med" len="med"/>
                      <a:tailEnd type="none" w="med" len="med"/>
                    </a:lnL>
                    <a:lnR w="6350">
                      <a:solidFill>
                        <a:srgbClr val="BCBEC0"/>
                      </a:solidFill>
                      <a:prstDash val="solid"/>
                    </a:lnR>
                  </a:tcPr>
                </a:tc>
                <a:extLst>
                  <a:ext uri="{0D108BD9-81ED-4DB2-BD59-A6C34878D82A}">
                    <a16:rowId xmlns:a16="http://schemas.microsoft.com/office/drawing/2014/main" val="10001"/>
                  </a:ext>
                </a:extLst>
              </a:tr>
              <a:tr h="383764">
                <a:tc>
                  <a:txBody>
                    <a:bodyPr/>
                    <a:lstStyle/>
                    <a:p>
                      <a:pPr marL="88265">
                        <a:lnSpc>
                          <a:spcPct val="100000"/>
                        </a:lnSpc>
                        <a:spcBef>
                          <a:spcPts val="555"/>
                        </a:spcBef>
                      </a:pPr>
                      <a:endParaRPr sz="700" dirty="0">
                        <a:latin typeface="Helvetica Neue"/>
                        <a:cs typeface="Helvetica Neue"/>
                      </a:endParaRPr>
                    </a:p>
                  </a:txBody>
                  <a:tcPr marL="0" marR="0" marT="70485" marB="0">
                    <a:lnL w="6350">
                      <a:solidFill>
                        <a:srgbClr val="BCBEC0"/>
                      </a:solidFill>
                      <a:prstDash val="solid"/>
                    </a:lnL>
                    <a:lnR w="6350" cap="flat" cmpd="sng" algn="ctr">
                      <a:solidFill>
                        <a:srgbClr val="BCBEC0"/>
                      </a:solidFill>
                      <a:prstDash val="solid"/>
                      <a:round/>
                      <a:headEnd type="none" w="med" len="med"/>
                      <a:tailEnd type="none" w="med" len="med"/>
                    </a:lnR>
                  </a:tcPr>
                </a:tc>
                <a:tc>
                  <a:txBody>
                    <a:bodyPr/>
                    <a:lstStyle/>
                    <a:p>
                      <a:pPr marL="86360">
                        <a:lnSpc>
                          <a:spcPct val="100000"/>
                        </a:lnSpc>
                        <a:spcBef>
                          <a:spcPts val="560"/>
                        </a:spcBef>
                      </a:pPr>
                      <a:r>
                        <a:rPr lang="en-GB" sz="900" b="1" dirty="0">
                          <a:latin typeface="Arial" panose="020B0604020202020204" pitchFamily="34" charset="0"/>
                          <a:cs typeface="Arial" panose="020B0604020202020204" pitchFamily="34" charset="0"/>
                        </a:rPr>
                        <a:t>Cosmetic company</a:t>
                      </a:r>
                      <a:endParaRPr sz="900" b="1" dirty="0">
                        <a:latin typeface="Arial" panose="020B0604020202020204" pitchFamily="34" charset="0"/>
                        <a:cs typeface="Arial" panose="020B0604020202020204" pitchFamily="34" charset="0"/>
                      </a:endParaRPr>
                    </a:p>
                  </a:txBody>
                  <a:tcPr marL="0" marR="0" marT="71120" marB="0">
                    <a:lnL w="6350" cap="flat" cmpd="sng" algn="ctr">
                      <a:solidFill>
                        <a:srgbClr val="BCBEC0"/>
                      </a:solidFill>
                      <a:prstDash val="solid"/>
                      <a:round/>
                      <a:headEnd type="none" w="med" len="med"/>
                      <a:tailEnd type="none" w="med" len="med"/>
                    </a:lnL>
                    <a:lnR w="6350" cap="flat" cmpd="sng" algn="ctr">
                      <a:solidFill>
                        <a:srgbClr val="BCBEC0"/>
                      </a:solidFill>
                      <a:prstDash val="solid"/>
                      <a:round/>
                      <a:headEnd type="none" w="med" len="med"/>
                      <a:tailEnd type="none" w="med" len="med"/>
                    </a:lnR>
                  </a:tcPr>
                </a:tc>
                <a:tc>
                  <a:txBody>
                    <a:bodyPr/>
                    <a:lstStyle/>
                    <a:p>
                      <a:pPr marL="133350" marR="262255">
                        <a:lnSpc>
                          <a:spcPct val="100000"/>
                        </a:lnSpc>
                        <a:spcBef>
                          <a:spcPts val="505"/>
                        </a:spcBef>
                      </a:pPr>
                      <a:r>
                        <a:rPr lang="en-GB" sz="900" dirty="0">
                          <a:latin typeface="Arial" panose="020B0604020202020204" pitchFamily="34" charset="0"/>
                          <a:cs typeface="Arial" panose="020B0604020202020204" pitchFamily="34" charset="0"/>
                        </a:rPr>
                        <a:t>Encourage their employees to stay fit and healthy in working hours and in their spare time (both physically and mentally)</a:t>
                      </a:r>
                      <a:endParaRPr sz="900" dirty="0">
                        <a:latin typeface="Arial" panose="020B0604020202020204" pitchFamily="34" charset="0"/>
                        <a:cs typeface="Arial" panose="020B0604020202020204" pitchFamily="34" charset="0"/>
                      </a:endParaRPr>
                    </a:p>
                  </a:txBody>
                  <a:tcPr marL="0" marR="0" marT="64135" marB="0">
                    <a:lnL w="6350" cap="flat" cmpd="sng" algn="ctr">
                      <a:solidFill>
                        <a:srgbClr val="BCBEC0"/>
                      </a:solidFill>
                      <a:prstDash val="solid"/>
                      <a:round/>
                      <a:headEnd type="none" w="med" len="med"/>
                      <a:tailEnd type="none" w="med" len="med"/>
                    </a:lnL>
                    <a:lnR w="6350">
                      <a:solidFill>
                        <a:srgbClr val="BCBEC0"/>
                      </a:solidFill>
                      <a:prstDash val="solid"/>
                    </a:lnR>
                  </a:tcPr>
                </a:tc>
                <a:extLst>
                  <a:ext uri="{0D108BD9-81ED-4DB2-BD59-A6C34878D82A}">
                    <a16:rowId xmlns:a16="http://schemas.microsoft.com/office/drawing/2014/main" val="286336213"/>
                  </a:ext>
                </a:extLst>
              </a:tr>
              <a:tr h="383764">
                <a:tc>
                  <a:txBody>
                    <a:bodyPr/>
                    <a:lstStyle/>
                    <a:p>
                      <a:pPr marL="88265">
                        <a:lnSpc>
                          <a:spcPct val="100000"/>
                        </a:lnSpc>
                        <a:spcBef>
                          <a:spcPts val="555"/>
                        </a:spcBef>
                      </a:pPr>
                      <a:endParaRPr sz="700" dirty="0">
                        <a:latin typeface="Helvetica Neue"/>
                        <a:cs typeface="Helvetica Neue"/>
                      </a:endParaRPr>
                    </a:p>
                  </a:txBody>
                  <a:tcPr marL="0" marR="0" marT="70485" marB="0">
                    <a:lnL w="6350">
                      <a:solidFill>
                        <a:srgbClr val="BCBEC0"/>
                      </a:solidFill>
                      <a:prstDash val="solid"/>
                    </a:lnL>
                    <a:lnR w="6350" cap="flat" cmpd="sng" algn="ctr">
                      <a:solidFill>
                        <a:srgbClr val="BCBEC0"/>
                      </a:solidFill>
                      <a:prstDash val="solid"/>
                      <a:round/>
                      <a:headEnd type="none" w="med" len="med"/>
                      <a:tailEnd type="none" w="med" len="med"/>
                    </a:lnR>
                  </a:tcPr>
                </a:tc>
                <a:tc>
                  <a:txBody>
                    <a:bodyPr/>
                    <a:lstStyle/>
                    <a:p>
                      <a:pPr marL="86360">
                        <a:lnSpc>
                          <a:spcPct val="100000"/>
                        </a:lnSpc>
                        <a:spcBef>
                          <a:spcPts val="560"/>
                        </a:spcBef>
                      </a:pPr>
                      <a:r>
                        <a:rPr lang="en-GB" sz="900" b="1" dirty="0">
                          <a:latin typeface="Arial" panose="020B0604020202020204" pitchFamily="34" charset="0"/>
                          <a:cs typeface="Arial" panose="020B0604020202020204" pitchFamily="34" charset="0"/>
                        </a:rPr>
                        <a:t>Sugar farming company</a:t>
                      </a:r>
                      <a:endParaRPr sz="900" b="1" dirty="0">
                        <a:latin typeface="Arial" panose="020B0604020202020204" pitchFamily="34" charset="0"/>
                        <a:cs typeface="Arial" panose="020B0604020202020204" pitchFamily="34" charset="0"/>
                      </a:endParaRPr>
                    </a:p>
                  </a:txBody>
                  <a:tcPr marL="0" marR="0" marT="71120" marB="0">
                    <a:lnL w="6350" cap="flat" cmpd="sng" algn="ctr">
                      <a:solidFill>
                        <a:srgbClr val="BCBEC0"/>
                      </a:solidFill>
                      <a:prstDash val="solid"/>
                      <a:round/>
                      <a:headEnd type="none" w="med" len="med"/>
                      <a:tailEnd type="none" w="med" len="med"/>
                    </a:lnL>
                    <a:lnR w="6350" cap="flat" cmpd="sng" algn="ctr">
                      <a:solidFill>
                        <a:srgbClr val="BCBEC0"/>
                      </a:solidFill>
                      <a:prstDash val="solid"/>
                      <a:round/>
                      <a:headEnd type="none" w="med" len="med"/>
                      <a:tailEnd type="none" w="med" len="med"/>
                    </a:lnR>
                  </a:tcPr>
                </a:tc>
                <a:tc>
                  <a:txBody>
                    <a:bodyPr/>
                    <a:lstStyle/>
                    <a:p>
                      <a:pPr marL="133350" marR="262255">
                        <a:lnSpc>
                          <a:spcPct val="100000"/>
                        </a:lnSpc>
                        <a:spcBef>
                          <a:spcPts val="505"/>
                        </a:spcBef>
                      </a:pPr>
                      <a:r>
                        <a:rPr lang="en-GB" sz="900" dirty="0">
                          <a:latin typeface="Arial" panose="020B0604020202020204" pitchFamily="34" charset="0"/>
                          <a:cs typeface="Arial" panose="020B0604020202020204" pitchFamily="34" charset="0"/>
                        </a:rPr>
                        <a:t>Ensure clean water and sanitation for all of their employees at work</a:t>
                      </a:r>
                      <a:endParaRPr sz="900" dirty="0">
                        <a:latin typeface="Arial" panose="020B0604020202020204" pitchFamily="34" charset="0"/>
                        <a:cs typeface="Arial" panose="020B0604020202020204" pitchFamily="34" charset="0"/>
                      </a:endParaRPr>
                    </a:p>
                  </a:txBody>
                  <a:tcPr marL="0" marR="0" marT="64135" marB="0">
                    <a:lnL w="6350" cap="flat" cmpd="sng" algn="ctr">
                      <a:solidFill>
                        <a:srgbClr val="BCBEC0"/>
                      </a:solidFill>
                      <a:prstDash val="solid"/>
                      <a:round/>
                      <a:headEnd type="none" w="med" len="med"/>
                      <a:tailEnd type="none" w="med" len="med"/>
                    </a:lnL>
                    <a:lnR w="6350">
                      <a:solidFill>
                        <a:srgbClr val="BCBEC0"/>
                      </a:solidFill>
                      <a:prstDash val="solid"/>
                    </a:lnR>
                  </a:tcPr>
                </a:tc>
                <a:extLst>
                  <a:ext uri="{0D108BD9-81ED-4DB2-BD59-A6C34878D82A}">
                    <a16:rowId xmlns:a16="http://schemas.microsoft.com/office/drawing/2014/main" val="1271694952"/>
                  </a:ext>
                </a:extLst>
              </a:tr>
              <a:tr h="383764">
                <a:tc>
                  <a:txBody>
                    <a:bodyPr/>
                    <a:lstStyle/>
                    <a:p>
                      <a:pPr marL="88265">
                        <a:lnSpc>
                          <a:spcPct val="100000"/>
                        </a:lnSpc>
                        <a:spcBef>
                          <a:spcPts val="555"/>
                        </a:spcBef>
                      </a:pPr>
                      <a:endParaRPr sz="700" dirty="0">
                        <a:latin typeface="Helvetica Neue"/>
                        <a:cs typeface="Helvetica Neue"/>
                      </a:endParaRPr>
                    </a:p>
                  </a:txBody>
                  <a:tcPr marL="0" marR="0" marT="70485" marB="0">
                    <a:lnL w="6350">
                      <a:solidFill>
                        <a:srgbClr val="BCBEC0"/>
                      </a:solidFill>
                      <a:prstDash val="solid"/>
                    </a:lnL>
                    <a:lnR w="6350" cap="flat" cmpd="sng" algn="ctr">
                      <a:solidFill>
                        <a:srgbClr val="BCBEC0"/>
                      </a:solidFill>
                      <a:prstDash val="solid"/>
                      <a:round/>
                      <a:headEnd type="none" w="med" len="med"/>
                      <a:tailEnd type="none" w="med" len="med"/>
                    </a:lnR>
                  </a:tcPr>
                </a:tc>
                <a:tc>
                  <a:txBody>
                    <a:bodyPr/>
                    <a:lstStyle/>
                    <a:p>
                      <a:pPr marL="86360">
                        <a:lnSpc>
                          <a:spcPct val="100000"/>
                        </a:lnSpc>
                        <a:spcBef>
                          <a:spcPts val="560"/>
                        </a:spcBef>
                      </a:pPr>
                      <a:r>
                        <a:rPr lang="en-GB" sz="900" b="1" dirty="0">
                          <a:latin typeface="Arial" panose="020B0604020202020204" pitchFamily="34" charset="0"/>
                          <a:cs typeface="Arial" panose="020B0604020202020204" pitchFamily="34" charset="0"/>
                        </a:rPr>
                        <a:t>Charity for children </a:t>
                      </a:r>
                      <a:br>
                        <a:rPr lang="en-GB" sz="900" b="1" dirty="0">
                          <a:latin typeface="Arial" panose="020B0604020202020204" pitchFamily="34" charset="0"/>
                          <a:cs typeface="Arial" panose="020B0604020202020204" pitchFamily="34" charset="0"/>
                        </a:rPr>
                      </a:br>
                      <a:r>
                        <a:rPr lang="en-GB" sz="900" b="1" dirty="0">
                          <a:latin typeface="Arial" panose="020B0604020202020204" pitchFamily="34" charset="0"/>
                          <a:cs typeface="Arial" panose="020B0604020202020204" pitchFamily="34" charset="0"/>
                        </a:rPr>
                        <a:t>with disabilities</a:t>
                      </a:r>
                      <a:endParaRPr sz="900" b="1" dirty="0">
                        <a:latin typeface="Arial" panose="020B0604020202020204" pitchFamily="34" charset="0"/>
                        <a:cs typeface="Arial" panose="020B0604020202020204" pitchFamily="34" charset="0"/>
                      </a:endParaRPr>
                    </a:p>
                  </a:txBody>
                  <a:tcPr marL="0" marR="0" marT="71120" marB="0">
                    <a:lnL w="6350" cap="flat" cmpd="sng" algn="ctr">
                      <a:solidFill>
                        <a:srgbClr val="BCBEC0"/>
                      </a:solidFill>
                      <a:prstDash val="solid"/>
                      <a:round/>
                      <a:headEnd type="none" w="med" len="med"/>
                      <a:tailEnd type="none" w="med" len="med"/>
                    </a:lnL>
                    <a:lnR w="6350" cap="flat" cmpd="sng" algn="ctr">
                      <a:solidFill>
                        <a:srgbClr val="BCBEC0"/>
                      </a:solidFill>
                      <a:prstDash val="solid"/>
                      <a:round/>
                      <a:headEnd type="none" w="med" len="med"/>
                      <a:tailEnd type="none" w="med" len="med"/>
                    </a:lnR>
                  </a:tcPr>
                </a:tc>
                <a:tc>
                  <a:txBody>
                    <a:bodyPr/>
                    <a:lstStyle/>
                    <a:p>
                      <a:pPr marL="133350" marR="262255">
                        <a:lnSpc>
                          <a:spcPct val="100000"/>
                        </a:lnSpc>
                        <a:spcBef>
                          <a:spcPts val="505"/>
                        </a:spcBef>
                      </a:pPr>
                      <a:r>
                        <a:rPr lang="en-GB" sz="900" dirty="0">
                          <a:latin typeface="Arial" panose="020B0604020202020204" pitchFamily="34" charset="0"/>
                          <a:cs typeface="Arial" panose="020B0604020202020204" pitchFamily="34" charset="0"/>
                        </a:rPr>
                        <a:t>Understand the best technology they could invest in to help children with hearing and sight impairments</a:t>
                      </a:r>
                      <a:endParaRPr sz="900" dirty="0">
                        <a:latin typeface="Arial" panose="020B0604020202020204" pitchFamily="34" charset="0"/>
                        <a:cs typeface="Arial" panose="020B0604020202020204" pitchFamily="34" charset="0"/>
                      </a:endParaRPr>
                    </a:p>
                  </a:txBody>
                  <a:tcPr marL="0" marR="0" marT="64135" marB="0">
                    <a:lnL w="6350" cap="flat" cmpd="sng" algn="ctr">
                      <a:solidFill>
                        <a:srgbClr val="BCBEC0"/>
                      </a:solidFill>
                      <a:prstDash val="solid"/>
                      <a:round/>
                      <a:headEnd type="none" w="med" len="med"/>
                      <a:tailEnd type="none" w="med" len="med"/>
                    </a:lnL>
                    <a:lnR w="6350">
                      <a:solidFill>
                        <a:srgbClr val="BCBEC0"/>
                      </a:solidFill>
                      <a:prstDash val="solid"/>
                    </a:lnR>
                  </a:tcPr>
                </a:tc>
                <a:extLst>
                  <a:ext uri="{0D108BD9-81ED-4DB2-BD59-A6C34878D82A}">
                    <a16:rowId xmlns:a16="http://schemas.microsoft.com/office/drawing/2014/main" val="2607850837"/>
                  </a:ext>
                </a:extLst>
              </a:tr>
              <a:tr h="383764">
                <a:tc>
                  <a:txBody>
                    <a:bodyPr/>
                    <a:lstStyle/>
                    <a:p>
                      <a:pPr marL="88265">
                        <a:lnSpc>
                          <a:spcPct val="100000"/>
                        </a:lnSpc>
                        <a:spcBef>
                          <a:spcPts val="555"/>
                        </a:spcBef>
                      </a:pPr>
                      <a:endParaRPr sz="700" dirty="0">
                        <a:latin typeface="Helvetica Neue"/>
                        <a:cs typeface="Helvetica Neue"/>
                      </a:endParaRPr>
                    </a:p>
                  </a:txBody>
                  <a:tcPr marL="0" marR="0" marT="70485" marB="0">
                    <a:lnL w="6350">
                      <a:solidFill>
                        <a:srgbClr val="BCBEC0"/>
                      </a:solidFill>
                      <a:prstDash val="solid"/>
                    </a:lnL>
                    <a:lnR w="6350" cap="flat" cmpd="sng" algn="ctr">
                      <a:solidFill>
                        <a:srgbClr val="BCBEC0"/>
                      </a:solidFill>
                      <a:prstDash val="solid"/>
                      <a:round/>
                      <a:headEnd type="none" w="med" len="med"/>
                      <a:tailEnd type="none" w="med" len="med"/>
                    </a:lnR>
                  </a:tcPr>
                </a:tc>
                <a:tc>
                  <a:txBody>
                    <a:bodyPr/>
                    <a:lstStyle/>
                    <a:p>
                      <a:pPr marL="86360">
                        <a:lnSpc>
                          <a:spcPct val="100000"/>
                        </a:lnSpc>
                        <a:spcBef>
                          <a:spcPts val="560"/>
                        </a:spcBef>
                      </a:pPr>
                      <a:r>
                        <a:rPr lang="en-GB" sz="900" b="1" dirty="0">
                          <a:latin typeface="Arial" panose="020B0604020202020204" pitchFamily="34" charset="0"/>
                          <a:cs typeface="Arial" panose="020B0604020202020204" pitchFamily="34" charset="0"/>
                        </a:rPr>
                        <a:t>Large chocolate company</a:t>
                      </a:r>
                      <a:endParaRPr sz="900" b="1" dirty="0">
                        <a:latin typeface="Arial" panose="020B0604020202020204" pitchFamily="34" charset="0"/>
                        <a:cs typeface="Arial" panose="020B0604020202020204" pitchFamily="34" charset="0"/>
                      </a:endParaRPr>
                    </a:p>
                  </a:txBody>
                  <a:tcPr marL="0" marR="0" marT="71120" marB="0">
                    <a:lnL w="6350" cap="flat" cmpd="sng" algn="ctr">
                      <a:solidFill>
                        <a:srgbClr val="BCBEC0"/>
                      </a:solidFill>
                      <a:prstDash val="solid"/>
                      <a:round/>
                      <a:headEnd type="none" w="med" len="med"/>
                      <a:tailEnd type="none" w="med" len="med"/>
                    </a:lnL>
                    <a:lnR w="6350" cap="flat" cmpd="sng" algn="ctr">
                      <a:solidFill>
                        <a:srgbClr val="BCBEC0"/>
                      </a:solidFill>
                      <a:prstDash val="solid"/>
                      <a:round/>
                      <a:headEnd type="none" w="med" len="med"/>
                      <a:tailEnd type="none" w="med" len="med"/>
                    </a:lnR>
                  </a:tcPr>
                </a:tc>
                <a:tc>
                  <a:txBody>
                    <a:bodyPr/>
                    <a:lstStyle/>
                    <a:p>
                      <a:pPr marL="133350" marR="262255">
                        <a:lnSpc>
                          <a:spcPct val="100000"/>
                        </a:lnSpc>
                        <a:spcBef>
                          <a:spcPts val="505"/>
                        </a:spcBef>
                      </a:pPr>
                      <a:r>
                        <a:rPr lang="en-GB" sz="900" spc="-30" baseline="0" dirty="0">
                          <a:latin typeface="Arial" panose="020B0604020202020204" pitchFamily="34" charset="0"/>
                          <a:cs typeface="Arial" panose="020B0604020202020204" pitchFamily="34" charset="0"/>
                        </a:rPr>
                        <a:t>Reduce the effects of deforestation caused by the use of palm oil in their products</a:t>
                      </a:r>
                      <a:endParaRPr sz="900" spc="-30" baseline="0" dirty="0">
                        <a:latin typeface="Arial" panose="020B0604020202020204" pitchFamily="34" charset="0"/>
                        <a:cs typeface="Arial" panose="020B0604020202020204" pitchFamily="34" charset="0"/>
                      </a:endParaRPr>
                    </a:p>
                  </a:txBody>
                  <a:tcPr marL="0" marR="0" marT="64135" marB="0">
                    <a:lnL w="6350" cap="flat" cmpd="sng" algn="ctr">
                      <a:solidFill>
                        <a:srgbClr val="BCBEC0"/>
                      </a:solidFill>
                      <a:prstDash val="solid"/>
                      <a:round/>
                      <a:headEnd type="none" w="med" len="med"/>
                      <a:tailEnd type="none" w="med" len="med"/>
                    </a:lnL>
                    <a:lnR w="6350">
                      <a:solidFill>
                        <a:srgbClr val="BCBEC0"/>
                      </a:solidFill>
                      <a:prstDash val="solid"/>
                    </a:lnR>
                  </a:tcPr>
                </a:tc>
                <a:extLst>
                  <a:ext uri="{0D108BD9-81ED-4DB2-BD59-A6C34878D82A}">
                    <a16:rowId xmlns:a16="http://schemas.microsoft.com/office/drawing/2014/main" val="2252804660"/>
                  </a:ext>
                </a:extLst>
              </a:tr>
              <a:tr h="505822">
                <a:tc>
                  <a:txBody>
                    <a:bodyPr/>
                    <a:lstStyle/>
                    <a:p>
                      <a:pPr marL="88265">
                        <a:lnSpc>
                          <a:spcPct val="100000"/>
                        </a:lnSpc>
                        <a:spcBef>
                          <a:spcPts val="555"/>
                        </a:spcBef>
                      </a:pPr>
                      <a:endParaRPr sz="700" dirty="0">
                        <a:latin typeface="Helvetica Neue"/>
                        <a:cs typeface="Helvetica Neue"/>
                      </a:endParaRPr>
                    </a:p>
                  </a:txBody>
                  <a:tcPr marL="0" marR="0" marT="70485" marB="0">
                    <a:lnL w="6350">
                      <a:solidFill>
                        <a:srgbClr val="BCBEC0"/>
                      </a:solidFill>
                      <a:prstDash val="solid"/>
                    </a:lnL>
                    <a:lnR w="6350" cap="flat" cmpd="sng" algn="ctr">
                      <a:solidFill>
                        <a:srgbClr val="BCBEC0"/>
                      </a:solidFill>
                      <a:prstDash val="solid"/>
                      <a:round/>
                      <a:headEnd type="none" w="med" len="med"/>
                      <a:tailEnd type="none" w="med" len="med"/>
                    </a:lnR>
                    <a:lnB w="6350">
                      <a:solidFill>
                        <a:srgbClr val="BCBEC0"/>
                      </a:solidFill>
                      <a:prstDash val="solid"/>
                    </a:lnB>
                  </a:tcPr>
                </a:tc>
                <a:tc>
                  <a:txBody>
                    <a:bodyPr/>
                    <a:lstStyle/>
                    <a:p>
                      <a:pPr marL="86360">
                        <a:lnSpc>
                          <a:spcPct val="100000"/>
                        </a:lnSpc>
                        <a:spcBef>
                          <a:spcPts val="560"/>
                        </a:spcBef>
                      </a:pPr>
                      <a:r>
                        <a:rPr lang="en-GB" sz="900" b="1" dirty="0">
                          <a:latin typeface="Arial" panose="020B0604020202020204" pitchFamily="34" charset="0"/>
                          <a:cs typeface="Arial" panose="020B0604020202020204" pitchFamily="34" charset="0"/>
                        </a:rPr>
                        <a:t>Fishing company</a:t>
                      </a:r>
                      <a:endParaRPr sz="900" b="1" dirty="0">
                        <a:latin typeface="Arial" panose="020B0604020202020204" pitchFamily="34" charset="0"/>
                        <a:cs typeface="Arial" panose="020B0604020202020204" pitchFamily="34" charset="0"/>
                      </a:endParaRPr>
                    </a:p>
                  </a:txBody>
                  <a:tcPr marL="0" marR="0" marT="71120" marB="0">
                    <a:lnL w="6350" cap="flat" cmpd="sng" algn="ctr">
                      <a:solidFill>
                        <a:srgbClr val="BCBEC0"/>
                      </a:solidFill>
                      <a:prstDash val="solid"/>
                      <a:round/>
                      <a:headEnd type="none" w="med" len="med"/>
                      <a:tailEnd type="none" w="med" len="med"/>
                    </a:lnL>
                    <a:lnR w="6350" cap="flat" cmpd="sng" algn="ctr">
                      <a:solidFill>
                        <a:srgbClr val="BCBEC0"/>
                      </a:solidFill>
                      <a:prstDash val="solid"/>
                      <a:round/>
                      <a:headEnd type="none" w="med" len="med"/>
                      <a:tailEnd type="none" w="med" len="med"/>
                    </a:lnR>
                    <a:lnB w="6350">
                      <a:solidFill>
                        <a:srgbClr val="BCBEC0"/>
                      </a:solidFill>
                      <a:prstDash val="solid"/>
                    </a:lnB>
                  </a:tcPr>
                </a:tc>
                <a:tc>
                  <a:txBody>
                    <a:bodyPr/>
                    <a:lstStyle/>
                    <a:p>
                      <a:pPr marL="133350" marR="262255">
                        <a:lnSpc>
                          <a:spcPct val="100000"/>
                        </a:lnSpc>
                        <a:spcBef>
                          <a:spcPts val="505"/>
                        </a:spcBef>
                      </a:pPr>
                      <a:r>
                        <a:rPr lang="en-GB" sz="900" dirty="0">
                          <a:latin typeface="Arial" panose="020B0604020202020204" pitchFamily="34" charset="0"/>
                          <a:cs typeface="Arial" panose="020B0604020202020204" pitchFamily="34" charset="0"/>
                        </a:rPr>
                        <a:t>Help protect the oceans they rely upon by clearing them of litter and reducing ocean pollution overall</a:t>
                      </a:r>
                      <a:br>
                        <a:rPr lang="en-GB" sz="900" dirty="0">
                          <a:latin typeface="Arial" panose="020B0604020202020204" pitchFamily="34" charset="0"/>
                          <a:cs typeface="Arial" panose="020B0604020202020204" pitchFamily="34" charset="0"/>
                        </a:rPr>
                      </a:br>
                      <a:endParaRPr lang="en-GB" sz="900" dirty="0">
                        <a:latin typeface="Arial" panose="020B0604020202020204" pitchFamily="34" charset="0"/>
                        <a:cs typeface="Arial" panose="020B0604020202020204" pitchFamily="34" charset="0"/>
                      </a:endParaRPr>
                    </a:p>
                  </a:txBody>
                  <a:tcPr marL="0" marR="0" marT="64135" marB="0">
                    <a:lnL w="6350" cap="flat" cmpd="sng" algn="ctr">
                      <a:solidFill>
                        <a:srgbClr val="BCBEC0"/>
                      </a:solidFill>
                      <a:prstDash val="solid"/>
                      <a:round/>
                      <a:headEnd type="none" w="med" len="med"/>
                      <a:tailEnd type="none" w="med" len="med"/>
                    </a:lnL>
                    <a:lnR w="6350">
                      <a:solidFill>
                        <a:srgbClr val="BCBEC0"/>
                      </a:solidFill>
                      <a:prstDash val="solid"/>
                    </a:lnR>
                    <a:lnB w="6350" cap="flat" cmpd="sng" algn="ctr">
                      <a:solidFill>
                        <a:srgbClr val="BCBEC0"/>
                      </a:solidFill>
                      <a:prstDash val="solid"/>
                      <a:round/>
                      <a:headEnd type="none" w="med" len="med"/>
                      <a:tailEnd type="none" w="med" len="med"/>
                    </a:lnB>
                  </a:tcPr>
                </a:tc>
                <a:extLst>
                  <a:ext uri="{0D108BD9-81ED-4DB2-BD59-A6C34878D82A}">
                    <a16:rowId xmlns:a16="http://schemas.microsoft.com/office/drawing/2014/main" val="1361210781"/>
                  </a:ext>
                </a:extLst>
              </a:tr>
            </a:tbl>
          </a:graphicData>
        </a:graphic>
      </p:graphicFrame>
      <p:sp>
        <p:nvSpPr>
          <p:cNvPr id="13" name="Title 12">
            <a:extLst>
              <a:ext uri="{FF2B5EF4-FFF2-40B4-BE49-F238E27FC236}">
                <a16:creationId xmlns:a16="http://schemas.microsoft.com/office/drawing/2014/main" id="{F3DD1CC2-1249-40FE-9CA0-4D4804564795}"/>
              </a:ext>
            </a:extLst>
          </p:cNvPr>
          <p:cNvSpPr>
            <a:spLocks noGrp="1"/>
          </p:cNvSpPr>
          <p:nvPr>
            <p:ph type="title"/>
          </p:nvPr>
        </p:nvSpPr>
        <p:spPr>
          <a:xfrm>
            <a:off x="563300" y="322290"/>
            <a:ext cx="9566800" cy="894397"/>
          </a:xfrm>
        </p:spPr>
        <p:txBody>
          <a:bodyPr/>
          <a:lstStyle/>
          <a:p>
            <a:br>
              <a:rPr lang="en-GB" dirty="0"/>
            </a:br>
            <a:r>
              <a:rPr lang="en-GB" dirty="0"/>
              <a:t>Tech for Good</a:t>
            </a:r>
            <a:br>
              <a:rPr lang="en-GB" dirty="0"/>
            </a:br>
            <a:r>
              <a:rPr lang="en-GB" dirty="0"/>
              <a:t>Company Profile Worksheet</a:t>
            </a:r>
          </a:p>
        </p:txBody>
      </p:sp>
      <p:grpSp>
        <p:nvGrpSpPr>
          <p:cNvPr id="22" name="Group 21">
            <a:extLst>
              <a:ext uri="{FF2B5EF4-FFF2-40B4-BE49-F238E27FC236}">
                <a16:creationId xmlns:a16="http://schemas.microsoft.com/office/drawing/2014/main" id="{B0CCAC9E-DCE2-4625-9B39-4A8A2E067CDE}"/>
              </a:ext>
            </a:extLst>
          </p:cNvPr>
          <p:cNvGrpSpPr/>
          <p:nvPr/>
        </p:nvGrpSpPr>
        <p:grpSpPr>
          <a:xfrm>
            <a:off x="3746500" y="4798533"/>
            <a:ext cx="213360" cy="2297406"/>
            <a:chOff x="4127500" y="4798533"/>
            <a:chExt cx="213360" cy="2297406"/>
          </a:xfrm>
        </p:grpSpPr>
        <p:sp>
          <p:nvSpPr>
            <p:cNvPr id="15" name="object 17">
              <a:extLst>
                <a:ext uri="{FF2B5EF4-FFF2-40B4-BE49-F238E27FC236}">
                  <a16:creationId xmlns:a16="http://schemas.microsoft.com/office/drawing/2014/main" id="{9AEEE4B1-1EB6-419D-AFEE-068E73027B40}"/>
                </a:ext>
              </a:extLst>
            </p:cNvPr>
            <p:cNvSpPr txBox="1"/>
            <p:nvPr/>
          </p:nvSpPr>
          <p:spPr>
            <a:xfrm>
              <a:off x="4127500" y="4798533"/>
              <a:ext cx="213360" cy="375920"/>
            </a:xfrm>
            <a:prstGeom prst="rect">
              <a:avLst/>
            </a:prstGeom>
          </p:spPr>
          <p:txBody>
            <a:bodyPr vert="horz" wrap="square" lIns="0" tIns="12700" rIns="0" bIns="0" rtlCol="0">
              <a:spAutoFit/>
            </a:bodyPr>
            <a:lstStyle/>
            <a:p>
              <a:pPr marL="12700">
                <a:lnSpc>
                  <a:spcPct val="100000"/>
                </a:lnSpc>
                <a:spcBef>
                  <a:spcPts val="100"/>
                </a:spcBef>
              </a:pPr>
              <a:r>
                <a:rPr lang="en-GB" sz="2300" b="1" dirty="0">
                  <a:solidFill>
                    <a:srgbClr val="EB5750"/>
                  </a:solidFill>
                  <a:latin typeface="Poppins"/>
                  <a:cs typeface="Poppins"/>
                </a:rPr>
                <a:t>1</a:t>
              </a:r>
              <a:endParaRPr sz="2300" dirty="0">
                <a:latin typeface="Poppins"/>
                <a:cs typeface="Poppins"/>
              </a:endParaRPr>
            </a:p>
          </p:txBody>
        </p:sp>
        <p:sp>
          <p:nvSpPr>
            <p:cNvPr id="17" name="object 17">
              <a:extLst>
                <a:ext uri="{FF2B5EF4-FFF2-40B4-BE49-F238E27FC236}">
                  <a16:creationId xmlns:a16="http://schemas.microsoft.com/office/drawing/2014/main" id="{EA1F9C54-F06E-4B62-AA86-9AEB55E7C572}"/>
                </a:ext>
              </a:extLst>
            </p:cNvPr>
            <p:cNvSpPr txBox="1"/>
            <p:nvPr/>
          </p:nvSpPr>
          <p:spPr>
            <a:xfrm>
              <a:off x="4127500" y="5185427"/>
              <a:ext cx="213360" cy="375920"/>
            </a:xfrm>
            <a:prstGeom prst="rect">
              <a:avLst/>
            </a:prstGeom>
          </p:spPr>
          <p:txBody>
            <a:bodyPr vert="horz" wrap="square" lIns="0" tIns="12700" rIns="0" bIns="0" rtlCol="0">
              <a:spAutoFit/>
            </a:bodyPr>
            <a:lstStyle/>
            <a:p>
              <a:pPr marL="12700">
                <a:lnSpc>
                  <a:spcPct val="100000"/>
                </a:lnSpc>
                <a:spcBef>
                  <a:spcPts val="100"/>
                </a:spcBef>
              </a:pPr>
              <a:r>
                <a:rPr lang="en-GB" sz="2300" b="1" dirty="0">
                  <a:solidFill>
                    <a:srgbClr val="EB5750"/>
                  </a:solidFill>
                  <a:latin typeface="Poppins"/>
                  <a:cs typeface="Poppins"/>
                </a:rPr>
                <a:t>2</a:t>
              </a:r>
              <a:endParaRPr sz="2300" dirty="0">
                <a:latin typeface="Poppins"/>
                <a:cs typeface="Poppins"/>
              </a:endParaRPr>
            </a:p>
          </p:txBody>
        </p:sp>
        <p:sp>
          <p:nvSpPr>
            <p:cNvPr id="18" name="object 17">
              <a:extLst>
                <a:ext uri="{FF2B5EF4-FFF2-40B4-BE49-F238E27FC236}">
                  <a16:creationId xmlns:a16="http://schemas.microsoft.com/office/drawing/2014/main" id="{7A109DAE-3832-49BB-9225-534074027FE0}"/>
                </a:ext>
              </a:extLst>
            </p:cNvPr>
            <p:cNvSpPr txBox="1"/>
            <p:nvPr/>
          </p:nvSpPr>
          <p:spPr>
            <a:xfrm>
              <a:off x="4127500" y="5571193"/>
              <a:ext cx="213360" cy="375920"/>
            </a:xfrm>
            <a:prstGeom prst="rect">
              <a:avLst/>
            </a:prstGeom>
          </p:spPr>
          <p:txBody>
            <a:bodyPr vert="horz" wrap="square" lIns="0" tIns="12700" rIns="0" bIns="0" rtlCol="0">
              <a:spAutoFit/>
            </a:bodyPr>
            <a:lstStyle/>
            <a:p>
              <a:pPr marL="12700">
                <a:lnSpc>
                  <a:spcPct val="100000"/>
                </a:lnSpc>
                <a:spcBef>
                  <a:spcPts val="100"/>
                </a:spcBef>
              </a:pPr>
              <a:r>
                <a:rPr lang="en-GB" sz="2300" b="1" dirty="0">
                  <a:solidFill>
                    <a:srgbClr val="EB5750"/>
                  </a:solidFill>
                  <a:latin typeface="Poppins"/>
                  <a:cs typeface="Poppins"/>
                </a:rPr>
                <a:t>3</a:t>
              </a:r>
              <a:endParaRPr sz="2300" dirty="0">
                <a:latin typeface="Poppins"/>
                <a:cs typeface="Poppins"/>
              </a:endParaRPr>
            </a:p>
          </p:txBody>
        </p:sp>
        <p:sp>
          <p:nvSpPr>
            <p:cNvPr id="19" name="object 17">
              <a:extLst>
                <a:ext uri="{FF2B5EF4-FFF2-40B4-BE49-F238E27FC236}">
                  <a16:creationId xmlns:a16="http://schemas.microsoft.com/office/drawing/2014/main" id="{DDA45F9E-2664-444A-97C5-3C4B1378B613}"/>
                </a:ext>
              </a:extLst>
            </p:cNvPr>
            <p:cNvSpPr txBox="1"/>
            <p:nvPr/>
          </p:nvSpPr>
          <p:spPr>
            <a:xfrm>
              <a:off x="4127500" y="5949816"/>
              <a:ext cx="213360" cy="375920"/>
            </a:xfrm>
            <a:prstGeom prst="rect">
              <a:avLst/>
            </a:prstGeom>
          </p:spPr>
          <p:txBody>
            <a:bodyPr vert="horz" wrap="square" lIns="0" tIns="12700" rIns="0" bIns="0" rtlCol="0">
              <a:spAutoFit/>
            </a:bodyPr>
            <a:lstStyle/>
            <a:p>
              <a:pPr marL="12700">
                <a:lnSpc>
                  <a:spcPct val="100000"/>
                </a:lnSpc>
                <a:spcBef>
                  <a:spcPts val="100"/>
                </a:spcBef>
              </a:pPr>
              <a:r>
                <a:rPr lang="en-GB" sz="2300" b="1" dirty="0">
                  <a:solidFill>
                    <a:srgbClr val="EB5750"/>
                  </a:solidFill>
                  <a:latin typeface="Poppins"/>
                  <a:cs typeface="Poppins"/>
                </a:rPr>
                <a:t>4</a:t>
              </a:r>
              <a:endParaRPr sz="2300" dirty="0">
                <a:latin typeface="Poppins"/>
                <a:cs typeface="Poppins"/>
              </a:endParaRPr>
            </a:p>
          </p:txBody>
        </p:sp>
        <p:sp>
          <p:nvSpPr>
            <p:cNvPr id="20" name="object 17">
              <a:extLst>
                <a:ext uri="{FF2B5EF4-FFF2-40B4-BE49-F238E27FC236}">
                  <a16:creationId xmlns:a16="http://schemas.microsoft.com/office/drawing/2014/main" id="{C65C8F3C-1E37-46A6-9459-989C72A6C58D}"/>
                </a:ext>
              </a:extLst>
            </p:cNvPr>
            <p:cNvSpPr txBox="1"/>
            <p:nvPr/>
          </p:nvSpPr>
          <p:spPr>
            <a:xfrm>
              <a:off x="4127500" y="6329812"/>
              <a:ext cx="213360" cy="375920"/>
            </a:xfrm>
            <a:prstGeom prst="rect">
              <a:avLst/>
            </a:prstGeom>
          </p:spPr>
          <p:txBody>
            <a:bodyPr vert="horz" wrap="square" lIns="0" tIns="12700" rIns="0" bIns="0" rtlCol="0">
              <a:spAutoFit/>
            </a:bodyPr>
            <a:lstStyle/>
            <a:p>
              <a:pPr marL="12700">
                <a:lnSpc>
                  <a:spcPct val="100000"/>
                </a:lnSpc>
                <a:spcBef>
                  <a:spcPts val="100"/>
                </a:spcBef>
              </a:pPr>
              <a:r>
                <a:rPr lang="en-GB" sz="2300" b="1" dirty="0">
                  <a:solidFill>
                    <a:srgbClr val="EB5750"/>
                  </a:solidFill>
                  <a:latin typeface="Poppins"/>
                  <a:cs typeface="Poppins"/>
                </a:rPr>
                <a:t>5</a:t>
              </a:r>
              <a:endParaRPr sz="2300" dirty="0">
                <a:latin typeface="Poppins"/>
                <a:cs typeface="Poppins"/>
              </a:endParaRPr>
            </a:p>
          </p:txBody>
        </p:sp>
        <p:sp>
          <p:nvSpPr>
            <p:cNvPr id="21" name="object 17">
              <a:extLst>
                <a:ext uri="{FF2B5EF4-FFF2-40B4-BE49-F238E27FC236}">
                  <a16:creationId xmlns:a16="http://schemas.microsoft.com/office/drawing/2014/main" id="{41035F59-54D4-4A13-8E91-01A455F56104}"/>
                </a:ext>
              </a:extLst>
            </p:cNvPr>
            <p:cNvSpPr txBox="1"/>
            <p:nvPr/>
          </p:nvSpPr>
          <p:spPr>
            <a:xfrm>
              <a:off x="4127500" y="6720019"/>
              <a:ext cx="213360" cy="375920"/>
            </a:xfrm>
            <a:prstGeom prst="rect">
              <a:avLst/>
            </a:prstGeom>
          </p:spPr>
          <p:txBody>
            <a:bodyPr vert="horz" wrap="square" lIns="0" tIns="12700" rIns="0" bIns="0" rtlCol="0">
              <a:spAutoFit/>
            </a:bodyPr>
            <a:lstStyle/>
            <a:p>
              <a:pPr marL="12700">
                <a:lnSpc>
                  <a:spcPct val="100000"/>
                </a:lnSpc>
                <a:spcBef>
                  <a:spcPts val="100"/>
                </a:spcBef>
              </a:pPr>
              <a:r>
                <a:rPr lang="en-GB" sz="2300" b="1" dirty="0">
                  <a:solidFill>
                    <a:srgbClr val="EB5750"/>
                  </a:solidFill>
                  <a:latin typeface="Poppins"/>
                  <a:cs typeface="Poppins"/>
                </a:rPr>
                <a:t>6</a:t>
              </a:r>
              <a:endParaRPr sz="2300" dirty="0">
                <a:latin typeface="Poppins"/>
                <a:cs typeface="Poppins"/>
              </a:endParaRPr>
            </a:p>
          </p:txBody>
        </p:sp>
      </p:grpSp>
      <p:pic>
        <p:nvPicPr>
          <p:cNvPr id="24" name="Picture 23">
            <a:extLst>
              <a:ext uri="{FF2B5EF4-FFF2-40B4-BE49-F238E27FC236}">
                <a16:creationId xmlns:a16="http://schemas.microsoft.com/office/drawing/2014/main" id="{CDD387F6-6913-457F-9F15-1B4BE77B6F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080" r="297" b="35627"/>
          <a:stretch/>
        </p:blipFill>
        <p:spPr>
          <a:xfrm>
            <a:off x="6069330" y="358774"/>
            <a:ext cx="4262120" cy="1206501"/>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Tech for Goo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TotalTime>
  <Words>247</Words>
  <Application>Microsoft Macintosh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Times New Roman</vt:lpstr>
      <vt:lpstr>Poppins</vt:lpstr>
      <vt:lpstr>Calibri</vt:lpstr>
      <vt:lpstr>Arial</vt:lpstr>
      <vt:lpstr>Helvetica Neue</vt:lpstr>
      <vt:lpstr>Office Theme</vt:lpstr>
      <vt:lpstr> Tech for Good Company Profile Worksheet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HW_Tech for Retail Store Descriptions_297x210.indd</dc:title>
  <dc:creator>Elizabeth M Russell</dc:creator>
  <cp:lastModifiedBy>Patel, Hitz</cp:lastModifiedBy>
  <cp:revision>15</cp:revision>
  <dcterms:created xsi:type="dcterms:W3CDTF">2019-11-20T16:27:25Z</dcterms:created>
  <dcterms:modified xsi:type="dcterms:W3CDTF">2022-06-09T15:47:03Z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2019-11-20T00:00:00Z</vt:filetime>
  </property>
  <property fmtid="{D5CDD505-2E9C-101B-9397-08002B2CF9AE}" pid="3" name="Creator">
    <vt:lpwstr>Adobe InDesign 15.0 (Macintosh)</vt:lpwstr>
  </property>
  <property fmtid="{D5CDD505-2E9C-101B-9397-08002B2CF9AE}" pid="4" name="LastSaved">
    <vt:filetime>2019-11-20T00:00:00Z</vt:filetime>
  </property>
</Properties>
</file>