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4" r:id="rId4"/>
  </p:sldMasterIdLst>
  <p:notesMasterIdLst>
    <p:notesMasterId r:id="rId20"/>
  </p:notesMasterIdLst>
  <p:sldIdLst>
    <p:sldId id="256" r:id="rId5"/>
    <p:sldId id="273" r:id="rId6"/>
    <p:sldId id="257" r:id="rId7"/>
    <p:sldId id="258" r:id="rId8"/>
    <p:sldId id="259" r:id="rId9"/>
    <p:sldId id="260" r:id="rId10"/>
    <p:sldId id="261" r:id="rId11"/>
    <p:sldId id="262" r:id="rId12"/>
    <p:sldId id="263" r:id="rId13"/>
    <p:sldId id="264" r:id="rId14"/>
    <p:sldId id="265" r:id="rId15"/>
    <p:sldId id="266" r:id="rId16"/>
    <p:sldId id="267" r:id="rId17"/>
    <p:sldId id="269" r:id="rId18"/>
    <p:sldId id="272" r:id="rId19"/>
  </p:sldIdLst>
  <p:sldSz cx="10691813" cy="7559675"/>
  <p:notesSz cx="6858000" cy="9144000"/>
  <p:embeddedFontLst>
    <p:embeddedFont>
      <p:font typeface="Credit Suisse Type Light" panose="020B0303040503020204" pitchFamily="34" charset="0"/>
      <p:regular r:id="rId21"/>
      <p:bold r:id="rId22"/>
      <p:italic r:id="rId23"/>
    </p:embeddedFont>
    <p:embeddedFont>
      <p:font typeface="Georgia" panose="02040502050405020303" pitchFamily="18" charset="0"/>
      <p:regular r:id="rId24"/>
      <p:bold r:id="rId25"/>
      <p:italic r:id="rId26"/>
      <p:boldItalic r:id="rId27"/>
    </p:embeddedFont>
    <p:embeddedFont>
      <p:font typeface="Helvetica Neue Light"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727A"/>
    <a:srgbClr val="DAE273"/>
    <a:srgbClr val="9BCC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76063-8830-4A8C-B9EB-696D56A745DE}" v="11" dt="2021-10-23T19:03:19.592"/>
  </p1510:revLst>
</p1510:revInfo>
</file>

<file path=ppt/tableStyles.xml><?xml version="1.0" encoding="utf-8"?>
<a:tblStyleLst xmlns:a="http://schemas.openxmlformats.org/drawingml/2006/main" def="{AA396ECA-1B02-4581-913B-7F489A34CE30}">
  <a:tblStyle styleId="{AA396ECA-1B02-4581-913B-7F489A34CE3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9458" autoAdjust="0"/>
  </p:normalViewPr>
  <p:slideViewPr>
    <p:cSldViewPr snapToGrid="0">
      <p:cViewPr varScale="1">
        <p:scale>
          <a:sx n="67" d="100"/>
          <a:sy n="67" d="100"/>
        </p:scale>
        <p:origin x="2550" y="66"/>
      </p:cViewPr>
      <p:guideLst/>
    </p:cSldViewPr>
  </p:slideViewPr>
  <p:notesTextViewPr>
    <p:cViewPr>
      <p:scale>
        <a:sx n="1" d="1"/>
        <a:sy n="1" d="1"/>
      </p:scale>
      <p:origin x="0" y="0"/>
    </p:cViewPr>
  </p:notesTextViewPr>
  <p:notesViewPr>
    <p:cSldViewPr snapToGrid="0">
      <p:cViewPr varScale="1">
        <p:scale>
          <a:sx n="71" d="100"/>
          <a:sy n="71" d="100"/>
        </p:scale>
        <p:origin x="4182"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vimeo.com/techshecan/review/687203233/07e257988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download.pwc.com/uk/eng/host/twc/rm_lara.mp4"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vPMDpb9ho4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meo.com/techshecan/review/687203041/d980155c3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AVcsNJ-2la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atwest.mymoneysense.com/island-sav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200" b="0" i="0" u="none" strike="noStrike" cap="none" dirty="0">
                <a:solidFill>
                  <a:srgbClr val="000000"/>
                </a:solidFill>
                <a:effectLst/>
                <a:latin typeface="Arial"/>
                <a:ea typeface="Arial"/>
                <a:cs typeface="Arial"/>
                <a:sym typeface="Arial"/>
              </a:rPr>
              <a:t>Cześć/Witam wszystkich, mam na imię ???????? i te zajęcia będą dotyczyły technologii w finansach.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sz="12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200" b="0" i="0" u="none" strike="noStrike" cap="none" dirty="0">
                <a:solidFill>
                  <a:srgbClr val="000000"/>
                </a:solidFill>
                <a:effectLst/>
                <a:latin typeface="Arial"/>
                <a:ea typeface="Arial"/>
                <a:cs typeface="Arial"/>
                <a:sym typeface="Arial"/>
              </a:rPr>
              <a:t>Celem dzisiejszego spotkania jest pokazanie Wam różnych interesujących sposobów w jaki technologia może być wykorzystana, żeby kupować i sprzedawać różne rzeczy oraz jak technologia zmienia przyszłość pieniędzy.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200" b="0" i="0" u="none" strike="noStrike" cap="none" dirty="0">
                <a:solidFill>
                  <a:srgbClr val="000000"/>
                </a:solidFill>
                <a:effectLst/>
                <a:latin typeface="Arial"/>
                <a:ea typeface="Arial"/>
                <a:cs typeface="Arial"/>
                <a:sym typeface="Arial"/>
              </a:rPr>
              <a:t>Chcielibyśmy pokazać Wam ludzi, którzy stoją za tymi technologiami i to jakie zawody wykonują. Mamy nadzieję, że będzie to dla Was</a:t>
            </a:r>
            <a:r>
              <a:rPr lang="pl-PL" sz="1200" b="0" i="0" u="none" strike="noStrike" cap="none" baseline="0" dirty="0">
                <a:solidFill>
                  <a:srgbClr val="000000"/>
                </a:solidFill>
                <a:effectLst/>
                <a:latin typeface="Arial"/>
                <a:ea typeface="Arial"/>
                <a:cs typeface="Arial"/>
                <a:sym typeface="Arial"/>
              </a:rPr>
              <a:t> inspirująca sesja.</a:t>
            </a:r>
            <a:endParaRPr lang="pl-PL" sz="12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sz="12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88" name="Google Shape;88;p8: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cs typeface="Arial"/>
                <a:sym typeface="Arial"/>
              </a:rPr>
              <a:t>Zrozumienie pracy w branży ubezpieczeń, może być nieco trudne, dlatego Becky z Tech We </a:t>
            </a:r>
            <a:r>
              <a:rPr lang="pl-PL" sz="1200" b="0" i="0" u="none" strike="noStrike" cap="none" dirty="0" err="1">
                <a:solidFill>
                  <a:schemeClr val="dk1"/>
                </a:solidFill>
                <a:latin typeface="Arial"/>
                <a:cs typeface="Arial"/>
                <a:sym typeface="Arial"/>
              </a:rPr>
              <a:t>Can</a:t>
            </a:r>
            <a:r>
              <a:rPr lang="pl-PL" sz="1200" b="0" i="0" u="none" strike="noStrike" cap="none" dirty="0">
                <a:solidFill>
                  <a:schemeClr val="dk1"/>
                </a:solidFill>
                <a:latin typeface="Arial"/>
                <a:cs typeface="Arial"/>
                <a:sym typeface="Arial"/>
              </a:rPr>
              <a:t> przeprowadziła rozmowę z Larą, która pracuje w firmie </a:t>
            </a:r>
            <a:r>
              <a:rPr lang="en-GB" sz="1200" b="0" i="0" u="none" strike="noStrike" cap="none" dirty="0">
                <a:solidFill>
                  <a:schemeClr val="dk1"/>
                </a:solidFill>
                <a:latin typeface="Arial"/>
                <a:ea typeface="Arial"/>
                <a:cs typeface="Arial"/>
                <a:sym typeface="Arial"/>
              </a:rPr>
              <a:t>PricewaterhouseCoopers</a:t>
            </a:r>
            <a:r>
              <a:rPr lang="pl-PL" sz="1200" b="0" i="0" u="none" strike="noStrike" cap="none" dirty="0">
                <a:solidFill>
                  <a:schemeClr val="dk1"/>
                </a:solidFill>
                <a:latin typeface="Arial"/>
                <a:ea typeface="Arial"/>
                <a:cs typeface="Arial"/>
                <a:sym typeface="Arial"/>
              </a:rPr>
              <a:t>, żeby dowiedzieć się więcej na temat jej pracy i tego co robi na co</a:t>
            </a:r>
            <a:r>
              <a:rPr lang="en-CH" sz="1200" b="0" i="0" u="none" strike="noStrike" cap="none" dirty="0">
                <a:solidFill>
                  <a:schemeClr val="dk1"/>
                </a:solidFill>
                <a:latin typeface="Arial"/>
                <a:ea typeface="Arial"/>
                <a:cs typeface="Arial"/>
                <a:sym typeface="Arial"/>
              </a:rPr>
              <a:t> </a:t>
            </a:r>
            <a:r>
              <a:rPr lang="pl-PL" sz="1200" b="0" i="0" u="none" strike="noStrike" cap="none" dirty="0">
                <a:solidFill>
                  <a:schemeClr val="dk1"/>
                </a:solidFill>
                <a:latin typeface="Arial"/>
                <a:ea typeface="Arial"/>
                <a:cs typeface="Arial"/>
                <a:sym typeface="Arial"/>
              </a:rPr>
              <a:t>dzień. </a:t>
            </a:r>
          </a:p>
          <a:p>
            <a:pPr marL="0" lvl="0" indent="0" algn="l" rtl="0">
              <a:lnSpc>
                <a:spcPct val="100000"/>
              </a:lnSpc>
              <a:spcBef>
                <a:spcPts val="0"/>
              </a:spcBef>
              <a:spcAft>
                <a:spcPts val="0"/>
              </a:spcAft>
              <a:buSzPts val="1400"/>
              <a:buNone/>
            </a:pPr>
            <a:endParaRPr lang="pl-PL" sz="1200" b="0" i="0" u="none" strike="noStrike" cap="none" baseline="0" dirty="0">
              <a:solidFill>
                <a:schemeClr val="dk1"/>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l-PL" sz="1200" b="0" i="0" u="none" strike="noStrike" cap="none" baseline="0" dirty="0">
                <a:solidFill>
                  <a:schemeClr val="dk1"/>
                </a:solidFill>
                <a:effectLst/>
                <a:latin typeface="Arial"/>
                <a:cs typeface="Arial"/>
                <a:sym typeface="Arial"/>
              </a:rPr>
              <a:t>[WŁĄCZ VIDEO]: </a:t>
            </a:r>
            <a:r>
              <a:rPr lang="en-GB" dirty="0">
                <a:hlinkClick r:id="rId3"/>
              </a:rPr>
              <a:t>Tech for Money - role model video (Lara) (Polish version) on Vimeo</a:t>
            </a:r>
            <a:r>
              <a:rPr lang="pl-PL" sz="1200" b="0" i="0" u="none" strike="noStrike" cap="none" baseline="0" dirty="0">
                <a:solidFill>
                  <a:schemeClr val="dk1"/>
                </a:solidFill>
                <a:effectLst/>
                <a:latin typeface="Arial"/>
                <a:cs typeface="Arial"/>
                <a:sym typeface="Arial"/>
              </a:rPr>
              <a:t> lub kliknij na zdjęcie Lary</a:t>
            </a:r>
            <a:endParaRPr lang="pl-PL"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l-PL" sz="1200" b="0" i="0" u="none" strike="noStrike" cap="none" dirty="0">
                <a:solidFill>
                  <a:schemeClr val="dk1"/>
                </a:solidFill>
                <a:latin typeface="Arial"/>
                <a:ea typeface="Credit Suisse Type Light" panose="020B0303040503020204" pitchFamily="34" charset="0"/>
                <a:cs typeface="Arial"/>
                <a:sym typeface="Arial"/>
              </a:rPr>
              <a:t>Wydało mi się naprawdę interesujące gdy Lara powiedziała...</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Arial"/>
                <a:ea typeface="Credit Suisse Type Light" panose="020B0303040503020204" pitchFamily="34" charset="0"/>
                <a:cs typeface="Arial"/>
                <a:sym typeface="Arial"/>
              </a:rPr>
              <a:t>…….</a:t>
            </a:r>
            <a:r>
              <a:rPr lang="en-US" sz="1200" b="0" i="0" u="none" strike="noStrike" cap="none" dirty="0">
                <a:solidFill>
                  <a:schemeClr val="dk1"/>
                </a:solidFill>
                <a:latin typeface="Arial"/>
                <a:ea typeface="Credit Suisse Type Light" panose="020B0303040503020204" pitchFamily="34" charset="0"/>
                <a:cs typeface="Arial"/>
                <a:sym typeface="Arial"/>
              </a:rPr>
              <a:t>A </a:t>
            </a:r>
            <a:r>
              <a:rPr lang="en-US" sz="1200" b="0" i="0" u="none" strike="noStrike" cap="none" dirty="0" err="1">
                <a:solidFill>
                  <a:schemeClr val="dk1"/>
                </a:solidFill>
                <a:latin typeface="Arial"/>
                <a:ea typeface="Credit Suisse Type Light" panose="020B0303040503020204" pitchFamily="34" charset="0"/>
                <a:cs typeface="Arial"/>
                <a:sym typeface="Arial"/>
              </a:rPr>
              <a:t>także</a:t>
            </a:r>
            <a:r>
              <a:rPr lang="en-US" sz="1200" b="0" i="0" u="none" strike="noStrike" cap="none" dirty="0">
                <a:solidFill>
                  <a:schemeClr val="dk1"/>
                </a:solidFill>
                <a:latin typeface="Arial"/>
                <a:ea typeface="Credit Suisse Type Light" panose="020B0303040503020204" pitchFamily="34" charset="0"/>
                <a:cs typeface="Arial"/>
                <a:sym typeface="Arial"/>
              </a:rPr>
              <a:t> </a:t>
            </a:r>
            <a:r>
              <a:rPr lang="en-US" sz="1200" b="0" i="0" u="none" strike="noStrike" cap="none" dirty="0" err="1">
                <a:solidFill>
                  <a:schemeClr val="dk1"/>
                </a:solidFill>
                <a:latin typeface="Arial"/>
                <a:ea typeface="Credit Suisse Type Light" panose="020B0303040503020204" pitchFamily="34" charset="0"/>
                <a:cs typeface="Arial"/>
                <a:sym typeface="Arial"/>
              </a:rPr>
              <a:t>kiedy</a:t>
            </a:r>
            <a:r>
              <a:rPr lang="en-US" sz="1200" b="0" i="0" u="none" strike="noStrike" cap="none" dirty="0">
                <a:solidFill>
                  <a:schemeClr val="dk1"/>
                </a:solidFill>
                <a:latin typeface="Arial"/>
                <a:ea typeface="Credit Suisse Type Light" panose="020B0303040503020204" pitchFamily="34" charset="0"/>
                <a:cs typeface="Arial"/>
                <a:sym typeface="Arial"/>
              </a:rPr>
              <a:t> </a:t>
            </a:r>
            <a:r>
              <a:rPr lang="en-US" sz="1200" b="0" i="0" u="none" strike="noStrike" cap="none" dirty="0" err="1">
                <a:solidFill>
                  <a:schemeClr val="dk1"/>
                </a:solidFill>
                <a:latin typeface="Arial"/>
                <a:ea typeface="Credit Suisse Type Light" panose="020B0303040503020204" pitchFamily="34" charset="0"/>
                <a:cs typeface="Arial"/>
                <a:sym typeface="Arial"/>
              </a:rPr>
              <a:t>powiedziała</a:t>
            </a:r>
            <a:r>
              <a:rPr lang="en-US" sz="1200" b="0" i="0" u="none" strike="noStrike" cap="none" dirty="0">
                <a:solidFill>
                  <a:schemeClr val="dk1"/>
                </a:solidFill>
                <a:latin typeface="Arial"/>
                <a:ea typeface="Credit Suisse Type Light" panose="020B0303040503020204" pitchFamily="34" charset="0"/>
                <a:cs typeface="Arial"/>
                <a:sym typeface="Arial"/>
              </a:rPr>
              <a:t> .....</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lvl="0" indent="0" algn="l" rtl="0">
              <a:lnSpc>
                <a:spcPct val="100000"/>
              </a:lnSpc>
              <a:spcBef>
                <a:spcPts val="0"/>
              </a:spcBef>
              <a:spcAft>
                <a:spcPts val="0"/>
              </a:spcAft>
              <a:buSzPts val="1400"/>
              <a:buNone/>
            </a:pPr>
            <a:endParaRPr lang="pl-P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l-PL" dirty="0"/>
              <a:t>Video w wersji bez napisów dostępne jest pod linkiem: </a:t>
            </a:r>
            <a:r>
              <a:rPr lang="en-GB" sz="1200" dirty="0">
                <a:solidFill>
                  <a:srgbClr val="FFFF00"/>
                </a:solidFill>
                <a:hlinkClick r:id="rId4">
                  <a:extLst>
                    <a:ext uri="{A12FA001-AC4F-418D-AE19-62706E023703}">
                      <ahyp:hlinkClr xmlns:ahyp="http://schemas.microsoft.com/office/drawing/2018/hyperlinkcolor" val="tx"/>
                    </a:ext>
                  </a:extLst>
                </a:hlinkClick>
              </a:rPr>
              <a:t>https://download.pwc.com/uk/eng/host/twc/rm_lara.mp4</a:t>
            </a:r>
            <a:r>
              <a:rPr lang="en-GB" sz="1200" dirty="0">
                <a:solidFill>
                  <a:srgbClr val="FFFF00"/>
                </a:solidFill>
              </a:rPr>
              <a:t> </a:t>
            </a:r>
            <a:endParaRPr lang="pl-PL" sz="1400" b="0" i="0" u="none" strike="noStrike" cap="none" dirty="0">
              <a:solidFill>
                <a:srgbClr val="FFFF00"/>
              </a:solidFill>
              <a:effectLst/>
              <a:latin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98" name="Google Shape;198;p29: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Teraz przejdziemy do omówienia technologii nazywanej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 łańcuch bloków. Zanim przejdę do tego jak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jest wykorzystywany w świecie finansów, chciał(a)bym poświęcić chwilę, by wyjaśnić czym jest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i w jaki sposób działa.</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Tak więc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to taki sposób na cyfrowe zapisywanie informacji, dzięki czemu są one bezpieczne jak również bardzo trudne do zmiany, włamania lub kradzieży. Działa to na takiej zasadzie, że dane nie są zapisane na jednym komputerze, natomiast takie same części informacji są przechowywane jednocześnie na wielu różnych komputerach.</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Oto krótka animacja od firmy </a:t>
            </a:r>
            <a:r>
              <a:rPr lang="pl-PL" sz="1200" b="0" i="0" u="none" strike="noStrike" cap="none" dirty="0" err="1">
                <a:solidFill>
                  <a:schemeClr val="dk1"/>
                </a:solidFill>
                <a:latin typeface="Arial"/>
                <a:ea typeface="Credit Suisse Type Light" panose="020B0303040503020204" pitchFamily="34" charset="0"/>
                <a:cs typeface="Arial"/>
                <a:sym typeface="Arial"/>
              </a:rPr>
              <a:t>Lisk</a:t>
            </a:r>
            <a:r>
              <a:rPr lang="pl-PL" sz="1200" b="0" i="0" u="none" strike="noStrike" cap="none" dirty="0">
                <a:solidFill>
                  <a:schemeClr val="dk1"/>
                </a:solidFill>
                <a:latin typeface="Arial"/>
                <a:ea typeface="Credit Suisse Type Light" panose="020B0303040503020204" pitchFamily="34" charset="0"/>
                <a:cs typeface="Arial"/>
                <a:sym typeface="Arial"/>
              </a:rPr>
              <a:t> zajmującej się technologią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wyjaśniająca bardziej szczegółowo, jak to działa: </a:t>
            </a:r>
            <a:r>
              <a:rPr lang="pl-PL" sz="1800" u="sng" dirty="0">
                <a:solidFill>
                  <a:srgbClr val="000000"/>
                </a:solidFill>
                <a:effectLst/>
                <a:latin typeface="Credit Suisse Type Light" panose="020B0303040503020204" pitchFamily="34" charset="0"/>
                <a:ea typeface="Credit Suisse Type Light" panose="020B0303040503020204" pitchFamily="34" charset="0"/>
                <a:cs typeface="Times New Roman" panose="02020603050405020304" pitchFamily="18" charset="0"/>
                <a:hlinkClick r:id="rId3"/>
              </a:rPr>
              <a:t>https://www.youtube.com/watch?v=vPMDpb9ho4s</a:t>
            </a:r>
            <a:r>
              <a:rPr lang="pl-PL" sz="1800" dirty="0">
                <a:effectLst/>
                <a:latin typeface="Credit Suisse Type Light" panose="020B0303040503020204" pitchFamily="34" charset="0"/>
                <a:ea typeface="Credit Suisse Type Light" panose="020B0303040503020204" pitchFamily="34" charset="0"/>
                <a:cs typeface="Times New Roman" panose="02020603050405020304" pitchFamily="18" charset="0"/>
              </a:rPr>
              <a:t> (kliknij na zdjęcie w lewym górnym rogu – niestety video dostępne jest jedynie w wersji angielskiej).</a:t>
            </a:r>
            <a:endParaRPr lang="en-CH" sz="1800" dirty="0">
              <a:effectLst/>
              <a:latin typeface="Credit Suisse Type Light" panose="020B0303040503020204" pitchFamily="34" charset="0"/>
              <a:ea typeface="Credit Suisse Type Light" panose="020B0303040503020204" pitchFamily="34"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Istnieje wiele różnych zastosowań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ale jednym z zastosowań związanych z pieniędzmi są Zdecentralizowane Finanse (znane również jako </a:t>
            </a:r>
            <a:r>
              <a:rPr lang="pl-PL" sz="1200" b="0" i="0" u="none" strike="noStrike" cap="none" dirty="0" err="1">
                <a:solidFill>
                  <a:schemeClr val="dk1"/>
                </a:solidFill>
                <a:latin typeface="Arial"/>
                <a:ea typeface="Credit Suisse Type Light" panose="020B0303040503020204" pitchFamily="34" charset="0"/>
                <a:cs typeface="Arial"/>
                <a:sym typeface="Arial"/>
              </a:rPr>
              <a:t>DeFi</a:t>
            </a:r>
            <a:r>
              <a:rPr lang="pl-PL" sz="1200" b="0" i="0" u="none" strike="noStrike" cap="none" dirty="0">
                <a:solidFill>
                  <a:schemeClr val="dk1"/>
                </a:solidFill>
                <a:latin typeface="Arial"/>
                <a:ea typeface="Credit Suisse Type Light" panose="020B0303040503020204" pitchFamily="34" charset="0"/>
                <a:cs typeface="Arial"/>
                <a:sym typeface="Arial"/>
              </a:rPr>
              <a:t>). Termin zdecentralizowane finanse oznacza, że pieniądze nie są przechowywane w jednym konkretnym miejscu. Kiedy idziemy do Tesco i płacimy za zakupy kartą, Tesco wysyła do naszego banku wiadomość, aby im przelać pieniądze, które zgodziliśmy się pobrać ze swojego konta. </a:t>
            </a:r>
            <a:r>
              <a:rPr lang="pl-PL" sz="1200" b="0" i="0" u="none" strike="noStrike" cap="none" dirty="0" err="1">
                <a:solidFill>
                  <a:schemeClr val="dk1"/>
                </a:solidFill>
                <a:latin typeface="Arial"/>
                <a:ea typeface="Credit Suisse Type Light" panose="020B0303040503020204" pitchFamily="34" charset="0"/>
                <a:cs typeface="Arial"/>
                <a:sym typeface="Arial"/>
              </a:rPr>
              <a:t>DeFi</a:t>
            </a:r>
            <a:r>
              <a:rPr lang="pl-PL" sz="1200" b="0" i="0" u="none" strike="noStrike" cap="none" dirty="0">
                <a:solidFill>
                  <a:schemeClr val="dk1"/>
                </a:solidFill>
                <a:latin typeface="Arial"/>
                <a:ea typeface="Credit Suisse Type Light" panose="020B0303040503020204" pitchFamily="34" charset="0"/>
                <a:cs typeface="Arial"/>
                <a:sym typeface="Arial"/>
              </a:rPr>
              <a:t> ma miejsce wtedy, gdy nie ma pośrednika ani banku pośredniczącego. Pieniądze trafiają prosto od nas do osoby lub firmy, od której coś kupujemy dzięki wykorzystaniu technologii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Być może słyszeliście również o czymś, co nazywa się </a:t>
            </a:r>
            <a:r>
              <a:rPr lang="pl-PL" sz="1200" b="0" i="0" u="none" strike="noStrike" cap="none" dirty="0" err="1">
                <a:solidFill>
                  <a:schemeClr val="dk1"/>
                </a:solidFill>
                <a:latin typeface="Arial"/>
                <a:ea typeface="Credit Suisse Type Light" panose="020B0303040503020204" pitchFamily="34" charset="0"/>
                <a:cs typeface="Arial"/>
                <a:sym typeface="Arial"/>
              </a:rPr>
              <a:t>kryptowalutą</a:t>
            </a:r>
            <a:r>
              <a:rPr lang="pl-PL" sz="1200" b="0" i="0" u="none" strike="noStrike" cap="none" dirty="0">
                <a:solidFill>
                  <a:schemeClr val="dk1"/>
                </a:solidFill>
                <a:latin typeface="Arial"/>
                <a:ea typeface="Credit Suisse Type Light" panose="020B0303040503020204" pitchFamily="34" charset="0"/>
                <a:cs typeface="Arial"/>
                <a:sym typeface="Arial"/>
              </a:rPr>
              <a:t>. Takie waluty działają z wykorzystaniem technologii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Dzięki temu użytkownicy mogą bezpiecznie i pewnie przenosić </a:t>
            </a:r>
            <a:r>
              <a:rPr lang="pl-PL" sz="1200" b="0" i="0" u="none" strike="noStrike" cap="none" dirty="0" err="1">
                <a:solidFill>
                  <a:schemeClr val="dk1"/>
                </a:solidFill>
                <a:latin typeface="Arial"/>
                <a:ea typeface="Credit Suisse Type Light" panose="020B0303040503020204" pitchFamily="34" charset="0"/>
                <a:cs typeface="Arial"/>
                <a:sym typeface="Arial"/>
              </a:rPr>
              <a:t>kryptowaluty</a:t>
            </a:r>
            <a:r>
              <a:rPr lang="pl-PL" sz="1200" b="0" i="0" u="none" strike="noStrike" cap="none" dirty="0">
                <a:solidFill>
                  <a:schemeClr val="dk1"/>
                </a:solidFill>
                <a:latin typeface="Arial"/>
                <a:ea typeface="Credit Suisse Type Light" panose="020B0303040503020204" pitchFamily="34" charset="0"/>
                <a:cs typeface="Arial"/>
                <a:sym typeface="Arial"/>
              </a:rPr>
              <a:t> między sobą za pomocą łańcucha bloków. Przykładem </a:t>
            </a:r>
            <a:r>
              <a:rPr lang="pl-PL" sz="1200" b="0" i="0" u="none" strike="noStrike" cap="none" dirty="0" err="1">
                <a:solidFill>
                  <a:schemeClr val="dk1"/>
                </a:solidFill>
                <a:latin typeface="Arial"/>
                <a:ea typeface="Credit Suisse Type Light" panose="020B0303040503020204" pitchFamily="34" charset="0"/>
                <a:cs typeface="Arial"/>
                <a:sym typeface="Arial"/>
              </a:rPr>
              <a:t>kryptowaluty</a:t>
            </a:r>
            <a:r>
              <a:rPr lang="pl-PL" sz="1200" b="0" i="0" u="none" strike="noStrike" cap="none" dirty="0">
                <a:solidFill>
                  <a:schemeClr val="dk1"/>
                </a:solidFill>
                <a:latin typeface="Arial"/>
                <a:ea typeface="Credit Suisse Type Light" panose="020B0303040503020204" pitchFamily="34" charset="0"/>
                <a:cs typeface="Arial"/>
                <a:sym typeface="Arial"/>
              </a:rPr>
              <a:t>, o której być może słyszeliście, jest </a:t>
            </a:r>
            <a:r>
              <a:rPr lang="pl-PL" sz="1200" b="0" i="0" u="none" strike="noStrike" cap="none" dirty="0" err="1">
                <a:solidFill>
                  <a:schemeClr val="dk1"/>
                </a:solidFill>
                <a:latin typeface="Arial"/>
                <a:ea typeface="Credit Suisse Type Light" panose="020B0303040503020204" pitchFamily="34" charset="0"/>
                <a:cs typeface="Arial"/>
                <a:sym typeface="Arial"/>
              </a:rPr>
              <a:t>Bitcoin</a:t>
            </a:r>
            <a:r>
              <a:rPr lang="pl-PL" sz="1200" b="0" i="0" u="none" strike="noStrike" cap="none" dirty="0">
                <a:solidFill>
                  <a:schemeClr val="dk1"/>
                </a:solidFill>
                <a:latin typeface="Arial"/>
                <a:ea typeface="Credit Suisse Type Light" panose="020B0303040503020204" pitchFamily="34" charset="0"/>
                <a:cs typeface="Arial"/>
                <a:sym typeface="Arial"/>
              </a:rPr>
              <a:t>. </a:t>
            </a:r>
            <a:r>
              <a:rPr lang="pl-PL" sz="1200" b="0" i="0" u="none" strike="noStrike" cap="none" dirty="0" err="1">
                <a:solidFill>
                  <a:schemeClr val="dk1"/>
                </a:solidFill>
                <a:latin typeface="Arial"/>
                <a:ea typeface="Credit Suisse Type Light" panose="020B0303040503020204" pitchFamily="34" charset="0"/>
                <a:cs typeface="Arial"/>
                <a:sym typeface="Arial"/>
              </a:rPr>
              <a:t>Bitcoin</a:t>
            </a:r>
            <a:r>
              <a:rPr lang="pl-PL" sz="1200" b="0" i="0" u="none" strike="noStrike" cap="none" dirty="0">
                <a:solidFill>
                  <a:schemeClr val="dk1"/>
                </a:solidFill>
                <a:latin typeface="Arial"/>
                <a:ea typeface="Credit Suisse Type Light" panose="020B0303040503020204" pitchFamily="34" charset="0"/>
                <a:cs typeface="Arial"/>
                <a:sym typeface="Arial"/>
              </a:rPr>
              <a:t> działa od 2009 roku, a obecnie mamy ponad 9000 </a:t>
            </a:r>
            <a:r>
              <a:rPr lang="pl-PL" sz="1200" b="0" i="0" u="none" strike="noStrike" cap="none" dirty="0" err="1">
                <a:solidFill>
                  <a:schemeClr val="dk1"/>
                </a:solidFill>
                <a:latin typeface="Arial"/>
                <a:ea typeface="Credit Suisse Type Light" panose="020B0303040503020204" pitchFamily="34" charset="0"/>
                <a:cs typeface="Arial"/>
                <a:sym typeface="Arial"/>
              </a:rPr>
              <a:t>altcoinów</a:t>
            </a:r>
            <a:r>
              <a:rPr lang="pl-PL" sz="1200" b="0" i="0" u="none" strike="noStrike" cap="none" dirty="0">
                <a:solidFill>
                  <a:schemeClr val="dk1"/>
                </a:solidFill>
                <a:latin typeface="Arial"/>
                <a:ea typeface="Credit Suisse Type Light" panose="020B0303040503020204" pitchFamily="34" charset="0"/>
                <a:cs typeface="Arial"/>
                <a:sym typeface="Arial"/>
              </a:rPr>
              <a:t> (alternatywnych monet). Alt oznacza alternatywę, natomiast </a:t>
            </a:r>
            <a:r>
              <a:rPr lang="pl-PL" sz="1200" b="0" i="0" u="none" strike="noStrike" cap="none" dirty="0" err="1">
                <a:solidFill>
                  <a:schemeClr val="dk1"/>
                </a:solidFill>
                <a:latin typeface="Arial"/>
                <a:ea typeface="Credit Suisse Type Light" panose="020B0303040503020204" pitchFamily="34" charset="0"/>
                <a:cs typeface="Arial"/>
                <a:sym typeface="Arial"/>
              </a:rPr>
              <a:t>coin</a:t>
            </a:r>
            <a:r>
              <a:rPr lang="pl-PL" sz="1200" b="0" i="0" u="none" strike="noStrike" cap="none" dirty="0">
                <a:solidFill>
                  <a:schemeClr val="dk1"/>
                </a:solidFill>
                <a:latin typeface="Arial"/>
                <a:ea typeface="Credit Suisse Type Light" panose="020B0303040503020204" pitchFamily="34" charset="0"/>
                <a:cs typeface="Arial"/>
                <a:sym typeface="Arial"/>
              </a:rPr>
              <a:t> monetę. Tak więc </a:t>
            </a:r>
            <a:r>
              <a:rPr lang="pl-PL" sz="1200" b="0" i="0" u="none" strike="noStrike" cap="none" dirty="0" err="1">
                <a:solidFill>
                  <a:schemeClr val="dk1"/>
                </a:solidFill>
                <a:latin typeface="Arial"/>
                <a:ea typeface="Credit Suisse Type Light" panose="020B0303040503020204" pitchFamily="34" charset="0"/>
                <a:cs typeface="Arial"/>
                <a:sym typeface="Arial"/>
              </a:rPr>
              <a:t>Bitcoin</a:t>
            </a:r>
            <a:r>
              <a:rPr lang="pl-PL" sz="1200" b="0" i="0" u="none" strike="noStrike" cap="none" dirty="0">
                <a:solidFill>
                  <a:schemeClr val="dk1"/>
                </a:solidFill>
                <a:latin typeface="Arial"/>
                <a:ea typeface="Credit Suisse Type Light" panose="020B0303040503020204" pitchFamily="34" charset="0"/>
                <a:cs typeface="Arial"/>
                <a:sym typeface="Arial"/>
              </a:rPr>
              <a:t> był oryginalną walutą kryptograficzną, a od 2009 roku stworzono ponad 9000 innych monet, aby ludzie mogli dokonywać transferów między sobą za pomocą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Ta dziedzina technologii szybko się rozwija, więc zdecydowanie warto ją obserwować, jeśli Was zainteresowała.</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lvl="0" indent="0" algn="l" rtl="0">
              <a:lnSpc>
                <a:spcPct val="100000"/>
              </a:lnSpc>
              <a:spcBef>
                <a:spcPts val="0"/>
              </a:spcBef>
              <a:spcAft>
                <a:spcPts val="0"/>
              </a:spcAft>
              <a:buSzPts val="1400"/>
              <a:buNone/>
            </a:pPr>
            <a:endParaRPr dirty="0"/>
          </a:p>
        </p:txBody>
      </p:sp>
      <p:sp>
        <p:nvSpPr>
          <p:cNvPr id="211" name="Google Shape;211;p10: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Jeśli praca z technologią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lub </a:t>
            </a:r>
            <a:r>
              <a:rPr lang="pl-PL" sz="1200" b="0" i="0" u="none" strike="noStrike" cap="none" dirty="0" err="1">
                <a:solidFill>
                  <a:schemeClr val="dk1"/>
                </a:solidFill>
                <a:latin typeface="Arial"/>
                <a:ea typeface="Credit Suisse Type Light" panose="020B0303040503020204" pitchFamily="34" charset="0"/>
                <a:cs typeface="Arial"/>
                <a:sym typeface="Arial"/>
              </a:rPr>
              <a:t>kryptowalutami</a:t>
            </a:r>
            <a:r>
              <a:rPr lang="pl-PL" sz="1200" b="0" i="0" u="none" strike="noStrike" cap="none" dirty="0">
                <a:solidFill>
                  <a:schemeClr val="dk1"/>
                </a:solidFill>
                <a:latin typeface="Arial"/>
                <a:ea typeface="Credit Suisse Type Light" panose="020B0303040503020204" pitchFamily="34" charset="0"/>
                <a:cs typeface="Arial"/>
                <a:sym typeface="Arial"/>
              </a:rPr>
              <a:t> brzmi interesująco, to jeden z tych przyszłych zawodów może być dla Was.</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Moglibyście zostać programistami łańcuchów bloków. Jako programiści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możecie być odpowiedzialni za tworzenie i rozwój łańcuchów bloków. Możecie zaprogramować i zakodować komputery w łańcuchu bloków, aby dokładnie wiedzieć, jak powinny działać.</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Moglibyście również zostać konsultantami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Jako konsultant ds.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możecie badać, analizować i testować technologie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Możecie doradzać firmom, w jaki sposób mogą wykorzystać </a:t>
            </a:r>
            <a:r>
              <a:rPr lang="pl-PL" sz="1200" b="0" i="0" u="none" strike="noStrike" cap="none" dirty="0" err="1">
                <a:solidFill>
                  <a:schemeClr val="dk1"/>
                </a:solidFill>
                <a:latin typeface="Arial"/>
                <a:ea typeface="Credit Suisse Type Light" panose="020B0303040503020204" pitchFamily="34" charset="0"/>
                <a:cs typeface="Arial"/>
                <a:sym typeface="Arial"/>
              </a:rPr>
              <a:t>blockchain</a:t>
            </a:r>
            <a:r>
              <a:rPr lang="pl-PL" sz="1200" b="0" i="0" u="none" strike="noStrike" cap="none" dirty="0">
                <a:solidFill>
                  <a:schemeClr val="dk1"/>
                </a:solidFill>
                <a:latin typeface="Arial"/>
                <a:ea typeface="Credit Suisse Type Light" panose="020B0303040503020204" pitchFamily="34" charset="0"/>
                <a:cs typeface="Arial"/>
                <a:sym typeface="Arial"/>
              </a:rPr>
              <a:t>, aby usprawniać i ulepszać sposób, w jaki prowadzą działalność.  </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lvl="0" indent="0" algn="l" rtl="0">
              <a:lnSpc>
                <a:spcPct val="100000"/>
              </a:lnSpc>
              <a:spcBef>
                <a:spcPts val="0"/>
              </a:spcBef>
              <a:spcAft>
                <a:spcPts val="0"/>
              </a:spcAft>
              <a:buSzPts val="1400"/>
              <a:buNone/>
            </a:pPr>
            <a:endParaRPr dirty="0"/>
          </a:p>
        </p:txBody>
      </p:sp>
      <p:sp>
        <p:nvSpPr>
          <p:cNvPr id="227" name="Google Shape;227;p11: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d051d656f2_2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Teraz chcę przejść do omówienia kilku innych przykładów tego, jak technologia jest wykorzystywana w dobry sposób w świecie pieniędzy i finansów.</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Kiedyś, jeśli ktoś chciał zebrać pieniądze na szczytny cel, musiał dokonać wielu formalności i osobiście poprosić rodzinę i przyjaciół o datki. Często zdarzało się, że pieniądze zbierano do puszek. Na pewno znacie Wielką Orkiestrę Świątecznej pomocy. Kiedy zaczynali zbiórki pieniędzy, zbierali je do reklamówek! Obecnie jest inna i dużo łatwiejsza droga do zebrania funduszy za pomocą użycia technologii oraz finansowania społecznościowego (crowdfunding). Odbywa się to za pomocą stron internetowych lub aplikacji takich jak Wspieram To czy Zrzutka.pl. Poprzez technologie możecie poprosić ludzi o wsparcie finansowe dla Was. Może to być cel charytatywny jak pomoc w zebraniu odpowiedniej ilości środków na pomoc medyczną dla kogoś potrzebującego lub ktoś może mieć pomysł na rozpoczęcie nowego przedsięwzięcia, ale brakuje mu odpowiedniej ilości pieniędzy na rozpoczęcie działalności samodzielnie. Jedną z najlepszych rzeczy związanych z wykorzystaniem technologii do zbierania pieniędzy jest to, jak daleko i szeroko możecie rozpowszechniać swoją prośbę o pomoc przez Internet. Ludzie z całego świata mogą dowiedzieć się, co próbujecie zrobić i przekazać Wam pieniądze na pomoc.</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Sądzę, że finansowanie społecznościowe jest świetnym przykładem wykorzystania technologii w dobrym celu i pomocy innym.</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Duża świnka skarbonka na dole strony z rosnącym w środku drzewem reprezentuje zrównoważone finanse. Niektóre firmy chcą inwestować w inne firmy. Oznacza to, że dają im pieniądze na rozwój lub rozpoczęcie działalności. Zrównoważone finanse mają miejsce wtedy, gdy firmy inwestujące swoje pieniądze bardzo dokładnie i uważnie przyglądają się biznesowi, który stara się być bardziej zrównoważony. Będą szukać firm, które na przykład działają na rzecz ochrony środowiska lub pomagają innym w swoim społeczeństwie.</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lvl="0" indent="0" algn="l" rtl="0">
              <a:lnSpc>
                <a:spcPct val="100000"/>
              </a:lnSpc>
              <a:spcBef>
                <a:spcPts val="0"/>
              </a:spcBef>
              <a:spcAft>
                <a:spcPts val="0"/>
              </a:spcAft>
              <a:buSzPts val="1400"/>
              <a:buNone/>
            </a:pPr>
            <a:endParaRPr dirty="0"/>
          </a:p>
        </p:txBody>
      </p:sp>
      <p:sp>
        <p:nvSpPr>
          <p:cNvPr id="242" name="Google Shape;242;gd051d656f2_2_4: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051d656f2_2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Jeśli masz zamiłowanie zarówno do finansów, matematyki jak i do ochrony środowiska, możesz zostać doradcą zrównoważonego rozwoju finansowego.</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Jako taki konsultant możesz pomóc sprawić by banki i firmy częściej wspierały firmy dbające o innych ludzi oraz o planetę. Możesz również doradzać firmom jak mogą inwestować swoje środki, by jak najbardziej przyczynić się do zrównoważonego rozwoju.</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Dziękuję Wam za dzisiejszą lekcję. Mam nadzieję, że Wam się podobała i nauczyliście się czegoś nowego o możliwościach wykorzystania technologii. Mam nadzieję, że niektóre z opisanych dzisiaj zawodów Was zainteresowały.</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Jeśli się zastanowić, historia pieniądza sięga tysięcy lat wstecz, lecz wiele z technologii, o których mówiliśmy dzisiaj, pojawiło się bardzo niedawno. Jestem pewna, że ten obszar technologiczny będzie dalej rósł. Kto wie, jak wyglądać będzie świat Tech-Finansów, kiedy opuścicie szkołę i wkroczycie na rynek zawodowy.</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lvl="0" indent="0" algn="r" rtl="0">
              <a:lnSpc>
                <a:spcPct val="100000"/>
              </a:lnSpc>
              <a:spcBef>
                <a:spcPts val="0"/>
              </a:spcBef>
              <a:spcAft>
                <a:spcPts val="0"/>
              </a:spcAft>
              <a:buSzPts val="1400"/>
              <a:buNone/>
            </a:pPr>
            <a:endParaRPr u="sng" dirty="0"/>
          </a:p>
        </p:txBody>
      </p:sp>
      <p:sp>
        <p:nvSpPr>
          <p:cNvPr id="267" name="Google Shape;267;gd051d656f2_2_18: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cs typeface="Arial"/>
                <a:sym typeface="Arial"/>
              </a:rPr>
              <a:t>Czas na wyzwanie ! Chcemy zobaczyć, czy ktoś z Was mógłby zostać przyszłym analitykiem oceny ryzyka. Pamiętajcie, że aktuariusze muszą próbować przewidzieć ryzyko wystąpienia jakiegoś zdarzenia, aby upewnić się, że firmy takie jak towarzystwa ubezpieczeniowe zaoszczędzą wystarczająco dużo pieniędzy, aby pozwolić sobie na wszelkie wypłaty, które będą musieli zapłacić klientom, jeśli na przykład rozbiją samochód.</a:t>
            </a:r>
          </a:p>
          <a:p>
            <a:pPr marL="0" marR="0" lvl="0" indent="0" algn="l" rtl="0">
              <a:lnSpc>
                <a:spcPct val="100000"/>
              </a:lnSpc>
              <a:spcBef>
                <a:spcPts val="0"/>
              </a:spcBef>
              <a:spcAft>
                <a:spcPts val="0"/>
              </a:spcAft>
              <a:buClr>
                <a:srgbClr val="000000"/>
              </a:buClr>
              <a:buSzPts val="1400"/>
              <a:buFont typeface="Arial"/>
              <a:buNone/>
            </a:pPr>
            <a:endParaRPr lang="pl-PL" sz="1200" b="0" i="0" u="none" strike="noStrike" cap="none" dirty="0">
              <a:solidFill>
                <a:schemeClr val="dk1"/>
              </a:solidFill>
              <a:latin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cs typeface="Arial"/>
                <a:sym typeface="Arial"/>
              </a:rPr>
              <a:t>Chcielibyśmy, abyście spróbowali zdecydować, czy na drogach będzie mniej czy więcej wypadków, gdy większość samochodów będzie bez kierowców. Aby to zrobić, musicie zbadać samochody bez kierowcy i dowiedzieć się o nich kilku faktów.</a:t>
            </a:r>
          </a:p>
          <a:p>
            <a:pPr marL="0" marR="0" lvl="0" indent="0" algn="l" rtl="0">
              <a:lnSpc>
                <a:spcPct val="100000"/>
              </a:lnSpc>
              <a:spcBef>
                <a:spcPts val="0"/>
              </a:spcBef>
              <a:spcAft>
                <a:spcPts val="0"/>
              </a:spcAft>
              <a:buClr>
                <a:srgbClr val="000000"/>
              </a:buClr>
              <a:buSzPts val="1400"/>
              <a:buFont typeface="Arial"/>
              <a:buNone/>
            </a:pPr>
            <a:endParaRPr lang="pl-PL" sz="1200" b="0" i="0" u="none" strike="noStrike" cap="none" dirty="0">
              <a:solidFill>
                <a:schemeClr val="dk1"/>
              </a:solidFill>
              <a:latin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cs typeface="Arial"/>
                <a:sym typeface="Arial"/>
              </a:rPr>
              <a:t>Chcielibyśmy, abyście stworzyli plakat przedstawiający zalety i wady samochodów autonomicznych i określili, czy Waszym zdaniem spowodują one więcej wypadków, czy nie.</a:t>
            </a:r>
          </a:p>
          <a:p>
            <a:pPr marL="0" marR="0" lvl="0" indent="0" algn="l" rtl="0">
              <a:lnSpc>
                <a:spcPct val="100000"/>
              </a:lnSpc>
              <a:spcBef>
                <a:spcPts val="0"/>
              </a:spcBef>
              <a:spcAft>
                <a:spcPts val="0"/>
              </a:spcAft>
              <a:buClr>
                <a:srgbClr val="000000"/>
              </a:buClr>
              <a:buSzPts val="1400"/>
              <a:buFont typeface="Arial"/>
              <a:buNone/>
            </a:pPr>
            <a:endParaRPr lang="pl-PL" sz="1200" b="0" i="0" u="none" strike="noStrike" cap="none" dirty="0">
              <a:solidFill>
                <a:schemeClr val="dk1"/>
              </a:solidFill>
              <a:latin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cs typeface="Arial"/>
                <a:sym typeface="Arial"/>
              </a:rPr>
              <a:t>Bardzo chcemy zobaczyć rezultat Twojego wyzwania.  Możesz podzielić się z nami swoim projektem wysyłając go przez pocztę elektroniczną lub udostępnić w mediach społecznościowych używając hasztagu #TechWeCan.</a:t>
            </a:r>
          </a:p>
          <a:p>
            <a:pPr marL="0" lvl="0" indent="0" algn="l" rtl="0">
              <a:lnSpc>
                <a:spcPct val="100000"/>
              </a:lnSpc>
              <a:spcBef>
                <a:spcPts val="0"/>
              </a:spcBef>
              <a:spcAft>
                <a:spcPts val="0"/>
              </a:spcAft>
              <a:buSzPts val="1400"/>
              <a:buNone/>
            </a:pPr>
            <a:endParaRPr dirty="0"/>
          </a:p>
        </p:txBody>
      </p:sp>
      <p:sp>
        <p:nvSpPr>
          <p:cNvPr id="303" name="Google Shape;303;p38: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pl-PL" dirty="0"/>
              <a:t>Dzisiaj skupimy się na technologii w świecie finansowym, ale mamy wiele innych lekcji Tech We </a:t>
            </a:r>
            <a:r>
              <a:rPr lang="pl-PL" dirty="0" err="1"/>
              <a:t>Can</a:t>
            </a:r>
            <a:r>
              <a:rPr lang="pl-PL" dirty="0"/>
              <a:t> dostępnych do wyboru. Chcemy pokazać Wam, jak Wasze zainteresowania i pasje mogą poprowadzić do kariery w branży technologicznej.</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Oto kilka osób, naszych wzorów do naśladowania, które opowiadają o swojej pracy w branży technologicznej. Posłuchajcie uważnie, jak różnorodne mają wykształcenie, zainteresowania i umiejętności. </a:t>
            </a:r>
          </a:p>
          <a:p>
            <a:pPr marL="0" lvl="0" indent="0" algn="l" rtl="0">
              <a:spcBef>
                <a:spcPts val="0"/>
              </a:spcBef>
              <a:spcAft>
                <a:spcPts val="0"/>
              </a:spcAft>
              <a:buNone/>
            </a:pPr>
            <a:endParaRPr lang="pl-P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l-PL" dirty="0"/>
              <a:t>[WŁĄCZ VIDEO]: </a:t>
            </a:r>
            <a:r>
              <a:rPr lang="en-GB" dirty="0">
                <a:hlinkClick r:id="rId3"/>
              </a:rPr>
              <a:t>Tech We Can - role models (Polish version) on Vimeo</a:t>
            </a:r>
            <a:r>
              <a:rPr lang="pl-PL" dirty="0"/>
              <a:t> lub kliknij w zdjęcie.</a:t>
            </a:r>
          </a:p>
          <a:p>
            <a:endParaRPr lang="en-GB" dirty="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H" sz="1200" b="0" i="0" u="none" strike="noStrike" cap="none" smtClean="0">
                <a:solidFill>
                  <a:schemeClr val="dk1"/>
                </a:solidFill>
                <a:latin typeface="Arial"/>
                <a:ea typeface="Arial"/>
                <a:cs typeface="Arial"/>
                <a:sym typeface="Arial"/>
              </a:rPr>
              <a:t>2</a:t>
            </a:fld>
            <a:endParaRPr lang="en-CH"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06821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afddffb7d1_0_1: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afddffb7d1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l-PL" dirty="0"/>
              <a:t>Zanim spojrzymy</a:t>
            </a:r>
            <a:r>
              <a:rPr lang="pl-PL" baseline="0" dirty="0"/>
              <a:t> na to, jak technologia zmienia przyszłość pieniędzy, chciałabym, żebyśmy się zastanowili przez chwilę nad historią pieniędzy. </a:t>
            </a:r>
          </a:p>
          <a:p>
            <a:pPr marL="0" lvl="0" indent="0" algn="l" rtl="0">
              <a:lnSpc>
                <a:spcPct val="100000"/>
              </a:lnSpc>
              <a:spcBef>
                <a:spcPts val="0"/>
              </a:spcBef>
              <a:spcAft>
                <a:spcPts val="0"/>
              </a:spcAft>
              <a:buSzPts val="1400"/>
              <a:buNone/>
            </a:pPr>
            <a:r>
              <a:rPr lang="pl-PL" baseline="0" dirty="0"/>
              <a:t>Kiedy o tym myślisz, pieniądze są w zasadzie dość dziwną rzeczą. Małe kawałki papieru albo metalu, które dajemy i otrzymujemy, żeby wymienić je na rzeczy typu jedzenie czy zabawki. </a:t>
            </a:r>
          </a:p>
          <a:p>
            <a:pPr marL="0" lvl="0" indent="0" algn="l" rtl="0">
              <a:lnSpc>
                <a:spcPct val="100000"/>
              </a:lnSpc>
              <a:spcBef>
                <a:spcPts val="0"/>
              </a:spcBef>
              <a:spcAft>
                <a:spcPts val="0"/>
              </a:spcAft>
              <a:buSzPts val="1400"/>
              <a:buNone/>
            </a:pPr>
            <a:r>
              <a:rPr lang="pl-PL" baseline="0" dirty="0"/>
              <a:t>Tysiące lat temu, zanim pieniądze istniały, ludzie handlowali produktami albo nawet zwierzętami jako zapłatą za rzeczy (oto 10 krów za twój dom). </a:t>
            </a:r>
          </a:p>
          <a:p>
            <a:pPr marL="0" lvl="0" indent="0" algn="l" rtl="0">
              <a:lnSpc>
                <a:spcPct val="100000"/>
              </a:lnSpc>
              <a:spcBef>
                <a:spcPts val="0"/>
              </a:spcBef>
              <a:spcAft>
                <a:spcPts val="0"/>
              </a:spcAft>
              <a:buSzPts val="1400"/>
              <a:buNone/>
            </a:pPr>
            <a:r>
              <a:rPr lang="pl-PL" baseline="0" dirty="0"/>
              <a:t>Monety po raz pierwszy pojawiły się około 600 r. p.n.e. w dzisiejszej Turcji, a pieniądze papierowe pojawiły w Chinach ok. 1000 lat pózniej. Bankomaty zostały wynalezione dopiero ok. 50 lat temu. </a:t>
            </a:r>
          </a:p>
          <a:p>
            <a:pPr marL="0" lvl="0" indent="0" algn="l" rtl="0">
              <a:lnSpc>
                <a:spcPct val="100000"/>
              </a:lnSpc>
              <a:spcBef>
                <a:spcPts val="0"/>
              </a:spcBef>
              <a:spcAft>
                <a:spcPts val="0"/>
              </a:spcAft>
              <a:buSzPts val="1400"/>
              <a:buNone/>
            </a:pPr>
            <a:r>
              <a:rPr lang="pl-PL" baseline="0" dirty="0"/>
              <a:t>Dzisiaj spojrzymy na różne sposoby, w jaki technologia objęła świat pieniądza i handlu. Jak możesz zauważyć na slajdzie na górze będzie mowa o wszystkim – od bezkontaktowych płatności do kryptowaluty. </a:t>
            </a:r>
          </a:p>
          <a:p>
            <a:pPr marL="0" lvl="0" indent="0" algn="l" rtl="0">
              <a:lnSpc>
                <a:spcPct val="100000"/>
              </a:lnSpc>
              <a:spcBef>
                <a:spcPts val="0"/>
              </a:spcBef>
              <a:spcAft>
                <a:spcPts val="0"/>
              </a:spcAft>
              <a:buSzPts val="1400"/>
              <a:buNone/>
            </a:pPr>
            <a:r>
              <a:rPr lang="pl-PL" baseline="0" dirty="0"/>
              <a:t>Dzisiaj zobaczysz i usłyszysz słowo finanse wiele razy, ponieważ jest to synonim pieniądza oraz przesyłania pieniędzy do innych miejsc lub ludzi. </a:t>
            </a:r>
          </a:p>
          <a:p>
            <a:pPr marL="0" lvl="0" indent="0" algn="l" rtl="0">
              <a:lnSpc>
                <a:spcPct val="100000"/>
              </a:lnSpc>
              <a:spcBef>
                <a:spcPts val="0"/>
              </a:spcBef>
              <a:spcAft>
                <a:spcPts val="0"/>
              </a:spcAft>
              <a:buSzPts val="1400"/>
              <a:buNone/>
            </a:pPr>
            <a:r>
              <a:rPr lang="pl-PL" baseline="0" dirty="0"/>
              <a:t>Usłyszysz też FINTECH, które jest skrótem od technologii finansowych, czyli różne sposoby, programy komputerowe i technologie, które są używane do zarządzania i ruchu pieniędzmi.  </a:t>
            </a:r>
            <a:endParaRPr lang="pl-PL" dirty="0"/>
          </a:p>
        </p:txBody>
      </p:sp>
      <p:sp>
        <p:nvSpPr>
          <p:cNvPr id="102" name="Google Shape;102;gafddffb7d1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l-PL" noProof="0" dirty="0"/>
              <a:t>W związku</a:t>
            </a:r>
            <a:r>
              <a:rPr lang="pl-PL" baseline="0" noProof="0" dirty="0"/>
              <a:t> z tym, że technologia się poprawiła i rozwinęła, właściwie nie potrzebujemy fizycznych pieniędzy lub przedmiotów do handlowania, ponieważ możemy teraz to zrobić poprzez technologię. Nasze społeczeństwo idzie w kierunku bezgotówkowego społeczeństwa. Bezgotówkowe społeczeństwo to takie, gdzie nie korzysta się z fizycznych form pieniądza jak monety czy banknoty, a wszystkie płatności i przelewy są wykonywane poprzez wykrzystanie technologii. Pandemia Covid19 sprawiła, że korzystanie z technologii stało się powszechniejsze, bo płatności bezgotówkowe często oznaczają, że nie musisz niczego dotykać, więc zarazki się mniej rozprzestrzeniają. </a:t>
            </a:r>
          </a:p>
          <a:p>
            <a:pPr marL="0" lvl="0" indent="0" algn="l" rtl="0">
              <a:lnSpc>
                <a:spcPct val="100000"/>
              </a:lnSpc>
              <a:spcBef>
                <a:spcPts val="0"/>
              </a:spcBef>
              <a:spcAft>
                <a:spcPts val="0"/>
              </a:spcAft>
              <a:buSzPts val="1400"/>
              <a:buNone/>
            </a:pPr>
            <a:r>
              <a:rPr lang="pl-PL" baseline="0" noProof="0" dirty="0"/>
              <a:t>Niektóre kraje, jak Chiny, teraz mają większość płatności bezgotówkowych i w niektórych miastach płacenie gotówką jest bardzo rzadkie. </a:t>
            </a:r>
          </a:p>
          <a:p>
            <a:pPr marL="0" lvl="0" indent="0" algn="l" rtl="0">
              <a:lnSpc>
                <a:spcPct val="100000"/>
              </a:lnSpc>
              <a:spcBef>
                <a:spcPts val="0"/>
              </a:spcBef>
              <a:spcAft>
                <a:spcPts val="0"/>
              </a:spcAft>
              <a:buSzPts val="1400"/>
              <a:buNone/>
            </a:pPr>
            <a:r>
              <a:rPr lang="pl-PL" baseline="0" noProof="0" dirty="0"/>
              <a:t> W związku z tym, że przy płatnościach bezgotówkowych nie podajemy kodu ani nie podpisujemy niczego, system musi się upewnić, że jesteśmy właścicielami pieniędzy, które chcemy wydać, a nie kimś, kto chce je ukraść. Wiele aplikacji bankowych teraz sprawdza to poprzez </a:t>
            </a:r>
            <a:r>
              <a:rPr lang="pl-PL" baseline="0" noProof="0" dirty="0" err="1"/>
              <a:t>biometrykę</a:t>
            </a:r>
            <a:r>
              <a:rPr lang="pl-PL" baseline="0" noProof="0" dirty="0"/>
              <a:t>. Biometryka to po prostu unikalna cecha naszych ciał – to może być brzmienie naszego głosu, nasze odciski palców lub kształt twarzy. </a:t>
            </a:r>
          </a:p>
          <a:p>
            <a:pPr marL="0" lvl="0" indent="0" algn="l" rtl="0">
              <a:lnSpc>
                <a:spcPct val="100000"/>
              </a:lnSpc>
              <a:spcBef>
                <a:spcPts val="0"/>
              </a:spcBef>
              <a:spcAft>
                <a:spcPts val="0"/>
              </a:spcAft>
              <a:buSzPts val="1400"/>
              <a:buNone/>
            </a:pPr>
            <a:r>
              <a:rPr lang="pl-PL" baseline="0" noProof="0" dirty="0"/>
              <a:t>Spójrzmy teraz na klip, który wyjaśnia biometrykę bardziej szczegółowo:</a:t>
            </a:r>
          </a:p>
          <a:p>
            <a:pPr marL="0" lvl="0" indent="0" algn="l" rtl="0">
              <a:lnSpc>
                <a:spcPct val="100000"/>
              </a:lnSpc>
              <a:spcBef>
                <a:spcPts val="0"/>
              </a:spcBef>
              <a:spcAft>
                <a:spcPts val="0"/>
              </a:spcAft>
              <a:buSzPts val="1400"/>
              <a:buNone/>
            </a:pPr>
            <a:r>
              <a:rPr lang="pl-PL" noProof="0" dirty="0">
                <a:hlinkClick r:id="rId3"/>
              </a:rPr>
              <a:t>Skąd smartfon wie, że my to my? KŚ wyjaśnia zabezpieczenia biometryczne – YouTube</a:t>
            </a:r>
            <a:r>
              <a:rPr lang="pl-PL" noProof="0" dirty="0"/>
              <a:t> lub kliknij w górne zdjęcie.</a:t>
            </a:r>
            <a:endParaRPr lang="pl-PL" baseline="0" noProof="0" dirty="0"/>
          </a:p>
          <a:p>
            <a:pPr marL="0" lvl="0" indent="0" algn="l" rtl="0">
              <a:lnSpc>
                <a:spcPct val="100000"/>
              </a:lnSpc>
              <a:spcBef>
                <a:spcPts val="0"/>
              </a:spcBef>
              <a:spcAft>
                <a:spcPts val="0"/>
              </a:spcAft>
              <a:buSzPts val="1400"/>
              <a:buNone/>
            </a:pPr>
            <a:r>
              <a:rPr lang="pl-PL" baseline="0" noProof="0" dirty="0"/>
              <a:t>Zastanawiam się, kiedy gotówka całkowicie zniknie lub czego będziemy w stanie użyć zamiast haseł w przyszłości. </a:t>
            </a:r>
            <a:endParaRPr lang="pl-PL" noProof="0" dirty="0"/>
          </a:p>
        </p:txBody>
      </p:sp>
      <p:sp>
        <p:nvSpPr>
          <p:cNvPr id="113" name="Google Shape;113;p4: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Jeśli podoba Ci się myśl o pracy z bezgotówkową technologią, być może któryś z tych zawodów będzie dla Ciebie idealny w przyszłości. </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Możesz być programistą oprogramowania fintech. Wszystkie bezgotówkowe maszyny i technologie, z których korzystamy muszą być zaprogramowane i zaprojektowane przez kogoś. Wraz z rozwojem technologii ludzie będą myśleć o nowych innowacyjnych sposobach płacenia w społeczeństwach bezgotówkowych. Jako programista możesz projektować, tworzyć i testować oprogramowanie używane przez banki i inne firmy finansowe, np. nowe sposoby płatności poprzez technologię. </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Możesz być inżynierem biometryki – mógłbyś wtedy projektować nowe i bezpieczniejsze sposoby korzystania z naszych unikalnych cech w celu ochrony naszych danych osobowych i finansów. Mógłbyś np. znaleźć sposób dokładniejszego rozpoznawania głosu, żebyśmy mogli płacić za pomocą naszego głosu. Inżynierowie biometryki pracują również w innych obszarach, np. ochrona zdrowia. </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lvl="0" indent="0" algn="l" rtl="0">
              <a:lnSpc>
                <a:spcPct val="100000"/>
              </a:lnSpc>
              <a:spcBef>
                <a:spcPts val="0"/>
              </a:spcBef>
              <a:spcAft>
                <a:spcPts val="0"/>
              </a:spcAft>
              <a:buSzPts val="1400"/>
              <a:buNone/>
            </a:pPr>
            <a:endParaRPr sz="1200" b="0" i="0" u="none" strike="noStrike" cap="none" dirty="0">
              <a:solidFill>
                <a:schemeClr val="dk1"/>
              </a:solidFill>
              <a:latin typeface="Arial"/>
              <a:cs typeface="Arial"/>
              <a:sym typeface="Arial"/>
            </a:endParaRPr>
          </a:p>
        </p:txBody>
      </p:sp>
      <p:sp>
        <p:nvSpPr>
          <p:cNvPr id="125" name="Google Shape;125;p34: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noProof="0" dirty="0">
                <a:solidFill>
                  <a:schemeClr val="dk1"/>
                </a:solidFill>
                <a:latin typeface="Arial"/>
                <a:cs typeface="Arial"/>
                <a:sym typeface="Arial"/>
              </a:rPr>
              <a:t>Jeśli chodzi o pieniądze, jedną z najważniejszych umiejętności, którą możemy zdobyć niezależnie od naszego wieku, to dobre zarządzanie pieniędzmi. Musimy wiedzieć jak zaoszczędzić na naszą przyszłość i jak zarządzać domowym budżetem, żeby mieć wystarczająco pieniędzy na podstawowe rzeczy takie jak jedzenie i  mieszkanie.</a:t>
            </a:r>
          </a:p>
          <a:p>
            <a:pPr marL="0" marR="0" lvl="0" indent="0" algn="l" rtl="0">
              <a:lnSpc>
                <a:spcPct val="100000"/>
              </a:lnSpc>
              <a:spcBef>
                <a:spcPts val="0"/>
              </a:spcBef>
              <a:spcAft>
                <a:spcPts val="0"/>
              </a:spcAft>
              <a:buClr>
                <a:srgbClr val="000000"/>
              </a:buClr>
              <a:buSzPts val="1400"/>
              <a:buFont typeface="Arial"/>
              <a:buNone/>
            </a:pPr>
            <a:endParaRPr lang="pl-PL" sz="1200" b="0" i="0" u="none" strike="noStrike" cap="none" noProof="0" dirty="0">
              <a:solidFill>
                <a:schemeClr val="dk1"/>
              </a:solidFill>
              <a:latin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noProof="0" dirty="0">
                <a:solidFill>
                  <a:schemeClr val="dk1"/>
                </a:solidFill>
                <a:latin typeface="Arial"/>
                <a:cs typeface="Arial"/>
                <a:sym typeface="Arial"/>
              </a:rPr>
              <a:t>Żeby wpłacić pieniądze na konto lub zrobić przelew, nie trzeba już chodzić do banku. Czasem nie trzeba nawet logować się do banku przez komputer. Wszystkie te rzeczy można zrobić za pomocą aplikacji na telefonie. Zdjęcie po lewej stronie to zdjęcie banku Starling, który jest tak zwnym „cyfrowym bankiem” lub „neo-bankiem”. To taki bank, który nie ma żadnych stacjonarnych oddziałów, wszystko odbywa się online. Ich aplikacja pokazuje użytkownikom rozmaite statystyki dotyczące ich wydatków (np. ile i gdzie najczęściej wydają pieniędzy) pozwalające im lepiej kontrolować wydatki. Aplikacja również wysyła powiadomienia informujące o nowych wpływach pieniędzy i stanie konta, dzięki czemu właściciel konta wie w każdym momencie, ile ma aktualnie pieniędzy. </a:t>
            </a:r>
          </a:p>
          <a:p>
            <a:pPr marL="0" marR="0" lvl="0" indent="0" algn="l" rtl="0">
              <a:lnSpc>
                <a:spcPct val="100000"/>
              </a:lnSpc>
              <a:spcBef>
                <a:spcPts val="0"/>
              </a:spcBef>
              <a:spcAft>
                <a:spcPts val="0"/>
              </a:spcAft>
              <a:buClr>
                <a:srgbClr val="000000"/>
              </a:buClr>
              <a:buSzPts val="1400"/>
              <a:buFont typeface="Arial"/>
              <a:buNone/>
            </a:pPr>
            <a:endParaRPr lang="pl-PL" sz="1200" b="0" i="0" u="none" strike="noStrike" cap="none" noProof="0" dirty="0">
              <a:solidFill>
                <a:schemeClr val="dk1"/>
              </a:solidFill>
              <a:latin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noProof="0" dirty="0">
                <a:solidFill>
                  <a:schemeClr val="dk1"/>
                </a:solidFill>
                <a:latin typeface="Arial"/>
                <a:cs typeface="Arial"/>
                <a:sym typeface="Arial"/>
              </a:rPr>
              <a:t>Chciałam wam również pokazać przykład tego, jak gry mogą pomóc w nauce zarządzania pieniędzmi. Po prawej stronie widzicie grę Island Saver stworzoną przez bank NatWest. Ta gra jest zaprojektowana dla dzieci w wieku 7-12 lat i jest dostępna na większości konsoli i na telefonie. Gra uczy o finansach, środowisku i wpływie człowieka na jego otoczenie. Zobaczcie teraz tę grę w akcji. </a:t>
            </a:r>
          </a:p>
          <a:p>
            <a:pPr marL="0" marR="0" lvl="0" indent="0" algn="l" rtl="0">
              <a:lnSpc>
                <a:spcPct val="100000"/>
              </a:lnSpc>
              <a:spcBef>
                <a:spcPts val="0"/>
              </a:spcBef>
              <a:spcAft>
                <a:spcPts val="0"/>
              </a:spcAft>
              <a:buClr>
                <a:srgbClr val="000000"/>
              </a:buClr>
              <a:buSzPts val="1400"/>
              <a:buFont typeface="Arial"/>
              <a:buNone/>
            </a:pPr>
            <a:r>
              <a:rPr lang="pl-PL" noProof="0" dirty="0"/>
              <a:t>[WŁĄCZ VIDEO]: </a:t>
            </a:r>
            <a:r>
              <a:rPr lang="en-GB" sz="1200" b="0" i="0" u="sng" strike="noStrike" cap="none" dirty="0">
                <a:solidFill>
                  <a:schemeClr val="dk1"/>
                </a:solidFill>
                <a:highlight>
                  <a:srgbClr val="FFFF00"/>
                </a:highlight>
                <a:latin typeface="Arial"/>
                <a:ea typeface="Arial"/>
                <a:cs typeface="Arial"/>
                <a:sym typeface="Arial"/>
                <a:hlinkClick r:id="rId3">
                  <a:extLst>
                    <a:ext uri="{A12FA001-AC4F-418D-AE19-62706E023703}">
                      <ahyp:hlinkClr xmlns:ahyp="http://schemas.microsoft.com/office/drawing/2018/hyperlinkcolor" val="tx"/>
                    </a:ext>
                  </a:extLst>
                </a:hlinkClick>
              </a:rPr>
              <a:t>https://natwest.mymoneysense.com/island-saver/</a:t>
            </a:r>
            <a:r>
              <a:rPr lang="pl-PL" sz="1200" b="0" i="0" u="sng" strike="noStrike" cap="none" dirty="0">
                <a:solidFill>
                  <a:schemeClr val="dk1"/>
                </a:solidFill>
                <a:highlight>
                  <a:srgbClr val="FFFF00"/>
                </a:highlight>
                <a:latin typeface="Arial"/>
                <a:ea typeface="Arial"/>
                <a:cs typeface="Arial"/>
                <a:sym typeface="Arial"/>
              </a:rPr>
              <a:t>  </a:t>
            </a:r>
            <a:r>
              <a:rPr lang="pl-PL" sz="1200" b="0" i="0" u="none" strike="noStrike" cap="none" noProof="0" dirty="0">
                <a:solidFill>
                  <a:schemeClr val="dk1"/>
                </a:solidFill>
                <a:highlight>
                  <a:srgbClr val="FFFF00"/>
                </a:highlight>
                <a:latin typeface="Arial"/>
                <a:ea typeface="Arial"/>
                <a:cs typeface="Arial"/>
                <a:sym typeface="Arial"/>
              </a:rPr>
              <a:t>l</a:t>
            </a:r>
            <a:r>
              <a:rPr lang="pl-PL" sz="1200" b="0" i="0" u="none" strike="noStrike" cap="none" noProof="0" dirty="0">
                <a:solidFill>
                  <a:schemeClr val="dk1"/>
                </a:solidFill>
                <a:latin typeface="Arial"/>
                <a:cs typeface="Arial"/>
                <a:sym typeface="Arial"/>
              </a:rPr>
              <a:t>ub kliknij w zdjęcie w prawym górnym rogu.</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i="0" u="sng" strike="noStrike" cap="none" dirty="0">
              <a:solidFill>
                <a:schemeClr val="dk1"/>
              </a:solidFill>
              <a:highlight>
                <a:srgbClr val="FFFF00"/>
              </a:highlight>
              <a:latin typeface="Arial"/>
              <a:ea typeface="Arial"/>
              <a:cs typeface="Arial"/>
              <a:sym typeface="Arial"/>
            </a:endParaRPr>
          </a:p>
        </p:txBody>
      </p:sp>
      <p:sp>
        <p:nvSpPr>
          <p:cNvPr id="140" name="Google Shape;140;p1: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cs typeface="Arial"/>
                <a:sym typeface="Arial"/>
              </a:rPr>
              <a:t>Jeśli podoba Ci się myśl o pracy pomagającej ludziom zarządzać ich pieniędzmi i oszczędzać na przyszłość, być może jeden z tych zawodów jest dla Ciebie. </a:t>
            </a: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cs typeface="Arial"/>
                <a:sym typeface="Arial"/>
              </a:rPr>
              <a:t>Możesz być projektantem aplikacji. Jako projektant aplikacji możesz projektować bankowość mobilną i aplikacje przyszłości do zarządzania pieniędzmi. Być może możesz nawet zaprojektować łatwiejszy i bezpieczniejszy sposób przelewania pięniędzy między ludźmi i płatności. </a:t>
            </a: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cs typeface="Arial"/>
                <a:sym typeface="Arial"/>
              </a:rPr>
              <a:t>Możesz być również projektantem gier komputerowych. Jako projektant gier komputerowych mógłbyś projektować i tworzyć gry, które pomagałaby uczyć ludzi jak zarządzać pieniędzmi. Gry są oczywiście dla zabawy, ale jednocześnie możemy też użyć ich w celu edukowania graczy. </a:t>
            </a:r>
          </a:p>
          <a:p>
            <a:pPr marL="0" lvl="0" indent="0" algn="l" rtl="0">
              <a:lnSpc>
                <a:spcPct val="100000"/>
              </a:lnSpc>
              <a:spcBef>
                <a:spcPts val="0"/>
              </a:spcBef>
              <a:spcAft>
                <a:spcPts val="0"/>
              </a:spcAft>
              <a:buSzPts val="1400"/>
              <a:buNone/>
            </a:pPr>
            <a:endParaRPr dirty="0"/>
          </a:p>
        </p:txBody>
      </p:sp>
      <p:sp>
        <p:nvSpPr>
          <p:cNvPr id="152" name="Google Shape;152;p2: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noProof="0" dirty="0">
                <a:solidFill>
                  <a:schemeClr val="dk1"/>
                </a:solidFill>
                <a:latin typeface="Arial"/>
                <a:ea typeface="Arial"/>
                <a:cs typeface="Arial"/>
                <a:sym typeface="Arial"/>
              </a:rPr>
              <a:t>Jeśli chodzi o pieniądze, musimy nie tylko planować środki na bieżące potrzeby, myśląc o najbliższych tygodniach czy miesiącach, ale także planować przyszłościowo.</a:t>
            </a: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noProof="0" dirty="0">
                <a:solidFill>
                  <a:schemeClr val="dk1"/>
                </a:solidFill>
                <a:latin typeface="Arial"/>
                <a:ea typeface="Arial"/>
                <a:cs typeface="Arial"/>
                <a:sym typeface="Arial"/>
              </a:rPr>
              <a:t>Być może znacie słowa emerytura i ubezpieczenie. </a:t>
            </a: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noProof="0" dirty="0">
                <a:solidFill>
                  <a:schemeClr val="dk1"/>
                </a:solidFill>
                <a:latin typeface="Arial"/>
                <a:ea typeface="Arial"/>
                <a:cs typeface="Arial"/>
                <a:sym typeface="Arial"/>
              </a:rPr>
              <a:t>Gdy starzejemy się, wielu z nas przestaje pracować i przechodzi na emeryturę. Niemniej dalej potrzebujemy pieniędzy na wszystkie niezbędne rzeczy, chociażby jedzenie czy mieszkanie. To właśnie wtedy korzystamy z emerytury. </a:t>
            </a:r>
            <a:r>
              <a:rPr lang="pl-PL" sz="1200" b="0" i="0" u="none" strike="noStrike" cap="none" noProof="0" dirty="0">
                <a:solidFill>
                  <a:schemeClr val="dk1"/>
                </a:solidFill>
                <a:latin typeface="Arial"/>
                <a:cs typeface="Arial"/>
                <a:sym typeface="Arial"/>
              </a:rPr>
              <a:t>W trakcie aktywnego zawodowo etapu życia ludzie mają wybór, by odłożyć część swoich pieniędzy każdego miesiąca. Im więcej odłożą w tym czasie, tym więcej pieniędzy będą mieli na emeryturze.</a:t>
            </a:r>
            <a:endParaRPr lang="pl-PL" sz="1200" b="0" i="0" u="none" strike="noStrike" cap="none" noProof="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noProof="0" dirty="0">
                <a:solidFill>
                  <a:schemeClr val="dk1"/>
                </a:solidFill>
                <a:latin typeface="Arial"/>
                <a:cs typeface="Arial"/>
                <a:sym typeface="Arial"/>
              </a:rPr>
              <a:t>Do tego dochodzi ubezpieczenie. Ubezpieczyć można zarówno ludzi, jak i przedmioty. Ubezpieczenie to umowa, w której zgadzasz się zapłacić z góry określoną kwotę na pokrycie ewentualnych strat w przyszłości bądź by uzyskać odszkodowanie. Dla przykładu, jeśli ubezpieczona osoba umiera, jej rodzina otrzyma środki z ubezpieczenia, które pomogą w dalszym utrzymaniu finansowym. Możesz również ubezpieczyć swój telefon i gdy zostanie zgubiony lub zniszczony otrzymasz jego równowartość.</a:t>
            </a:r>
            <a:endParaRPr lang="pl-PL" sz="1200" b="0" i="0" u="none" strike="noStrike" cap="none" noProof="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noProof="0" dirty="0">
                <a:solidFill>
                  <a:schemeClr val="dk1"/>
                </a:solidFill>
                <a:latin typeface="Arial"/>
                <a:ea typeface="Arial"/>
                <a:cs typeface="Arial"/>
                <a:sym typeface="Arial"/>
              </a:rPr>
              <a:t>Firmy ubezpieczeniowe nie robią tego za darmo – by mieć ubezpieczenie, musisz opłacać je regularnie bądź z góry. Przykładowo ubezpieczenie telefonu  opłacasz z góry, a ubezpieczenie na życie regularnie)</a:t>
            </a: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noProof="0" dirty="0">
                <a:solidFill>
                  <a:schemeClr val="dk1"/>
                </a:solidFill>
                <a:latin typeface="Arial"/>
                <a:ea typeface="Arial"/>
                <a:cs typeface="Arial"/>
                <a:sym typeface="Arial"/>
              </a:rPr>
              <a:t>W tym miejscu pojawia się technologia. By obliczyć, na przykład jaką wysokość składki ubezpieczeniowej powinieneś zapłacić czy jaką kwotą powinien dysponować ubezpieczyciel, żeby pokryć bieżące wypłaty, trzeba przerobić ogromne ilości danych (liczby, fakty, statystyki).  Muszą one być przeanalizowane za pomocą komputerów, by te przewidywane liczby pokryły się w przyszłości z rzeczywistością.</a:t>
            </a:r>
          </a:p>
          <a:p>
            <a:pPr marL="0" lvl="0" indent="0" algn="l" rtl="0">
              <a:lnSpc>
                <a:spcPct val="100000"/>
              </a:lnSpc>
              <a:spcBef>
                <a:spcPts val="0"/>
              </a:spcBef>
              <a:spcAft>
                <a:spcPts val="0"/>
              </a:spcAft>
              <a:buSzPts val="1400"/>
              <a:buNone/>
            </a:pPr>
            <a:endParaRPr dirty="0"/>
          </a:p>
        </p:txBody>
      </p:sp>
      <p:sp>
        <p:nvSpPr>
          <p:cNvPr id="168" name="Google Shape;168;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Analiza wszystkich tych danych jest zadaniem specjalistów od ubezpieczeń.</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Jako specjalista od ubezpieczeń możesz wykorzystać swoje zdolności matematyczne oraz umiejętności rozwiązywania problemów by pomóc ludziom i organizacjom ograniczać ich ryzyko finansowe (wliczając w to firmy ubezpieczeniowe i emerytalne). </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Specjaliści od Ubezpieczeń używają swoich matematycznych oraz statystycznych umiejętności by rozwiązywać ważne problemy. Patrzą w przeszłość i przewidują ryzyko powtórzenia się zdarzeń. Jako specjalista od ubezpieczeń możesz wykorzystać umiejętności matematyczne, by pomóc w rozwiązaniu światowych problemów, takich jak zmiana klimatu czy COVID-19</a:t>
            </a:r>
            <a:endParaRPr lang="en-CH" sz="12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l-PL" sz="1200" b="0" i="0" u="none" strike="noStrike" cap="none" dirty="0">
                <a:solidFill>
                  <a:schemeClr val="dk1"/>
                </a:solidFill>
                <a:latin typeface="Arial"/>
                <a:ea typeface="Credit Suisse Type Light" panose="020B0303040503020204" pitchFamily="34" charset="0"/>
                <a:cs typeface="Arial"/>
                <a:sym typeface="Arial"/>
              </a:rPr>
              <a:t>Jeśli lubisz matematykę, liczby i obliczenia, to może być idealny zawód dla Ciebie.</a:t>
            </a:r>
            <a:endParaRPr sz="1200" b="0" i="0" u="none" strike="noStrike" cap="none" dirty="0">
              <a:solidFill>
                <a:schemeClr val="dk1"/>
              </a:solidFill>
              <a:latin typeface="Arial"/>
              <a:cs typeface="Arial"/>
              <a:sym typeface="Arial"/>
            </a:endParaRPr>
          </a:p>
        </p:txBody>
      </p:sp>
      <p:sp>
        <p:nvSpPr>
          <p:cNvPr id="186" name="Google Shape;186;p7: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Lines">
  <p:cSld name="1_Title Slide Lines">
    <p:bg>
      <p:bgPr>
        <a:solidFill>
          <a:srgbClr val="DEDEDE"/>
        </a:solidFill>
        <a:effectLst/>
      </p:bgPr>
    </p:bg>
    <p:spTree>
      <p:nvGrpSpPr>
        <p:cNvPr id="1" name="Shape 14"/>
        <p:cNvGrpSpPr/>
        <p:nvPr/>
      </p:nvGrpSpPr>
      <p:grpSpPr>
        <a:xfrm>
          <a:off x="0" y="0"/>
          <a:ext cx="0" cy="0"/>
          <a:chOff x="0" y="0"/>
          <a:chExt cx="0" cy="0"/>
        </a:xfrm>
      </p:grpSpPr>
      <p:sp>
        <p:nvSpPr>
          <p:cNvPr id="15" name="Google Shape;15;p2"/>
          <p:cNvSpPr>
            <a:spLocks noGrp="1"/>
          </p:cNvSpPr>
          <p:nvPr>
            <p:ph type="pic" idx="2"/>
          </p:nvPr>
        </p:nvSpPr>
        <p:spPr>
          <a:xfrm>
            <a:off x="1" y="0"/>
            <a:ext cx="10691813" cy="6806241"/>
          </a:xfrm>
          <a:prstGeom prst="rect">
            <a:avLst/>
          </a:prstGeom>
          <a:solidFill>
            <a:srgbClr val="DEDEDE"/>
          </a:solidFill>
          <a:ln>
            <a:noFill/>
          </a:ln>
        </p:spPr>
        <p:txBody>
          <a:bodyPr spcFirstLastPara="1" wrap="square" lIns="0" tIns="91425" rIns="0" bIns="0" anchor="t" anchorCtr="0">
            <a:noAutofit/>
          </a:bodyPr>
          <a:lstStyle>
            <a:lvl1pPr marR="0" lvl="0" algn="ctr" rtl="0">
              <a:lnSpc>
                <a:spcPct val="100000"/>
              </a:lnSpc>
              <a:spcBef>
                <a:spcPts val="0"/>
              </a:spcBef>
              <a:spcAft>
                <a:spcPts val="0"/>
              </a:spcAft>
              <a:buClr>
                <a:schemeClr val="dk2"/>
              </a:buClr>
              <a:buSzPts val="1600"/>
              <a:buFont typeface="Arial"/>
              <a:buNone/>
              <a:defRPr sz="1052"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526"/>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526"/>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526"/>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526"/>
              </a:spcBef>
              <a:spcAft>
                <a:spcPts val="0"/>
              </a:spcAft>
              <a:buClr>
                <a:schemeClr val="dk1"/>
              </a:buClr>
              <a:buSzPts val="1403"/>
              <a:buFont typeface="Arial"/>
              <a:buChar char="–"/>
              <a:defRPr sz="1403" b="0" i="0" u="none" strike="noStrike" cap="none">
                <a:solidFill>
                  <a:schemeClr val="dk1"/>
                </a:solidFill>
                <a:latin typeface="Arial"/>
                <a:ea typeface="Arial"/>
                <a:cs typeface="Arial"/>
                <a:sym typeface="Arial"/>
              </a:defRPr>
            </a:lvl6pPr>
            <a:lvl7pPr marR="0" lvl="6" algn="l" rtl="0">
              <a:lnSpc>
                <a:spcPct val="100000"/>
              </a:lnSpc>
              <a:spcBef>
                <a:spcPts val="526"/>
              </a:spcBef>
              <a:spcAft>
                <a:spcPts val="0"/>
              </a:spcAft>
              <a:buClr>
                <a:schemeClr val="dk1"/>
              </a:buClr>
              <a:buSzPts val="1403"/>
              <a:buFont typeface="Arial"/>
              <a:buChar char="•"/>
              <a:defRPr sz="1403" b="0" i="0" u="none" strike="noStrike" cap="none">
                <a:solidFill>
                  <a:schemeClr val="dk1"/>
                </a:solidFill>
                <a:latin typeface="Arial"/>
                <a:ea typeface="Arial"/>
                <a:cs typeface="Arial"/>
                <a:sym typeface="Arial"/>
              </a:defRPr>
            </a:lvl7pPr>
            <a:lvl8pPr marR="0" lvl="7" algn="l" rtl="0">
              <a:lnSpc>
                <a:spcPct val="100000"/>
              </a:lnSpc>
              <a:spcBef>
                <a:spcPts val="526"/>
              </a:spcBef>
              <a:spcAft>
                <a:spcPts val="0"/>
              </a:spcAft>
              <a:buClr>
                <a:schemeClr val="dk1"/>
              </a:buClr>
              <a:buSzPts val="1403"/>
              <a:buFont typeface="Arial"/>
              <a:buChar char="–"/>
              <a:defRPr sz="1403" b="0" i="0" u="none" strike="noStrike" cap="none">
                <a:solidFill>
                  <a:schemeClr val="dk1"/>
                </a:solidFill>
                <a:latin typeface="Arial"/>
                <a:ea typeface="Arial"/>
                <a:cs typeface="Arial"/>
                <a:sym typeface="Arial"/>
              </a:defRPr>
            </a:lvl8pPr>
            <a:lvl9pPr marR="0" lvl="8" algn="l" rtl="0">
              <a:lnSpc>
                <a:spcPct val="100000"/>
              </a:lnSpc>
              <a:spcBef>
                <a:spcPts val="526"/>
              </a:spcBef>
              <a:spcAft>
                <a:spcPts val="526"/>
              </a:spcAft>
              <a:buClr>
                <a:schemeClr val="dk1"/>
              </a:buClr>
              <a:buSzPts val="1403"/>
              <a:buFont typeface="Arial"/>
              <a:buChar char="•"/>
              <a:defRPr sz="1403" b="0" i="0" u="none" strike="noStrike" cap="none">
                <a:solidFill>
                  <a:schemeClr val="dk1"/>
                </a:solidFill>
                <a:latin typeface="Arial"/>
                <a:ea typeface="Arial"/>
                <a:cs typeface="Arial"/>
                <a:sym typeface="Arial"/>
              </a:defRPr>
            </a:lvl9pPr>
          </a:lstStyle>
          <a:p>
            <a:endParaRPr/>
          </a:p>
        </p:txBody>
      </p:sp>
      <p:sp>
        <p:nvSpPr>
          <p:cNvPr id="16" name="Google Shape;16;p2"/>
          <p:cNvSpPr txBox="1">
            <a:spLocks noGrp="1"/>
          </p:cNvSpPr>
          <p:nvPr>
            <p:ph type="ctrTitle"/>
          </p:nvPr>
        </p:nvSpPr>
        <p:spPr>
          <a:xfrm>
            <a:off x="388416" y="472479"/>
            <a:ext cx="6505577" cy="2077192"/>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SzPts val="2800"/>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p:nvPr/>
        </p:nvSpPr>
        <p:spPr>
          <a:xfrm>
            <a:off x="0" y="6806242"/>
            <a:ext cx="10691813" cy="75343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8" name="Google Shape;18;p2"/>
          <p:cNvSpPr txBox="1"/>
          <p:nvPr/>
        </p:nvSpPr>
        <p:spPr>
          <a:xfrm>
            <a:off x="388413" y="7133330"/>
            <a:ext cx="2052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1400"/>
              <a:buFont typeface="Arial"/>
              <a:buNone/>
            </a:pPr>
            <a:r>
              <a:rPr lang="en-GB" sz="1400" b="0" i="0" u="none" strike="noStrike" cap="none">
                <a:solidFill>
                  <a:schemeClr val="lt1"/>
                </a:solidFill>
                <a:latin typeface="Arial"/>
                <a:ea typeface="Arial"/>
                <a:cs typeface="Arial"/>
                <a:sym typeface="Arial"/>
              </a:rPr>
              <a:t>Tech We Can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chemeClr val="accent1"/>
        </a:solidFill>
        <a:effectLst/>
      </p:bgPr>
    </p:bg>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1"/>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228600" algn="l">
              <a:lnSpc>
                <a:spcPct val="100000"/>
              </a:lnSpc>
              <a:spcBef>
                <a:spcPts val="900"/>
              </a:spcBef>
              <a:spcAft>
                <a:spcPts val="0"/>
              </a:spcAft>
              <a:buClr>
                <a:schemeClr val="lt1"/>
              </a:buClr>
              <a:buSzPts val="1600"/>
              <a:buNone/>
              <a:defRPr>
                <a:solidFill>
                  <a:schemeClr val="lt1"/>
                </a:solidFill>
              </a:defRPr>
            </a:lvl2pPr>
            <a:lvl3pPr marL="1371600" lvl="2" indent="-330200" algn="l">
              <a:lnSpc>
                <a:spcPct val="100000"/>
              </a:lnSpc>
              <a:spcBef>
                <a:spcPts val="526"/>
              </a:spcBef>
              <a:spcAft>
                <a:spcPts val="0"/>
              </a:spcAft>
              <a:buClr>
                <a:schemeClr val="lt1"/>
              </a:buClr>
              <a:buSzPts val="1600"/>
              <a:buChar char="•"/>
              <a:defRPr>
                <a:solidFill>
                  <a:schemeClr val="lt1"/>
                </a:solidFill>
              </a:defRPr>
            </a:lvl3pPr>
            <a:lvl4pPr marL="1828800" lvl="3" indent="-330200" algn="l">
              <a:lnSpc>
                <a:spcPct val="100000"/>
              </a:lnSpc>
              <a:spcBef>
                <a:spcPts val="526"/>
              </a:spcBef>
              <a:spcAft>
                <a:spcPts val="0"/>
              </a:spcAft>
              <a:buClr>
                <a:schemeClr val="lt1"/>
              </a:buClr>
              <a:buSzPts val="1600"/>
              <a:buChar char="–"/>
              <a:defRPr>
                <a:solidFill>
                  <a:schemeClr val="lt1"/>
                </a:solidFill>
              </a:defRPr>
            </a:lvl4pPr>
            <a:lvl5pPr marL="2286000" lvl="4" indent="-330200" algn="l">
              <a:lnSpc>
                <a:spcPct val="100000"/>
              </a:lnSpc>
              <a:spcBef>
                <a:spcPts val="526"/>
              </a:spcBef>
              <a:spcAft>
                <a:spcPts val="0"/>
              </a:spcAft>
              <a:buClr>
                <a:schemeClr val="lt1"/>
              </a:buClr>
              <a:buSzPts val="1600"/>
              <a:buChar char="•"/>
              <a:defRPr>
                <a:solidFill>
                  <a:schemeClr val="lt1"/>
                </a:solidFill>
              </a:defRPr>
            </a:lvl5pPr>
            <a:lvl6pPr marL="2743200" lvl="5" indent="-317690" algn="l">
              <a:lnSpc>
                <a:spcPct val="100000"/>
              </a:lnSpc>
              <a:spcBef>
                <a:spcPts val="526"/>
              </a:spcBef>
              <a:spcAft>
                <a:spcPts val="0"/>
              </a:spcAft>
              <a:buClr>
                <a:schemeClr val="lt1"/>
              </a:buClr>
              <a:buSzPts val="1403"/>
              <a:buChar char="–"/>
              <a:defRPr>
                <a:solidFill>
                  <a:schemeClr val="lt1"/>
                </a:solidFill>
              </a:defRPr>
            </a:lvl6pPr>
            <a:lvl7pPr marL="3200400" lvl="6" indent="-317690" algn="l">
              <a:lnSpc>
                <a:spcPct val="100000"/>
              </a:lnSpc>
              <a:spcBef>
                <a:spcPts val="526"/>
              </a:spcBef>
              <a:spcAft>
                <a:spcPts val="0"/>
              </a:spcAft>
              <a:buClr>
                <a:schemeClr val="lt1"/>
              </a:buClr>
              <a:buSzPts val="1403"/>
              <a:buChar char="•"/>
              <a:defRPr>
                <a:solidFill>
                  <a:schemeClr val="lt1"/>
                </a:solidFill>
              </a:defRPr>
            </a:lvl7pPr>
            <a:lvl8pPr marL="3657600" lvl="7" indent="-317690" algn="l">
              <a:lnSpc>
                <a:spcPct val="100000"/>
              </a:lnSpc>
              <a:spcBef>
                <a:spcPts val="526"/>
              </a:spcBef>
              <a:spcAft>
                <a:spcPts val="0"/>
              </a:spcAft>
              <a:buClr>
                <a:schemeClr val="lt1"/>
              </a:buClr>
              <a:buSzPts val="1403"/>
              <a:buChar char="–"/>
              <a:defRPr>
                <a:solidFill>
                  <a:schemeClr val="lt1"/>
                </a:solidFill>
              </a:defRPr>
            </a:lvl8pPr>
            <a:lvl9pPr marL="4114800" lvl="8" indent="-317690" algn="l">
              <a:lnSpc>
                <a:spcPct val="100000"/>
              </a:lnSpc>
              <a:spcBef>
                <a:spcPts val="526"/>
              </a:spcBef>
              <a:spcAft>
                <a:spcPts val="526"/>
              </a:spcAft>
              <a:buClr>
                <a:schemeClr val="lt1"/>
              </a:buClr>
              <a:buSzPts val="1403"/>
              <a:buChar char="•"/>
              <a:defRPr>
                <a:solidFill>
                  <a:schemeClr val="lt1"/>
                </a:solidFill>
              </a:defRPr>
            </a:lvl9pPr>
          </a:lstStyle>
          <a:p>
            <a:endParaRPr/>
          </a:p>
        </p:txBody>
      </p:sp>
      <p:sp>
        <p:nvSpPr>
          <p:cNvPr id="59" name="Google Shape;59;p11"/>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0" name="Google Shape;60;p11"/>
          <p:cNvSpPr txBox="1"/>
          <p:nvPr/>
        </p:nvSpPr>
        <p:spPr>
          <a:xfrm>
            <a:off x="388413" y="7055696"/>
            <a:ext cx="2628000" cy="151194"/>
          </a:xfrm>
          <a:prstGeom prst="rect">
            <a:avLst/>
          </a:prstGeom>
          <a:solidFill>
            <a:schemeClr val="accent1"/>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1"/>
        <p:cNvGrpSpPr/>
        <p:nvPr/>
      </p:nvGrpSpPr>
      <p:grpSpPr>
        <a:xfrm>
          <a:off x="0" y="0"/>
          <a:ext cx="0" cy="0"/>
          <a:chOff x="0" y="0"/>
          <a:chExt cx="0" cy="0"/>
        </a:xfrm>
      </p:grpSpPr>
      <p:sp>
        <p:nvSpPr>
          <p:cNvPr id="62" name="Google Shape;62;p12"/>
          <p:cNvSpPr txBox="1">
            <a:spLocks noGrp="1"/>
          </p:cNvSpPr>
          <p:nvPr>
            <p:ph type="body" idx="1"/>
          </p:nvPr>
        </p:nvSpPr>
        <p:spPr>
          <a:xfrm>
            <a:off x="388415" y="1512606"/>
            <a:ext cx="4800179"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42900" algn="l">
              <a:lnSpc>
                <a:spcPct val="100000"/>
              </a:lnSpc>
              <a:spcBef>
                <a:spcPts val="526"/>
              </a:spcBef>
              <a:spcAft>
                <a:spcPts val="0"/>
              </a:spcAft>
              <a:buClr>
                <a:schemeClr val="dk1"/>
              </a:buClr>
              <a:buSzPts val="18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63" name="Google Shape;63;p12"/>
          <p:cNvSpPr txBox="1">
            <a:spLocks noGrp="1"/>
          </p:cNvSpPr>
          <p:nvPr>
            <p:ph type="body" idx="2"/>
          </p:nvPr>
        </p:nvSpPr>
        <p:spPr>
          <a:xfrm>
            <a:off x="5503222" y="1512605"/>
            <a:ext cx="4800179"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64" name="Google Shape;64;p12"/>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66"/>
        <p:cNvGrpSpPr/>
        <p:nvPr/>
      </p:nvGrpSpPr>
      <p:grpSpPr>
        <a:xfrm>
          <a:off x="0" y="0"/>
          <a:ext cx="0" cy="0"/>
          <a:chOff x="0" y="0"/>
          <a:chExt cx="0" cy="0"/>
        </a:xfrm>
      </p:grpSpPr>
      <p:sp>
        <p:nvSpPr>
          <p:cNvPr id="67" name="Google Shape;67;p13"/>
          <p:cNvSpPr txBox="1">
            <a:spLocks noGrp="1"/>
          </p:cNvSpPr>
          <p:nvPr>
            <p:ph type="body" idx="1"/>
          </p:nvPr>
        </p:nvSpPr>
        <p:spPr>
          <a:xfrm>
            <a:off x="388414" y="1512605"/>
            <a:ext cx="3094778"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68" name="Google Shape;68;p13"/>
          <p:cNvSpPr txBox="1">
            <a:spLocks noGrp="1"/>
          </p:cNvSpPr>
          <p:nvPr>
            <p:ph type="body" idx="2"/>
          </p:nvPr>
        </p:nvSpPr>
        <p:spPr>
          <a:xfrm>
            <a:off x="3799214" y="1512605"/>
            <a:ext cx="3094778"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69" name="Google Shape;69;p13"/>
          <p:cNvSpPr txBox="1">
            <a:spLocks noGrp="1"/>
          </p:cNvSpPr>
          <p:nvPr>
            <p:ph type="body" idx="3"/>
          </p:nvPr>
        </p:nvSpPr>
        <p:spPr>
          <a:xfrm>
            <a:off x="7208622" y="1512605"/>
            <a:ext cx="3094778"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70" name="Google Shape;70;p13"/>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72"/>
        <p:cNvGrpSpPr/>
        <p:nvPr/>
      </p:nvGrpSpPr>
      <p:grpSpPr>
        <a:xfrm>
          <a:off x="0" y="0"/>
          <a:ext cx="0" cy="0"/>
          <a:chOff x="0" y="0"/>
          <a:chExt cx="0" cy="0"/>
        </a:xfrm>
      </p:grpSpPr>
      <p:sp>
        <p:nvSpPr>
          <p:cNvPr id="73" name="Google Shape;73;p14"/>
          <p:cNvSpPr txBox="1">
            <a:spLocks noGrp="1"/>
          </p:cNvSpPr>
          <p:nvPr>
            <p:ph type="body" idx="1"/>
          </p:nvPr>
        </p:nvSpPr>
        <p:spPr>
          <a:xfrm>
            <a:off x="388414" y="1512605"/>
            <a:ext cx="2241492"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74" name="Google Shape;74;p14"/>
          <p:cNvSpPr txBox="1">
            <a:spLocks noGrp="1"/>
          </p:cNvSpPr>
          <p:nvPr>
            <p:ph type="body" idx="2"/>
          </p:nvPr>
        </p:nvSpPr>
        <p:spPr>
          <a:xfrm>
            <a:off x="2947100" y="1512605"/>
            <a:ext cx="2241492"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75" name="Google Shape;75;p14"/>
          <p:cNvSpPr txBox="1">
            <a:spLocks noGrp="1"/>
          </p:cNvSpPr>
          <p:nvPr>
            <p:ph type="body" idx="3"/>
          </p:nvPr>
        </p:nvSpPr>
        <p:spPr>
          <a:xfrm>
            <a:off x="5503222" y="1512605"/>
            <a:ext cx="2241492"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76" name="Google Shape;76;p14"/>
          <p:cNvSpPr txBox="1">
            <a:spLocks noGrp="1"/>
          </p:cNvSpPr>
          <p:nvPr>
            <p:ph type="body" idx="4"/>
          </p:nvPr>
        </p:nvSpPr>
        <p:spPr>
          <a:xfrm>
            <a:off x="8059343" y="1512605"/>
            <a:ext cx="2241492"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77" name="Google Shape;77;p14"/>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5"/>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16"/>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84"/>
        <p:cNvGrpSpPr/>
        <p:nvPr/>
      </p:nvGrpSpPr>
      <p:grpSpPr>
        <a:xfrm>
          <a:off x="0" y="0"/>
          <a:ext cx="0" cy="0"/>
          <a:chOff x="0" y="0"/>
          <a:chExt cx="0" cy="0"/>
        </a:xfrm>
      </p:grpSpPr>
      <p:sp>
        <p:nvSpPr>
          <p:cNvPr id="85" name="Google Shape;85;p17"/>
          <p:cNvSpPr txBox="1">
            <a:spLocks noGrp="1"/>
          </p:cNvSpPr>
          <p:nvPr>
            <p:ph type="sldNum" idx="12"/>
          </p:nvPr>
        </p:nvSpPr>
        <p:spPr>
          <a:xfrm>
            <a:off x="9993884" y="7170852"/>
            <a:ext cx="576600" cy="295500"/>
          </a:xfrm>
          <a:prstGeom prst="rect">
            <a:avLst/>
          </a:prstGeom>
          <a:noFill/>
          <a:ln>
            <a:noFill/>
          </a:ln>
        </p:spPr>
        <p:txBody>
          <a:bodyPr spcFirstLastPara="1" wrap="square" lIns="41575" tIns="41575" rIns="41575" bIns="41575" anchor="t" anchorCtr="0">
            <a:noAutofit/>
          </a:bodyPr>
          <a:lstStyle>
            <a:lvl1pPr marL="0" lvl="0" indent="0" algn="ctr" rtl="0">
              <a:lnSpc>
                <a:spcPct val="100000"/>
              </a:lnSpc>
              <a:spcBef>
                <a:spcPts val="0"/>
              </a:spcBef>
              <a:spcAft>
                <a:spcPts val="0"/>
              </a:spcAft>
              <a:buClr>
                <a:srgbClr val="000000"/>
              </a:buClr>
              <a:buSzPts val="1500"/>
              <a:buFont typeface="Helvetica Neue Light"/>
              <a:buNone/>
              <a:defRPr sz="1500">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1500"/>
              <a:buFont typeface="Helvetica Neue Light"/>
              <a:buNone/>
              <a:defRPr sz="1500">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1500"/>
              <a:buFont typeface="Helvetica Neue Light"/>
              <a:buNone/>
              <a:defRPr sz="1500">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1500"/>
              <a:buFont typeface="Helvetica Neue Light"/>
              <a:buNone/>
              <a:defRPr sz="1500">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1500"/>
              <a:buFont typeface="Helvetica Neue Light"/>
              <a:buNone/>
              <a:defRPr sz="1500">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1500"/>
              <a:buFont typeface="Helvetica Neue Light"/>
              <a:buNone/>
              <a:defRPr sz="1500">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1500"/>
              <a:buFont typeface="Helvetica Neue Light"/>
              <a:buNone/>
              <a:defRPr sz="1500">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1500"/>
              <a:buFont typeface="Helvetica Neue Light"/>
              <a:buNone/>
              <a:defRPr sz="1500">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1500"/>
              <a:buFont typeface="Helvetica Neue Light"/>
              <a:buNone/>
              <a:defRPr sz="150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sz="800">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type="obj">
  <p:cSld name="OBJECT">
    <p:bg>
      <p:bgPr>
        <a:solidFill>
          <a:schemeClr val="accent6"/>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228600" algn="l">
              <a:lnSpc>
                <a:spcPct val="100000"/>
              </a:lnSpc>
              <a:spcBef>
                <a:spcPts val="900"/>
              </a:spcBef>
              <a:spcAft>
                <a:spcPts val="0"/>
              </a:spcAft>
              <a:buClr>
                <a:schemeClr val="lt1"/>
              </a:buClr>
              <a:buSzPts val="1600"/>
              <a:buNone/>
              <a:defRPr>
                <a:solidFill>
                  <a:schemeClr val="lt1"/>
                </a:solidFill>
              </a:defRPr>
            </a:lvl2pPr>
            <a:lvl3pPr marL="1371600" lvl="2" indent="-330200" algn="l">
              <a:lnSpc>
                <a:spcPct val="100000"/>
              </a:lnSpc>
              <a:spcBef>
                <a:spcPts val="526"/>
              </a:spcBef>
              <a:spcAft>
                <a:spcPts val="0"/>
              </a:spcAft>
              <a:buClr>
                <a:schemeClr val="lt1"/>
              </a:buClr>
              <a:buSzPts val="1600"/>
              <a:buChar char="•"/>
              <a:defRPr>
                <a:solidFill>
                  <a:schemeClr val="lt1"/>
                </a:solidFill>
              </a:defRPr>
            </a:lvl3pPr>
            <a:lvl4pPr marL="1828800" lvl="3" indent="-330200" algn="l">
              <a:lnSpc>
                <a:spcPct val="100000"/>
              </a:lnSpc>
              <a:spcBef>
                <a:spcPts val="526"/>
              </a:spcBef>
              <a:spcAft>
                <a:spcPts val="0"/>
              </a:spcAft>
              <a:buClr>
                <a:schemeClr val="lt1"/>
              </a:buClr>
              <a:buSzPts val="1600"/>
              <a:buChar char="–"/>
              <a:defRPr>
                <a:solidFill>
                  <a:schemeClr val="lt1"/>
                </a:solidFill>
              </a:defRPr>
            </a:lvl4pPr>
            <a:lvl5pPr marL="2286000" lvl="4" indent="-330200" algn="l">
              <a:lnSpc>
                <a:spcPct val="100000"/>
              </a:lnSpc>
              <a:spcBef>
                <a:spcPts val="526"/>
              </a:spcBef>
              <a:spcAft>
                <a:spcPts val="0"/>
              </a:spcAft>
              <a:buClr>
                <a:schemeClr val="lt1"/>
              </a:buClr>
              <a:buSzPts val="1600"/>
              <a:buChar char="•"/>
              <a:defRPr>
                <a:solidFill>
                  <a:schemeClr val="lt1"/>
                </a:solidFill>
              </a:defRPr>
            </a:lvl5pPr>
            <a:lvl6pPr marL="2743200" lvl="5" indent="-317690" algn="l">
              <a:lnSpc>
                <a:spcPct val="100000"/>
              </a:lnSpc>
              <a:spcBef>
                <a:spcPts val="526"/>
              </a:spcBef>
              <a:spcAft>
                <a:spcPts val="0"/>
              </a:spcAft>
              <a:buClr>
                <a:schemeClr val="lt1"/>
              </a:buClr>
              <a:buSzPts val="1403"/>
              <a:buChar char="–"/>
              <a:defRPr>
                <a:solidFill>
                  <a:schemeClr val="lt1"/>
                </a:solidFill>
              </a:defRPr>
            </a:lvl6pPr>
            <a:lvl7pPr marL="3200400" lvl="6" indent="-317690" algn="l">
              <a:lnSpc>
                <a:spcPct val="100000"/>
              </a:lnSpc>
              <a:spcBef>
                <a:spcPts val="526"/>
              </a:spcBef>
              <a:spcAft>
                <a:spcPts val="0"/>
              </a:spcAft>
              <a:buClr>
                <a:schemeClr val="lt1"/>
              </a:buClr>
              <a:buSzPts val="1403"/>
              <a:buChar char="•"/>
              <a:defRPr>
                <a:solidFill>
                  <a:schemeClr val="lt1"/>
                </a:solidFill>
              </a:defRPr>
            </a:lvl7pPr>
            <a:lvl8pPr marL="3657600" lvl="7" indent="-317690" algn="l">
              <a:lnSpc>
                <a:spcPct val="100000"/>
              </a:lnSpc>
              <a:spcBef>
                <a:spcPts val="526"/>
              </a:spcBef>
              <a:spcAft>
                <a:spcPts val="0"/>
              </a:spcAft>
              <a:buClr>
                <a:schemeClr val="lt1"/>
              </a:buClr>
              <a:buSzPts val="1403"/>
              <a:buChar char="–"/>
              <a:defRPr>
                <a:solidFill>
                  <a:schemeClr val="lt1"/>
                </a:solidFill>
              </a:defRPr>
            </a:lvl8pPr>
            <a:lvl9pPr marL="4114800" lvl="8" indent="-317690" algn="l">
              <a:lnSpc>
                <a:spcPct val="100000"/>
              </a:lnSpc>
              <a:spcBef>
                <a:spcPts val="526"/>
              </a:spcBef>
              <a:spcAft>
                <a:spcPts val="526"/>
              </a:spcAft>
              <a:buClr>
                <a:schemeClr val="lt1"/>
              </a:buClr>
              <a:buSzPts val="1403"/>
              <a:buChar char="•"/>
              <a:defRPr>
                <a:solidFill>
                  <a:schemeClr val="lt1"/>
                </a:solidFill>
              </a:defRPr>
            </a:lvl9pPr>
          </a:lstStyle>
          <a:p>
            <a:endParaRPr/>
          </a:p>
        </p:txBody>
      </p:sp>
      <p:sp>
        <p:nvSpPr>
          <p:cNvPr id="22" name="Google Shape;22;p3"/>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3"/>
          <p:cNvSpPr txBox="1"/>
          <p:nvPr/>
        </p:nvSpPr>
        <p:spPr>
          <a:xfrm>
            <a:off x="388413" y="7055696"/>
            <a:ext cx="2628000" cy="151194"/>
          </a:xfrm>
          <a:prstGeom prst="rect">
            <a:avLst/>
          </a:prstGeom>
          <a:solidFill>
            <a:schemeClr val="accent6"/>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accent3"/>
        </a:solid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228600" algn="l">
              <a:lnSpc>
                <a:spcPct val="100000"/>
              </a:lnSpc>
              <a:spcBef>
                <a:spcPts val="900"/>
              </a:spcBef>
              <a:spcAft>
                <a:spcPts val="0"/>
              </a:spcAft>
              <a:buClr>
                <a:schemeClr val="lt1"/>
              </a:buClr>
              <a:buSzPts val="1600"/>
              <a:buNone/>
              <a:defRPr>
                <a:solidFill>
                  <a:schemeClr val="lt1"/>
                </a:solidFill>
              </a:defRPr>
            </a:lvl2pPr>
            <a:lvl3pPr marL="1371600" lvl="2" indent="-330200" algn="l">
              <a:lnSpc>
                <a:spcPct val="100000"/>
              </a:lnSpc>
              <a:spcBef>
                <a:spcPts val="526"/>
              </a:spcBef>
              <a:spcAft>
                <a:spcPts val="0"/>
              </a:spcAft>
              <a:buClr>
                <a:schemeClr val="lt1"/>
              </a:buClr>
              <a:buSzPts val="1600"/>
              <a:buChar char="•"/>
              <a:defRPr>
                <a:solidFill>
                  <a:schemeClr val="lt1"/>
                </a:solidFill>
              </a:defRPr>
            </a:lvl3pPr>
            <a:lvl4pPr marL="1828800" lvl="3" indent="-330200" algn="l">
              <a:lnSpc>
                <a:spcPct val="100000"/>
              </a:lnSpc>
              <a:spcBef>
                <a:spcPts val="526"/>
              </a:spcBef>
              <a:spcAft>
                <a:spcPts val="0"/>
              </a:spcAft>
              <a:buClr>
                <a:schemeClr val="lt1"/>
              </a:buClr>
              <a:buSzPts val="1600"/>
              <a:buChar char="–"/>
              <a:defRPr>
                <a:solidFill>
                  <a:schemeClr val="lt1"/>
                </a:solidFill>
              </a:defRPr>
            </a:lvl4pPr>
            <a:lvl5pPr marL="2286000" lvl="4" indent="-330200" algn="l">
              <a:lnSpc>
                <a:spcPct val="100000"/>
              </a:lnSpc>
              <a:spcBef>
                <a:spcPts val="526"/>
              </a:spcBef>
              <a:spcAft>
                <a:spcPts val="0"/>
              </a:spcAft>
              <a:buClr>
                <a:schemeClr val="lt1"/>
              </a:buClr>
              <a:buSzPts val="1600"/>
              <a:buChar char="•"/>
              <a:defRPr>
                <a:solidFill>
                  <a:schemeClr val="lt1"/>
                </a:solidFill>
              </a:defRPr>
            </a:lvl5pPr>
            <a:lvl6pPr marL="2743200" lvl="5" indent="-317690" algn="l">
              <a:lnSpc>
                <a:spcPct val="100000"/>
              </a:lnSpc>
              <a:spcBef>
                <a:spcPts val="526"/>
              </a:spcBef>
              <a:spcAft>
                <a:spcPts val="0"/>
              </a:spcAft>
              <a:buClr>
                <a:schemeClr val="lt1"/>
              </a:buClr>
              <a:buSzPts val="1403"/>
              <a:buChar char="–"/>
              <a:defRPr>
                <a:solidFill>
                  <a:schemeClr val="lt1"/>
                </a:solidFill>
              </a:defRPr>
            </a:lvl6pPr>
            <a:lvl7pPr marL="3200400" lvl="6" indent="-317690" algn="l">
              <a:lnSpc>
                <a:spcPct val="100000"/>
              </a:lnSpc>
              <a:spcBef>
                <a:spcPts val="526"/>
              </a:spcBef>
              <a:spcAft>
                <a:spcPts val="0"/>
              </a:spcAft>
              <a:buClr>
                <a:schemeClr val="lt1"/>
              </a:buClr>
              <a:buSzPts val="1403"/>
              <a:buChar char="•"/>
              <a:defRPr>
                <a:solidFill>
                  <a:schemeClr val="lt1"/>
                </a:solidFill>
              </a:defRPr>
            </a:lvl7pPr>
            <a:lvl8pPr marL="3657600" lvl="7" indent="-317690" algn="l">
              <a:lnSpc>
                <a:spcPct val="100000"/>
              </a:lnSpc>
              <a:spcBef>
                <a:spcPts val="526"/>
              </a:spcBef>
              <a:spcAft>
                <a:spcPts val="0"/>
              </a:spcAft>
              <a:buClr>
                <a:schemeClr val="lt1"/>
              </a:buClr>
              <a:buSzPts val="1403"/>
              <a:buChar char="–"/>
              <a:defRPr>
                <a:solidFill>
                  <a:schemeClr val="lt1"/>
                </a:solidFill>
              </a:defRPr>
            </a:lvl8pPr>
            <a:lvl9pPr marL="4114800" lvl="8" indent="-317690" algn="l">
              <a:lnSpc>
                <a:spcPct val="100000"/>
              </a:lnSpc>
              <a:spcBef>
                <a:spcPts val="526"/>
              </a:spcBef>
              <a:spcAft>
                <a:spcPts val="526"/>
              </a:spcAft>
              <a:buClr>
                <a:schemeClr val="lt1"/>
              </a:buClr>
              <a:buSzPts val="1403"/>
              <a:buChar char="•"/>
              <a:defRPr>
                <a:solidFill>
                  <a:schemeClr val="lt1"/>
                </a:solidFill>
              </a:defRPr>
            </a:lvl9pPr>
          </a:lstStyle>
          <a:p>
            <a:endParaRPr/>
          </a:p>
        </p:txBody>
      </p:sp>
      <p:sp>
        <p:nvSpPr>
          <p:cNvPr id="27" name="Google Shape;27;p4"/>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8" name="Google Shape;28;p4"/>
          <p:cNvSpPr txBox="1"/>
          <p:nvPr/>
        </p:nvSpPr>
        <p:spPr>
          <a:xfrm>
            <a:off x="388413" y="7055696"/>
            <a:ext cx="2628000" cy="151194"/>
          </a:xfrm>
          <a:prstGeom prst="rect">
            <a:avLst/>
          </a:prstGeom>
          <a:solidFill>
            <a:schemeClr val="accent3"/>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42900" algn="l">
              <a:lnSpc>
                <a:spcPct val="100000"/>
              </a:lnSpc>
              <a:spcBef>
                <a:spcPts val="526"/>
              </a:spcBef>
              <a:spcAft>
                <a:spcPts val="0"/>
              </a:spcAft>
              <a:buClr>
                <a:schemeClr val="dk1"/>
              </a:buClr>
              <a:buSzPts val="18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32" name="Google Shape;32;p5"/>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accent2"/>
        </a:solidFill>
        <a:effectLst/>
      </p:bgPr>
    </p:bg>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228600" algn="l">
              <a:lnSpc>
                <a:spcPct val="100000"/>
              </a:lnSpc>
              <a:spcBef>
                <a:spcPts val="900"/>
              </a:spcBef>
              <a:spcAft>
                <a:spcPts val="0"/>
              </a:spcAft>
              <a:buClr>
                <a:schemeClr val="lt1"/>
              </a:buClr>
              <a:buSzPts val="1600"/>
              <a:buNone/>
              <a:defRPr>
                <a:solidFill>
                  <a:schemeClr val="lt1"/>
                </a:solidFill>
              </a:defRPr>
            </a:lvl2pPr>
            <a:lvl3pPr marL="1371600" lvl="2" indent="-330200" algn="l">
              <a:lnSpc>
                <a:spcPct val="100000"/>
              </a:lnSpc>
              <a:spcBef>
                <a:spcPts val="526"/>
              </a:spcBef>
              <a:spcAft>
                <a:spcPts val="0"/>
              </a:spcAft>
              <a:buClr>
                <a:schemeClr val="lt1"/>
              </a:buClr>
              <a:buSzPts val="1600"/>
              <a:buChar char="•"/>
              <a:defRPr>
                <a:solidFill>
                  <a:schemeClr val="lt1"/>
                </a:solidFill>
              </a:defRPr>
            </a:lvl3pPr>
            <a:lvl4pPr marL="1828800" lvl="3" indent="-330200" algn="l">
              <a:lnSpc>
                <a:spcPct val="100000"/>
              </a:lnSpc>
              <a:spcBef>
                <a:spcPts val="526"/>
              </a:spcBef>
              <a:spcAft>
                <a:spcPts val="0"/>
              </a:spcAft>
              <a:buClr>
                <a:schemeClr val="lt1"/>
              </a:buClr>
              <a:buSzPts val="1600"/>
              <a:buChar char="–"/>
              <a:defRPr>
                <a:solidFill>
                  <a:schemeClr val="lt1"/>
                </a:solidFill>
              </a:defRPr>
            </a:lvl4pPr>
            <a:lvl5pPr marL="2286000" lvl="4" indent="-330200" algn="l">
              <a:lnSpc>
                <a:spcPct val="100000"/>
              </a:lnSpc>
              <a:spcBef>
                <a:spcPts val="526"/>
              </a:spcBef>
              <a:spcAft>
                <a:spcPts val="0"/>
              </a:spcAft>
              <a:buClr>
                <a:schemeClr val="lt1"/>
              </a:buClr>
              <a:buSzPts val="1600"/>
              <a:buChar char="•"/>
              <a:defRPr>
                <a:solidFill>
                  <a:schemeClr val="lt1"/>
                </a:solidFill>
              </a:defRPr>
            </a:lvl5pPr>
            <a:lvl6pPr marL="2743200" lvl="5" indent="-317690" algn="l">
              <a:lnSpc>
                <a:spcPct val="100000"/>
              </a:lnSpc>
              <a:spcBef>
                <a:spcPts val="526"/>
              </a:spcBef>
              <a:spcAft>
                <a:spcPts val="0"/>
              </a:spcAft>
              <a:buClr>
                <a:schemeClr val="lt1"/>
              </a:buClr>
              <a:buSzPts val="1403"/>
              <a:buChar char="–"/>
              <a:defRPr>
                <a:solidFill>
                  <a:schemeClr val="lt1"/>
                </a:solidFill>
              </a:defRPr>
            </a:lvl6pPr>
            <a:lvl7pPr marL="3200400" lvl="6" indent="-317690" algn="l">
              <a:lnSpc>
                <a:spcPct val="100000"/>
              </a:lnSpc>
              <a:spcBef>
                <a:spcPts val="526"/>
              </a:spcBef>
              <a:spcAft>
                <a:spcPts val="0"/>
              </a:spcAft>
              <a:buClr>
                <a:schemeClr val="lt1"/>
              </a:buClr>
              <a:buSzPts val="1403"/>
              <a:buChar char="•"/>
              <a:defRPr>
                <a:solidFill>
                  <a:schemeClr val="lt1"/>
                </a:solidFill>
              </a:defRPr>
            </a:lvl7pPr>
            <a:lvl8pPr marL="3657600" lvl="7" indent="-317690" algn="l">
              <a:lnSpc>
                <a:spcPct val="100000"/>
              </a:lnSpc>
              <a:spcBef>
                <a:spcPts val="526"/>
              </a:spcBef>
              <a:spcAft>
                <a:spcPts val="0"/>
              </a:spcAft>
              <a:buClr>
                <a:schemeClr val="lt1"/>
              </a:buClr>
              <a:buSzPts val="1403"/>
              <a:buChar char="–"/>
              <a:defRPr>
                <a:solidFill>
                  <a:schemeClr val="lt1"/>
                </a:solidFill>
              </a:defRPr>
            </a:lvl8pPr>
            <a:lvl9pPr marL="4114800" lvl="8" indent="-317690" algn="l">
              <a:lnSpc>
                <a:spcPct val="100000"/>
              </a:lnSpc>
              <a:spcBef>
                <a:spcPts val="526"/>
              </a:spcBef>
              <a:spcAft>
                <a:spcPts val="526"/>
              </a:spcAft>
              <a:buClr>
                <a:schemeClr val="lt1"/>
              </a:buClr>
              <a:buSzPts val="1403"/>
              <a:buChar char="•"/>
              <a:defRPr>
                <a:solidFill>
                  <a:schemeClr val="lt1"/>
                </a:solidFill>
              </a:defRPr>
            </a:lvl9pPr>
          </a:lstStyle>
          <a:p>
            <a:endParaRPr/>
          </a:p>
        </p:txBody>
      </p:sp>
      <p:sp>
        <p:nvSpPr>
          <p:cNvPr id="36" name="Google Shape;36;p6"/>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7" name="Google Shape;37;p6"/>
          <p:cNvSpPr txBox="1"/>
          <p:nvPr/>
        </p:nvSpPr>
        <p:spPr>
          <a:xfrm>
            <a:off x="388413" y="7055696"/>
            <a:ext cx="2628000" cy="151194"/>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chemeClr val="lt2"/>
        </a:solidFill>
        <a:effectLst/>
      </p:bgPr>
    </p:bg>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42900" algn="l">
              <a:lnSpc>
                <a:spcPct val="100000"/>
              </a:lnSpc>
              <a:spcBef>
                <a:spcPts val="526"/>
              </a:spcBef>
              <a:spcAft>
                <a:spcPts val="0"/>
              </a:spcAft>
              <a:buClr>
                <a:schemeClr val="dk1"/>
              </a:buClr>
              <a:buSzPts val="18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41" name="Google Shape;41;p7"/>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accent4"/>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42900" algn="l">
              <a:lnSpc>
                <a:spcPct val="100000"/>
              </a:lnSpc>
              <a:spcBef>
                <a:spcPts val="526"/>
              </a:spcBef>
              <a:spcAft>
                <a:spcPts val="0"/>
              </a:spcAft>
              <a:buClr>
                <a:schemeClr val="dk1"/>
              </a:buClr>
              <a:buSzPts val="18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45" name="Google Shape;45;p8"/>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accent5"/>
        </a:solidFill>
        <a:effectLst/>
      </p:bgPr>
    </p:bg>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228600" algn="l">
              <a:lnSpc>
                <a:spcPct val="100000"/>
              </a:lnSpc>
              <a:spcBef>
                <a:spcPts val="900"/>
              </a:spcBef>
              <a:spcAft>
                <a:spcPts val="0"/>
              </a:spcAft>
              <a:buClr>
                <a:schemeClr val="lt1"/>
              </a:buClr>
              <a:buSzPts val="1600"/>
              <a:buNone/>
              <a:defRPr>
                <a:solidFill>
                  <a:schemeClr val="lt1"/>
                </a:solidFill>
              </a:defRPr>
            </a:lvl2pPr>
            <a:lvl3pPr marL="1371600" lvl="2" indent="-330200" algn="l">
              <a:lnSpc>
                <a:spcPct val="100000"/>
              </a:lnSpc>
              <a:spcBef>
                <a:spcPts val="526"/>
              </a:spcBef>
              <a:spcAft>
                <a:spcPts val="0"/>
              </a:spcAft>
              <a:buClr>
                <a:schemeClr val="lt1"/>
              </a:buClr>
              <a:buSzPts val="1600"/>
              <a:buChar char="•"/>
              <a:defRPr>
                <a:solidFill>
                  <a:schemeClr val="lt1"/>
                </a:solidFill>
              </a:defRPr>
            </a:lvl3pPr>
            <a:lvl4pPr marL="1828800" lvl="3" indent="-330200" algn="l">
              <a:lnSpc>
                <a:spcPct val="100000"/>
              </a:lnSpc>
              <a:spcBef>
                <a:spcPts val="526"/>
              </a:spcBef>
              <a:spcAft>
                <a:spcPts val="0"/>
              </a:spcAft>
              <a:buClr>
                <a:schemeClr val="lt1"/>
              </a:buClr>
              <a:buSzPts val="1600"/>
              <a:buChar char="–"/>
              <a:defRPr>
                <a:solidFill>
                  <a:schemeClr val="lt1"/>
                </a:solidFill>
              </a:defRPr>
            </a:lvl4pPr>
            <a:lvl5pPr marL="2286000" lvl="4" indent="-330200" algn="l">
              <a:lnSpc>
                <a:spcPct val="100000"/>
              </a:lnSpc>
              <a:spcBef>
                <a:spcPts val="526"/>
              </a:spcBef>
              <a:spcAft>
                <a:spcPts val="0"/>
              </a:spcAft>
              <a:buClr>
                <a:schemeClr val="lt1"/>
              </a:buClr>
              <a:buSzPts val="1600"/>
              <a:buChar char="•"/>
              <a:defRPr>
                <a:solidFill>
                  <a:schemeClr val="lt1"/>
                </a:solidFill>
              </a:defRPr>
            </a:lvl5pPr>
            <a:lvl6pPr marL="2743200" lvl="5" indent="-317690" algn="l">
              <a:lnSpc>
                <a:spcPct val="100000"/>
              </a:lnSpc>
              <a:spcBef>
                <a:spcPts val="526"/>
              </a:spcBef>
              <a:spcAft>
                <a:spcPts val="0"/>
              </a:spcAft>
              <a:buClr>
                <a:schemeClr val="lt1"/>
              </a:buClr>
              <a:buSzPts val="1403"/>
              <a:buChar char="–"/>
              <a:defRPr>
                <a:solidFill>
                  <a:schemeClr val="lt1"/>
                </a:solidFill>
              </a:defRPr>
            </a:lvl6pPr>
            <a:lvl7pPr marL="3200400" lvl="6" indent="-317690" algn="l">
              <a:lnSpc>
                <a:spcPct val="100000"/>
              </a:lnSpc>
              <a:spcBef>
                <a:spcPts val="526"/>
              </a:spcBef>
              <a:spcAft>
                <a:spcPts val="0"/>
              </a:spcAft>
              <a:buClr>
                <a:schemeClr val="lt1"/>
              </a:buClr>
              <a:buSzPts val="1403"/>
              <a:buChar char="•"/>
              <a:defRPr>
                <a:solidFill>
                  <a:schemeClr val="lt1"/>
                </a:solidFill>
              </a:defRPr>
            </a:lvl7pPr>
            <a:lvl8pPr marL="3657600" lvl="7" indent="-317690" algn="l">
              <a:lnSpc>
                <a:spcPct val="100000"/>
              </a:lnSpc>
              <a:spcBef>
                <a:spcPts val="526"/>
              </a:spcBef>
              <a:spcAft>
                <a:spcPts val="0"/>
              </a:spcAft>
              <a:buClr>
                <a:schemeClr val="lt1"/>
              </a:buClr>
              <a:buSzPts val="1403"/>
              <a:buChar char="–"/>
              <a:defRPr>
                <a:solidFill>
                  <a:schemeClr val="lt1"/>
                </a:solidFill>
              </a:defRPr>
            </a:lvl8pPr>
            <a:lvl9pPr marL="4114800" lvl="8" indent="-317690" algn="l">
              <a:lnSpc>
                <a:spcPct val="100000"/>
              </a:lnSpc>
              <a:spcBef>
                <a:spcPts val="526"/>
              </a:spcBef>
              <a:spcAft>
                <a:spcPts val="526"/>
              </a:spcAft>
              <a:buClr>
                <a:schemeClr val="lt1"/>
              </a:buClr>
              <a:buSzPts val="1403"/>
              <a:buChar char="•"/>
              <a:defRPr>
                <a:solidFill>
                  <a:schemeClr val="lt1"/>
                </a:solidFill>
              </a:defRPr>
            </a:lvl9pPr>
          </a:lstStyle>
          <a:p>
            <a:endParaRPr/>
          </a:p>
        </p:txBody>
      </p:sp>
      <p:sp>
        <p:nvSpPr>
          <p:cNvPr id="49" name="Google Shape;49;p9"/>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0" name="Google Shape;50;p9"/>
          <p:cNvSpPr txBox="1"/>
          <p:nvPr/>
        </p:nvSpPr>
        <p:spPr>
          <a:xfrm>
            <a:off x="388413" y="7055696"/>
            <a:ext cx="2628000" cy="151194"/>
          </a:xfrm>
          <a:prstGeom prst="rect">
            <a:avLst/>
          </a:prstGeom>
          <a:solidFill>
            <a:schemeClr val="accent5"/>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2"/>
        </a:solidFill>
        <a:effectLst/>
      </p:bgPr>
    </p:bg>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228600" algn="l">
              <a:lnSpc>
                <a:spcPct val="100000"/>
              </a:lnSpc>
              <a:spcBef>
                <a:spcPts val="900"/>
              </a:spcBef>
              <a:spcAft>
                <a:spcPts val="0"/>
              </a:spcAft>
              <a:buClr>
                <a:schemeClr val="lt1"/>
              </a:buClr>
              <a:buSzPts val="1600"/>
              <a:buNone/>
              <a:defRPr>
                <a:solidFill>
                  <a:schemeClr val="lt1"/>
                </a:solidFill>
              </a:defRPr>
            </a:lvl2pPr>
            <a:lvl3pPr marL="1371600" lvl="2" indent="-330200" algn="l">
              <a:lnSpc>
                <a:spcPct val="100000"/>
              </a:lnSpc>
              <a:spcBef>
                <a:spcPts val="526"/>
              </a:spcBef>
              <a:spcAft>
                <a:spcPts val="0"/>
              </a:spcAft>
              <a:buClr>
                <a:schemeClr val="lt1"/>
              </a:buClr>
              <a:buSzPts val="1600"/>
              <a:buChar char="•"/>
              <a:defRPr>
                <a:solidFill>
                  <a:schemeClr val="lt1"/>
                </a:solidFill>
              </a:defRPr>
            </a:lvl3pPr>
            <a:lvl4pPr marL="1828800" lvl="3" indent="-330200" algn="l">
              <a:lnSpc>
                <a:spcPct val="100000"/>
              </a:lnSpc>
              <a:spcBef>
                <a:spcPts val="526"/>
              </a:spcBef>
              <a:spcAft>
                <a:spcPts val="0"/>
              </a:spcAft>
              <a:buClr>
                <a:schemeClr val="lt1"/>
              </a:buClr>
              <a:buSzPts val="1600"/>
              <a:buChar char="–"/>
              <a:defRPr>
                <a:solidFill>
                  <a:schemeClr val="lt1"/>
                </a:solidFill>
              </a:defRPr>
            </a:lvl4pPr>
            <a:lvl5pPr marL="2286000" lvl="4" indent="-330200" algn="l">
              <a:lnSpc>
                <a:spcPct val="100000"/>
              </a:lnSpc>
              <a:spcBef>
                <a:spcPts val="526"/>
              </a:spcBef>
              <a:spcAft>
                <a:spcPts val="0"/>
              </a:spcAft>
              <a:buClr>
                <a:schemeClr val="lt1"/>
              </a:buClr>
              <a:buSzPts val="1600"/>
              <a:buChar char="•"/>
              <a:defRPr>
                <a:solidFill>
                  <a:schemeClr val="lt1"/>
                </a:solidFill>
              </a:defRPr>
            </a:lvl5pPr>
            <a:lvl6pPr marL="2743200" lvl="5" indent="-317690" algn="l">
              <a:lnSpc>
                <a:spcPct val="100000"/>
              </a:lnSpc>
              <a:spcBef>
                <a:spcPts val="526"/>
              </a:spcBef>
              <a:spcAft>
                <a:spcPts val="0"/>
              </a:spcAft>
              <a:buClr>
                <a:schemeClr val="lt1"/>
              </a:buClr>
              <a:buSzPts val="1403"/>
              <a:buChar char="–"/>
              <a:defRPr>
                <a:solidFill>
                  <a:schemeClr val="lt1"/>
                </a:solidFill>
              </a:defRPr>
            </a:lvl6pPr>
            <a:lvl7pPr marL="3200400" lvl="6" indent="-317690" algn="l">
              <a:lnSpc>
                <a:spcPct val="100000"/>
              </a:lnSpc>
              <a:spcBef>
                <a:spcPts val="526"/>
              </a:spcBef>
              <a:spcAft>
                <a:spcPts val="0"/>
              </a:spcAft>
              <a:buClr>
                <a:schemeClr val="lt1"/>
              </a:buClr>
              <a:buSzPts val="1403"/>
              <a:buChar char="•"/>
              <a:defRPr>
                <a:solidFill>
                  <a:schemeClr val="lt1"/>
                </a:solidFill>
              </a:defRPr>
            </a:lvl7pPr>
            <a:lvl8pPr marL="3657600" lvl="7" indent="-317690" algn="l">
              <a:lnSpc>
                <a:spcPct val="100000"/>
              </a:lnSpc>
              <a:spcBef>
                <a:spcPts val="526"/>
              </a:spcBef>
              <a:spcAft>
                <a:spcPts val="0"/>
              </a:spcAft>
              <a:buClr>
                <a:schemeClr val="lt1"/>
              </a:buClr>
              <a:buSzPts val="1403"/>
              <a:buChar char="–"/>
              <a:defRPr>
                <a:solidFill>
                  <a:schemeClr val="lt1"/>
                </a:solidFill>
              </a:defRPr>
            </a:lvl8pPr>
            <a:lvl9pPr marL="4114800" lvl="8" indent="-317690" algn="l">
              <a:lnSpc>
                <a:spcPct val="100000"/>
              </a:lnSpc>
              <a:spcBef>
                <a:spcPts val="526"/>
              </a:spcBef>
              <a:spcAft>
                <a:spcPts val="526"/>
              </a:spcAft>
              <a:buClr>
                <a:schemeClr val="lt1"/>
              </a:buClr>
              <a:buSzPts val="1403"/>
              <a:buChar char="•"/>
              <a:defRPr>
                <a:solidFill>
                  <a:schemeClr val="lt1"/>
                </a:solidFill>
              </a:defRPr>
            </a:lvl9pPr>
          </a:lstStyle>
          <a:p>
            <a:endParaRPr/>
          </a:p>
        </p:txBody>
      </p:sp>
      <p:sp>
        <p:nvSpPr>
          <p:cNvPr id="54" name="Google Shape;54;p10"/>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5" name="Google Shape;55;p10"/>
          <p:cNvSpPr txBox="1"/>
          <p:nvPr/>
        </p:nvSpPr>
        <p:spPr>
          <a:xfrm>
            <a:off x="388413" y="7055696"/>
            <a:ext cx="2628000" cy="151194"/>
          </a:xfrm>
          <a:prstGeom prst="rect">
            <a:avLst/>
          </a:prstGeom>
          <a:solidFill>
            <a:schemeClr val="dk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388414" y="1512606"/>
            <a:ext cx="9914986" cy="540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600"/>
              <a:buFont typeface="Arial"/>
              <a:buNone/>
              <a:defRPr sz="1600" b="1" i="0" u="none" strike="noStrike" cap="none">
                <a:solidFill>
                  <a:schemeClr val="dk2"/>
                </a:solidFill>
                <a:latin typeface="Arial"/>
                <a:ea typeface="Arial"/>
                <a:cs typeface="Arial"/>
                <a:sym typeface="Arial"/>
              </a:defRPr>
            </a:lvl1pPr>
            <a:lvl2pPr marL="914400" marR="0" lvl="1" indent="-228600" algn="l" rtl="0">
              <a:lnSpc>
                <a:spcPct val="100000"/>
              </a:lnSpc>
              <a:spcBef>
                <a:spcPts val="9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526"/>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26"/>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26"/>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17690" algn="l" rtl="0">
              <a:lnSpc>
                <a:spcPct val="100000"/>
              </a:lnSpc>
              <a:spcBef>
                <a:spcPts val="526"/>
              </a:spcBef>
              <a:spcAft>
                <a:spcPts val="0"/>
              </a:spcAft>
              <a:buClr>
                <a:schemeClr val="dk1"/>
              </a:buClr>
              <a:buSzPts val="1403"/>
              <a:buFont typeface="Arial"/>
              <a:buChar char="–"/>
              <a:defRPr sz="1403" b="0" i="0" u="none" strike="noStrike" cap="none">
                <a:solidFill>
                  <a:schemeClr val="dk1"/>
                </a:solidFill>
                <a:latin typeface="Arial"/>
                <a:ea typeface="Arial"/>
                <a:cs typeface="Arial"/>
                <a:sym typeface="Arial"/>
              </a:defRPr>
            </a:lvl6pPr>
            <a:lvl7pPr marL="3200400" marR="0" lvl="6" indent="-317690" algn="l" rtl="0">
              <a:lnSpc>
                <a:spcPct val="100000"/>
              </a:lnSpc>
              <a:spcBef>
                <a:spcPts val="526"/>
              </a:spcBef>
              <a:spcAft>
                <a:spcPts val="0"/>
              </a:spcAft>
              <a:buClr>
                <a:schemeClr val="dk1"/>
              </a:buClr>
              <a:buSzPts val="1403"/>
              <a:buFont typeface="Arial"/>
              <a:buChar char="•"/>
              <a:defRPr sz="1403" b="0" i="0" u="none" strike="noStrike" cap="none">
                <a:solidFill>
                  <a:schemeClr val="dk1"/>
                </a:solidFill>
                <a:latin typeface="Arial"/>
                <a:ea typeface="Arial"/>
                <a:cs typeface="Arial"/>
                <a:sym typeface="Arial"/>
              </a:defRPr>
            </a:lvl7pPr>
            <a:lvl8pPr marL="3657600" marR="0" lvl="7" indent="-317690" algn="l" rtl="0">
              <a:lnSpc>
                <a:spcPct val="100000"/>
              </a:lnSpc>
              <a:spcBef>
                <a:spcPts val="526"/>
              </a:spcBef>
              <a:spcAft>
                <a:spcPts val="0"/>
              </a:spcAft>
              <a:buClr>
                <a:schemeClr val="dk1"/>
              </a:buClr>
              <a:buSzPts val="1403"/>
              <a:buFont typeface="Arial"/>
              <a:buChar char="–"/>
              <a:defRPr sz="1403" b="0" i="0" u="none" strike="noStrike" cap="none">
                <a:solidFill>
                  <a:schemeClr val="dk1"/>
                </a:solidFill>
                <a:latin typeface="Arial"/>
                <a:ea typeface="Arial"/>
                <a:cs typeface="Arial"/>
                <a:sym typeface="Arial"/>
              </a:defRPr>
            </a:lvl8pPr>
            <a:lvl9pPr marL="4114800" marR="0" lvl="8" indent="-317690" algn="l" rtl="0">
              <a:lnSpc>
                <a:spcPct val="100000"/>
              </a:lnSpc>
              <a:spcBef>
                <a:spcPts val="526"/>
              </a:spcBef>
              <a:spcAft>
                <a:spcPts val="526"/>
              </a:spcAft>
              <a:buClr>
                <a:schemeClr val="dk1"/>
              </a:buClr>
              <a:buSzPts val="1403"/>
              <a:buFont typeface="Arial"/>
              <a:buChar char="•"/>
              <a:defRPr sz="1403"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 name="Google Shape;13;p1"/>
          <p:cNvSpPr txBox="1"/>
          <p:nvPr/>
        </p:nvSpPr>
        <p:spPr>
          <a:xfrm>
            <a:off x="388413" y="7055696"/>
            <a:ext cx="2700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1" i="0" u="none" strike="noStrike" cap="none">
                <a:solidFill>
                  <a:schemeClr val="dk1"/>
                </a:solidFill>
                <a:latin typeface="Arial"/>
                <a:ea typeface="Arial"/>
                <a:cs typeface="Arial"/>
                <a:sym typeface="Arial"/>
              </a:rPr>
              <a:t>Tech We Can  </a:t>
            </a:r>
            <a:r>
              <a:rPr lang="en-GB" sz="800" b="0" i="0" u="none" strike="noStrike" cap="none">
                <a:solidFill>
                  <a:schemeClr val="dk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368">
          <p15:clr>
            <a:srgbClr val="F26B43"/>
          </p15:clr>
        </p15:guide>
        <p15:guide id="2" pos="245">
          <p15:clr>
            <a:srgbClr val="F26B43"/>
          </p15:clr>
        </p15:guide>
        <p15:guide id="3" pos="6490">
          <p15:clr>
            <a:srgbClr val="F26B43"/>
          </p15:clr>
        </p15:guide>
        <p15:guide id="4" pos="3467">
          <p15:clr>
            <a:srgbClr val="F26B43"/>
          </p15:clr>
        </p15:guide>
        <p15:guide id="5" pos="3268">
          <p15:clr>
            <a:srgbClr val="F26B43"/>
          </p15:clr>
        </p15:guide>
        <p15:guide id="6" orient="horz" pos="4286">
          <p15:clr>
            <a:srgbClr val="F26B43"/>
          </p15:clr>
        </p15:guide>
        <p15:guide id="7" pos="2391">
          <p15:clr>
            <a:srgbClr val="F26B43"/>
          </p15:clr>
        </p15:guide>
        <p15:guide id="8" pos="2194">
          <p15:clr>
            <a:srgbClr val="F26B43"/>
          </p15:clr>
        </p15:guide>
        <p15:guide id="9" pos="4343">
          <p15:clr>
            <a:srgbClr val="F26B43"/>
          </p15:clr>
        </p15:guide>
        <p15:guide id="10" pos="4540">
          <p15:clr>
            <a:srgbClr val="F26B43"/>
          </p15:clr>
        </p15:guide>
        <p15:guide id="11" orient="horz" pos="2381">
          <p15:clr>
            <a:srgbClr val="F26B43"/>
          </p15:clr>
        </p15:guide>
        <p15:guide id="12" orient="horz" pos="1461">
          <p15:clr>
            <a:srgbClr val="F26B43"/>
          </p15:clr>
        </p15:guide>
        <p15:guide id="13" orient="horz" pos="1263">
          <p15:clr>
            <a:srgbClr val="F26B43"/>
          </p15:clr>
        </p15:guide>
        <p15:guide id="14" orient="horz" pos="29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hyperlink" Target="https://vimeo.com/techshecan/review/687203233/07e257988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vPMDpb9ho4s" TargetMode="External"/><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mailto:uk_techshecan@pwc.com"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hyperlink" Target="https://vimeo.com/techshecan/review/687203041/d980155c3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8uv_RUljRJ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s://www.youtube.com/watch?v=AVcsNJ-2laM"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s://natwest.mymoneysense.com/island-saver/" TargetMode="Externa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descr="Finance Investment Money Cash Icons Graphics Concept "/>
          <p:cNvPicPr preferRelativeResize="0"/>
          <p:nvPr/>
        </p:nvPicPr>
        <p:blipFill rotWithShape="1">
          <a:blip r:embed="rId3">
            <a:alphaModFix/>
          </a:blip>
          <a:srcRect/>
          <a:stretch/>
        </p:blipFill>
        <p:spPr>
          <a:xfrm>
            <a:off x="0" y="0"/>
            <a:ext cx="10691813" cy="7559675"/>
          </a:xfrm>
          <a:prstGeom prst="rect">
            <a:avLst/>
          </a:prstGeom>
          <a:noFill/>
          <a:ln>
            <a:noFill/>
          </a:ln>
        </p:spPr>
      </p:pic>
      <p:sp>
        <p:nvSpPr>
          <p:cNvPr id="91" name="Google Shape;91;p18"/>
          <p:cNvSpPr/>
          <p:nvPr/>
        </p:nvSpPr>
        <p:spPr>
          <a:xfrm>
            <a:off x="0" y="4176193"/>
            <a:ext cx="10691813" cy="2642556"/>
          </a:xfrm>
          <a:prstGeom prst="rect">
            <a:avLst/>
          </a:prstGeom>
          <a:solidFill>
            <a:schemeClr val="lt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92" name="Google Shape;92;p18"/>
          <p:cNvSpPr txBox="1">
            <a:spLocks noGrp="1"/>
          </p:cNvSpPr>
          <p:nvPr>
            <p:ph type="ctrTitle"/>
          </p:nvPr>
        </p:nvSpPr>
        <p:spPr>
          <a:xfrm>
            <a:off x="388416" y="4870408"/>
            <a:ext cx="8677946" cy="663845"/>
          </a:xfrm>
          <a:prstGeom prst="rect">
            <a:avLst/>
          </a:prstGeom>
          <a:noFill/>
          <a:ln>
            <a:noFill/>
          </a:ln>
        </p:spPr>
        <p:txBody>
          <a:bodyPr spcFirstLastPara="1" wrap="square" lIns="0" tIns="0" rIns="0" bIns="0" anchor="b" anchorCtr="0">
            <a:normAutofit/>
          </a:bodyPr>
          <a:lstStyle/>
          <a:p>
            <a:pPr marL="0" lvl="0" indent="0" algn="l" rtl="0">
              <a:lnSpc>
                <a:spcPct val="85000"/>
              </a:lnSpc>
              <a:spcBef>
                <a:spcPts val="0"/>
              </a:spcBef>
              <a:spcAft>
                <a:spcPts val="0"/>
              </a:spcAft>
              <a:buSzPts val="2800"/>
              <a:buNone/>
            </a:pPr>
            <a:r>
              <a:rPr lang="pl-PL" dirty="0"/>
              <a:t>Finansach</a:t>
            </a:r>
            <a:r>
              <a:rPr lang="en-GB" dirty="0"/>
              <a:t> </a:t>
            </a:r>
            <a:endParaRPr dirty="0"/>
          </a:p>
        </p:txBody>
      </p:sp>
      <p:sp>
        <p:nvSpPr>
          <p:cNvPr id="93" name="Google Shape;93;p18"/>
          <p:cNvSpPr/>
          <p:nvPr/>
        </p:nvSpPr>
        <p:spPr>
          <a:xfrm>
            <a:off x="388412" y="5808072"/>
            <a:ext cx="9959699" cy="615553"/>
          </a:xfrm>
          <a:prstGeom prst="rect">
            <a:avLst/>
          </a:prstGeom>
          <a:noFill/>
          <a:ln>
            <a:noFill/>
          </a:ln>
        </p:spPr>
        <p:txBody>
          <a:bodyPr spcFirstLastPara="1" wrap="square" lIns="0" tIns="0" rIns="0" bIns="0" anchor="t" anchorCtr="0">
            <a:noAutofit/>
          </a:bodyPr>
          <a:lstStyle/>
          <a:p>
            <a:pPr lvl="0">
              <a:buSzPts val="2000"/>
            </a:pPr>
            <a:r>
              <a:rPr lang="pl-PL" sz="2000" dirty="0">
                <a:solidFill>
                  <a:schemeClr val="lt1"/>
                </a:solidFill>
              </a:rPr>
              <a:t>Aby zrozumieć jak technologia jest wykorzystywana w finansach i obrocie pieniędzmi oraz  poszerzyć wiedzę na temat kariery zawodowej w tej dziedzinie.</a:t>
            </a:r>
            <a:r>
              <a:rPr lang="en-GB" sz="2000" b="0" i="0" u="none" strike="noStrike" cap="none" dirty="0">
                <a:solidFill>
                  <a:schemeClr val="lt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94" name="Google Shape;94;p18"/>
          <p:cNvSpPr/>
          <p:nvPr/>
        </p:nvSpPr>
        <p:spPr>
          <a:xfrm>
            <a:off x="388414" y="4562632"/>
            <a:ext cx="1360874"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chemeClr val="lt1"/>
                </a:solidFill>
                <a:latin typeface="Arial"/>
                <a:ea typeface="Arial"/>
                <a:cs typeface="Arial"/>
                <a:sym typeface="Arial"/>
              </a:rPr>
              <a:t>TECH </a:t>
            </a:r>
            <a:r>
              <a:rPr lang="pl-PL" sz="2000" b="0" i="0" u="none" strike="noStrike" cap="none" dirty="0">
                <a:solidFill>
                  <a:schemeClr val="lt1"/>
                </a:solidFill>
                <a:latin typeface="Arial"/>
                <a:ea typeface="Arial"/>
                <a:cs typeface="Arial"/>
                <a:sym typeface="Arial"/>
              </a:rPr>
              <a:t>W</a:t>
            </a:r>
            <a:endParaRPr sz="1400" b="0" i="0" u="none" strike="noStrike" cap="none" dirty="0">
              <a:solidFill>
                <a:srgbClr val="000000"/>
              </a:solidFill>
              <a:latin typeface="Arial"/>
              <a:ea typeface="Arial"/>
              <a:cs typeface="Arial"/>
              <a:sym typeface="Arial"/>
            </a:endParaRPr>
          </a:p>
        </p:txBody>
      </p:sp>
      <p:grpSp>
        <p:nvGrpSpPr>
          <p:cNvPr id="95" name="Google Shape;95;p18"/>
          <p:cNvGrpSpPr/>
          <p:nvPr/>
        </p:nvGrpSpPr>
        <p:grpSpPr>
          <a:xfrm>
            <a:off x="10182223" y="7001583"/>
            <a:ext cx="321809" cy="360000"/>
            <a:chOff x="5225789" y="1456352"/>
            <a:chExt cx="4832878" cy="5406419"/>
          </a:xfrm>
        </p:grpSpPr>
        <p:sp>
          <p:nvSpPr>
            <p:cNvPr id="96" name="Google Shape;96;p18"/>
            <p:cNvSpPr/>
            <p:nvPr/>
          </p:nvSpPr>
          <p:spPr>
            <a:xfrm>
              <a:off x="6488479" y="3175377"/>
              <a:ext cx="2307941" cy="1614935"/>
            </a:xfrm>
            <a:custGeom>
              <a:avLst/>
              <a:gdLst/>
              <a:ahLst/>
              <a:cxnLst/>
              <a:rect l="l" t="t" r="r" b="b"/>
              <a:pathLst>
                <a:path w="2307941" h="1614935" extrusionOk="0">
                  <a:moveTo>
                    <a:pt x="2190030" y="13"/>
                  </a:moveTo>
                  <a:cubicBezTo>
                    <a:pt x="2220076" y="456"/>
                    <a:pt x="2250197" y="12121"/>
                    <a:pt x="2273821" y="33678"/>
                  </a:cubicBezTo>
                  <a:cubicBezTo>
                    <a:pt x="2321069" y="76791"/>
                    <a:pt x="2317526" y="157113"/>
                    <a:pt x="2273821" y="200817"/>
                  </a:cubicBezTo>
                  <a:cubicBezTo>
                    <a:pt x="2217124" y="257515"/>
                    <a:pt x="2159835" y="314803"/>
                    <a:pt x="2103138" y="371501"/>
                  </a:cubicBezTo>
                  <a:cubicBezTo>
                    <a:pt x="1856267" y="618371"/>
                    <a:pt x="1608806" y="865833"/>
                    <a:pt x="1361935" y="1112704"/>
                  </a:cubicBezTo>
                  <a:cubicBezTo>
                    <a:pt x="1206017" y="1268622"/>
                    <a:pt x="1049508" y="1425131"/>
                    <a:pt x="893590" y="1581050"/>
                  </a:cubicBezTo>
                  <a:cubicBezTo>
                    <a:pt x="848114" y="1626526"/>
                    <a:pt x="771336" y="1625935"/>
                    <a:pt x="726450" y="1581050"/>
                  </a:cubicBezTo>
                  <a:cubicBezTo>
                    <a:pt x="698101" y="1552701"/>
                    <a:pt x="669162" y="1523762"/>
                    <a:pt x="640223" y="1494822"/>
                  </a:cubicBezTo>
                  <a:cubicBezTo>
                    <a:pt x="437647" y="1292246"/>
                    <a:pt x="235662" y="1090261"/>
                    <a:pt x="33677" y="888275"/>
                  </a:cubicBezTo>
                  <a:cubicBezTo>
                    <a:pt x="-12981" y="841618"/>
                    <a:pt x="-9437" y="768384"/>
                    <a:pt x="33677" y="721136"/>
                  </a:cubicBezTo>
                  <a:cubicBezTo>
                    <a:pt x="76791" y="673888"/>
                    <a:pt x="157112" y="677431"/>
                    <a:pt x="200817" y="721136"/>
                  </a:cubicBezTo>
                  <a:cubicBezTo>
                    <a:pt x="229165" y="749485"/>
                    <a:pt x="258105" y="778424"/>
                    <a:pt x="287044" y="807363"/>
                  </a:cubicBezTo>
                  <a:lnTo>
                    <a:pt x="809911" y="1330231"/>
                  </a:lnTo>
                  <a:lnTo>
                    <a:pt x="810129" y="1330231"/>
                  </a:lnTo>
                  <a:lnTo>
                    <a:pt x="897133" y="1243227"/>
                  </a:lnTo>
                  <a:cubicBezTo>
                    <a:pt x="1144004" y="996355"/>
                    <a:pt x="1391465" y="748894"/>
                    <a:pt x="1638336" y="502023"/>
                  </a:cubicBezTo>
                  <a:cubicBezTo>
                    <a:pt x="1794254" y="346105"/>
                    <a:pt x="1950763" y="189596"/>
                    <a:pt x="2106681" y="33678"/>
                  </a:cubicBezTo>
                  <a:cubicBezTo>
                    <a:pt x="2130010" y="10349"/>
                    <a:pt x="2159983" y="-430"/>
                    <a:pt x="2190030" y="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97" name="Google Shape;97;p18"/>
            <p:cNvSpPr/>
            <p:nvPr/>
          </p:nvSpPr>
          <p:spPr>
            <a:xfrm>
              <a:off x="5225789" y="1456352"/>
              <a:ext cx="4832878" cy="5406419"/>
            </a:xfrm>
            <a:custGeom>
              <a:avLst/>
              <a:gdLst/>
              <a:ahLst/>
              <a:cxnLst/>
              <a:rect l="l" t="t" r="r" b="b"/>
              <a:pathLst>
                <a:path w="4832878" h="5406419" extrusionOk="0">
                  <a:moveTo>
                    <a:pt x="2383251" y="5399719"/>
                  </a:moveTo>
                  <a:lnTo>
                    <a:pt x="2386984" y="5401501"/>
                  </a:lnTo>
                  <a:lnTo>
                    <a:pt x="2395676" y="5402227"/>
                  </a:lnTo>
                  <a:close/>
                  <a:moveTo>
                    <a:pt x="2491257" y="5380180"/>
                  </a:moveTo>
                  <a:lnTo>
                    <a:pt x="2488474" y="5383331"/>
                  </a:lnTo>
                  <a:lnTo>
                    <a:pt x="2480020" y="5387310"/>
                  </a:lnTo>
                  <a:close/>
                  <a:moveTo>
                    <a:pt x="262312" y="2417476"/>
                  </a:moveTo>
                  <a:lnTo>
                    <a:pt x="265226" y="2429410"/>
                  </a:lnTo>
                  <a:cubicBezTo>
                    <a:pt x="265678" y="2431615"/>
                    <a:pt x="265659" y="2432151"/>
                    <a:pt x="265401" y="2431671"/>
                  </a:cubicBezTo>
                  <a:lnTo>
                    <a:pt x="263075" y="2422832"/>
                  </a:lnTo>
                  <a:lnTo>
                    <a:pt x="262427" y="2418477"/>
                  </a:lnTo>
                  <a:close/>
                  <a:moveTo>
                    <a:pt x="868034" y="517906"/>
                  </a:moveTo>
                  <a:lnTo>
                    <a:pt x="865160" y="524278"/>
                  </a:lnTo>
                  <a:lnTo>
                    <a:pt x="861769" y="528866"/>
                  </a:lnTo>
                  <a:lnTo>
                    <a:pt x="861709" y="528938"/>
                  </a:lnTo>
                  <a:close/>
                  <a:moveTo>
                    <a:pt x="1286141" y="243498"/>
                  </a:moveTo>
                  <a:lnTo>
                    <a:pt x="1251334" y="334599"/>
                  </a:lnTo>
                  <a:cubicBezTo>
                    <a:pt x="1224757" y="393733"/>
                    <a:pt x="1194784" y="451316"/>
                    <a:pt x="1161710" y="506537"/>
                  </a:cubicBezTo>
                  <a:cubicBezTo>
                    <a:pt x="1042409" y="705569"/>
                    <a:pt x="882356" y="875662"/>
                    <a:pt x="694546" y="1010909"/>
                  </a:cubicBezTo>
                  <a:cubicBezTo>
                    <a:pt x="570520" y="1100385"/>
                    <a:pt x="434866" y="1166606"/>
                    <a:pt x="292818" y="1218791"/>
                  </a:cubicBezTo>
                  <a:lnTo>
                    <a:pt x="237858" y="1237055"/>
                  </a:lnTo>
                  <a:lnTo>
                    <a:pt x="237858" y="2036247"/>
                  </a:lnTo>
                  <a:lnTo>
                    <a:pt x="240596" y="2163022"/>
                  </a:lnTo>
                  <a:cubicBezTo>
                    <a:pt x="244214" y="2239209"/>
                    <a:pt x="250120" y="2315249"/>
                    <a:pt x="259274" y="2391141"/>
                  </a:cubicBezTo>
                  <a:lnTo>
                    <a:pt x="262312" y="2417476"/>
                  </a:lnTo>
                  <a:lnTo>
                    <a:pt x="262227" y="2417127"/>
                  </a:lnTo>
                  <a:lnTo>
                    <a:pt x="262427" y="2418477"/>
                  </a:lnTo>
                  <a:lnTo>
                    <a:pt x="262817" y="2421852"/>
                  </a:lnTo>
                  <a:lnTo>
                    <a:pt x="263075" y="2422832"/>
                  </a:lnTo>
                  <a:lnTo>
                    <a:pt x="268723" y="2460831"/>
                  </a:lnTo>
                  <a:cubicBezTo>
                    <a:pt x="272858" y="2486818"/>
                    <a:pt x="276992" y="2513395"/>
                    <a:pt x="281717" y="2539381"/>
                  </a:cubicBezTo>
                  <a:cubicBezTo>
                    <a:pt x="291757" y="2597260"/>
                    <a:pt x="303569" y="2655139"/>
                    <a:pt x="316562" y="2712427"/>
                  </a:cubicBezTo>
                  <a:cubicBezTo>
                    <a:pt x="343139" y="2827003"/>
                    <a:pt x="375031" y="2939217"/>
                    <a:pt x="413420" y="3050250"/>
                  </a:cubicBezTo>
                  <a:cubicBezTo>
                    <a:pt x="432319" y="3105766"/>
                    <a:pt x="452990" y="3160101"/>
                    <a:pt x="474843" y="3214436"/>
                  </a:cubicBezTo>
                  <a:cubicBezTo>
                    <a:pt x="478386" y="3222705"/>
                    <a:pt x="481339" y="3230383"/>
                    <a:pt x="484883" y="3238651"/>
                  </a:cubicBezTo>
                  <a:cubicBezTo>
                    <a:pt x="485473" y="3239832"/>
                    <a:pt x="496695" y="3266409"/>
                    <a:pt x="489017" y="3248691"/>
                  </a:cubicBezTo>
                  <a:cubicBezTo>
                    <a:pt x="481339" y="3230973"/>
                    <a:pt x="492561" y="3257550"/>
                    <a:pt x="493151" y="3258731"/>
                  </a:cubicBezTo>
                  <a:cubicBezTo>
                    <a:pt x="495514" y="3264047"/>
                    <a:pt x="497876" y="3269362"/>
                    <a:pt x="500238" y="3274678"/>
                  </a:cubicBezTo>
                  <a:cubicBezTo>
                    <a:pt x="512050" y="3301255"/>
                    <a:pt x="523862" y="3327832"/>
                    <a:pt x="536265" y="3354409"/>
                  </a:cubicBezTo>
                  <a:cubicBezTo>
                    <a:pt x="585875" y="3459535"/>
                    <a:pt x="640801" y="3562300"/>
                    <a:pt x="701042" y="3662111"/>
                  </a:cubicBezTo>
                  <a:cubicBezTo>
                    <a:pt x="760102" y="3760741"/>
                    <a:pt x="825068" y="3855827"/>
                    <a:pt x="894168" y="3947961"/>
                  </a:cubicBezTo>
                  <a:cubicBezTo>
                    <a:pt x="900074" y="3956229"/>
                    <a:pt x="905980" y="3964498"/>
                    <a:pt x="912477" y="3972176"/>
                  </a:cubicBezTo>
                  <a:lnTo>
                    <a:pt x="911496" y="3970965"/>
                  </a:lnTo>
                  <a:lnTo>
                    <a:pt x="910114" y="3969223"/>
                  </a:lnTo>
                  <a:cubicBezTo>
                    <a:pt x="903617" y="3960955"/>
                    <a:pt x="903617" y="3961102"/>
                    <a:pt x="905537" y="3963612"/>
                  </a:cubicBezTo>
                  <a:lnTo>
                    <a:pt x="911496" y="3970965"/>
                  </a:lnTo>
                  <a:lnTo>
                    <a:pt x="937282" y="4003477"/>
                  </a:lnTo>
                  <a:cubicBezTo>
                    <a:pt x="953819" y="4024148"/>
                    <a:pt x="970356" y="4044229"/>
                    <a:pt x="987483" y="4064309"/>
                  </a:cubicBezTo>
                  <a:cubicBezTo>
                    <a:pt x="1025281" y="4109195"/>
                    <a:pt x="1064261" y="4152899"/>
                    <a:pt x="1104422" y="4195422"/>
                  </a:cubicBezTo>
                  <a:cubicBezTo>
                    <a:pt x="1184743" y="4281650"/>
                    <a:pt x="1269790" y="4363153"/>
                    <a:pt x="1358970" y="4439931"/>
                  </a:cubicBezTo>
                  <a:cubicBezTo>
                    <a:pt x="1382594" y="4460011"/>
                    <a:pt x="1406218" y="4480091"/>
                    <a:pt x="1430433" y="4499581"/>
                  </a:cubicBezTo>
                  <a:cubicBezTo>
                    <a:pt x="1441064" y="4508440"/>
                    <a:pt x="1451104" y="4516709"/>
                    <a:pt x="1461735" y="4524977"/>
                  </a:cubicBezTo>
                  <a:cubicBezTo>
                    <a:pt x="1466459" y="4528521"/>
                    <a:pt x="1503667" y="4558641"/>
                    <a:pt x="1480043" y="4539151"/>
                  </a:cubicBezTo>
                  <a:cubicBezTo>
                    <a:pt x="1526111" y="4576950"/>
                    <a:pt x="1575721" y="4610614"/>
                    <a:pt x="1624741" y="4644278"/>
                  </a:cubicBezTo>
                  <a:cubicBezTo>
                    <a:pt x="1709197" y="4702157"/>
                    <a:pt x="1796606" y="4755902"/>
                    <a:pt x="1882833" y="4810827"/>
                  </a:cubicBezTo>
                  <a:lnTo>
                    <a:pt x="2417241" y="5149552"/>
                  </a:lnTo>
                  <a:lnTo>
                    <a:pt x="2412839" y="5152344"/>
                  </a:lnTo>
                  <a:lnTo>
                    <a:pt x="2416439" y="5151617"/>
                  </a:lnTo>
                  <a:lnTo>
                    <a:pt x="2422397" y="5152820"/>
                  </a:lnTo>
                  <a:lnTo>
                    <a:pt x="2417241" y="5149552"/>
                  </a:lnTo>
                  <a:lnTo>
                    <a:pt x="3022100" y="4765942"/>
                  </a:lnTo>
                  <a:cubicBezTo>
                    <a:pt x="3077912" y="4730506"/>
                    <a:pt x="3133281" y="4694775"/>
                    <a:pt x="3187837" y="4657863"/>
                  </a:cubicBezTo>
                  <a:lnTo>
                    <a:pt x="3343185" y="4546644"/>
                  </a:lnTo>
                  <a:lnTo>
                    <a:pt x="3342205" y="4547420"/>
                  </a:lnTo>
                  <a:lnTo>
                    <a:pt x="3344168" y="4545940"/>
                  </a:lnTo>
                  <a:lnTo>
                    <a:pt x="3348701" y="4542695"/>
                  </a:lnTo>
                  <a:cubicBezTo>
                    <a:pt x="3351949" y="4540038"/>
                    <a:pt x="3353131" y="4539152"/>
                    <a:pt x="3352097" y="4539964"/>
                  </a:cubicBezTo>
                  <a:lnTo>
                    <a:pt x="3344168" y="4545940"/>
                  </a:lnTo>
                  <a:lnTo>
                    <a:pt x="3343185" y="4546644"/>
                  </a:lnTo>
                  <a:lnTo>
                    <a:pt x="3356379" y="4536198"/>
                  </a:lnTo>
                  <a:cubicBezTo>
                    <a:pt x="3361104" y="4532064"/>
                    <a:pt x="3365829" y="4528521"/>
                    <a:pt x="3370554" y="4524977"/>
                  </a:cubicBezTo>
                  <a:cubicBezTo>
                    <a:pt x="3382366" y="4516118"/>
                    <a:pt x="3394178" y="4506668"/>
                    <a:pt x="3405399" y="4497219"/>
                  </a:cubicBezTo>
                  <a:cubicBezTo>
                    <a:pt x="3426070" y="4480091"/>
                    <a:pt x="3446741" y="4462964"/>
                    <a:pt x="3466821" y="4445837"/>
                  </a:cubicBezTo>
                  <a:cubicBezTo>
                    <a:pt x="3511707" y="4407448"/>
                    <a:pt x="3555411" y="4367878"/>
                    <a:pt x="3597934" y="4327126"/>
                  </a:cubicBezTo>
                  <a:cubicBezTo>
                    <a:pt x="3682390" y="4245623"/>
                    <a:pt x="3763302" y="4160577"/>
                    <a:pt x="3838899" y="4070806"/>
                  </a:cubicBezTo>
                  <a:cubicBezTo>
                    <a:pt x="3857798" y="4048363"/>
                    <a:pt x="3876107" y="4025920"/>
                    <a:pt x="3894416" y="4002887"/>
                  </a:cubicBezTo>
                  <a:cubicBezTo>
                    <a:pt x="3903274" y="3991665"/>
                    <a:pt x="3912724" y="3979853"/>
                    <a:pt x="3921583" y="3968632"/>
                  </a:cubicBezTo>
                  <a:cubicBezTo>
                    <a:pt x="3939301" y="3945599"/>
                    <a:pt x="3910362" y="3982806"/>
                    <a:pt x="3921583" y="3968041"/>
                  </a:cubicBezTo>
                  <a:cubicBezTo>
                    <a:pt x="3925717" y="3962726"/>
                    <a:pt x="3930442" y="3956820"/>
                    <a:pt x="3934576" y="3950914"/>
                  </a:cubicBezTo>
                  <a:cubicBezTo>
                    <a:pt x="3969422" y="3904257"/>
                    <a:pt x="4003676" y="3857009"/>
                    <a:pt x="4036159" y="3808579"/>
                  </a:cubicBezTo>
                  <a:cubicBezTo>
                    <a:pt x="4101716" y="3712312"/>
                    <a:pt x="4161957" y="3612501"/>
                    <a:pt x="4216883" y="3509736"/>
                  </a:cubicBezTo>
                  <a:cubicBezTo>
                    <a:pt x="4243460" y="3459535"/>
                    <a:pt x="4268856" y="3408744"/>
                    <a:pt x="4293070" y="3357362"/>
                  </a:cubicBezTo>
                  <a:cubicBezTo>
                    <a:pt x="4306064" y="3330194"/>
                    <a:pt x="4318466" y="3301845"/>
                    <a:pt x="4330869" y="3274087"/>
                  </a:cubicBezTo>
                  <a:cubicBezTo>
                    <a:pt x="4334412" y="3267000"/>
                    <a:pt x="4352721" y="3224477"/>
                    <a:pt x="4339728" y="3254007"/>
                  </a:cubicBezTo>
                  <a:cubicBezTo>
                    <a:pt x="4345043" y="3241604"/>
                    <a:pt x="4349768" y="3229792"/>
                    <a:pt x="4354493" y="3217389"/>
                  </a:cubicBezTo>
                  <a:cubicBezTo>
                    <a:pt x="4398197" y="3110491"/>
                    <a:pt x="4435996" y="3001821"/>
                    <a:pt x="4467888" y="2890788"/>
                  </a:cubicBezTo>
                  <a:cubicBezTo>
                    <a:pt x="4500371" y="2777983"/>
                    <a:pt x="4526948" y="2663407"/>
                    <a:pt x="4547619" y="2547650"/>
                  </a:cubicBezTo>
                  <a:cubicBezTo>
                    <a:pt x="4552934" y="2517529"/>
                    <a:pt x="4557659" y="2486818"/>
                    <a:pt x="4562384" y="2456107"/>
                  </a:cubicBezTo>
                  <a:cubicBezTo>
                    <a:pt x="4564746" y="2443113"/>
                    <a:pt x="4567108" y="2429530"/>
                    <a:pt x="4568290" y="2416536"/>
                  </a:cubicBezTo>
                  <a:cubicBezTo>
                    <a:pt x="4564746" y="2450791"/>
                    <a:pt x="4570061" y="2401771"/>
                    <a:pt x="4570652" y="2395275"/>
                  </a:cubicBezTo>
                  <a:cubicBezTo>
                    <a:pt x="4577739" y="2336805"/>
                    <a:pt x="4583055" y="2277155"/>
                    <a:pt x="4587189" y="2218095"/>
                  </a:cubicBezTo>
                  <a:cubicBezTo>
                    <a:pt x="4591323" y="2158149"/>
                    <a:pt x="4593243" y="2098056"/>
                    <a:pt x="4594128" y="2037962"/>
                  </a:cubicBezTo>
                  <a:lnTo>
                    <a:pt x="4594203" y="2019782"/>
                  </a:lnTo>
                  <a:lnTo>
                    <a:pt x="4594203" y="1237875"/>
                  </a:lnTo>
                  <a:lnTo>
                    <a:pt x="4529679" y="1216660"/>
                  </a:lnTo>
                  <a:cubicBezTo>
                    <a:pt x="4479700" y="1198425"/>
                    <a:pt x="4430385" y="1178344"/>
                    <a:pt x="4381660" y="1155606"/>
                  </a:cubicBezTo>
                  <a:cubicBezTo>
                    <a:pt x="4018884" y="985070"/>
                    <a:pt x="3729813" y="678881"/>
                    <a:pt x="3569839" y="313401"/>
                  </a:cubicBezTo>
                  <a:lnTo>
                    <a:pt x="3543416" y="243498"/>
                  </a:lnTo>
                  <a:close/>
                  <a:moveTo>
                    <a:pt x="1358971" y="245"/>
                  </a:moveTo>
                  <a:cubicBezTo>
                    <a:pt x="1407843" y="688"/>
                    <a:pt x="1456715" y="1574"/>
                    <a:pt x="1505439" y="1574"/>
                  </a:cubicBezTo>
                  <a:cubicBezTo>
                    <a:pt x="1706834" y="1574"/>
                    <a:pt x="1908229" y="1574"/>
                    <a:pt x="2109623" y="1574"/>
                  </a:cubicBezTo>
                  <a:cubicBezTo>
                    <a:pt x="2341729" y="1574"/>
                    <a:pt x="2573835" y="1574"/>
                    <a:pt x="2805940" y="1574"/>
                  </a:cubicBezTo>
                  <a:cubicBezTo>
                    <a:pt x="2998476" y="1574"/>
                    <a:pt x="3191602" y="1574"/>
                    <a:pt x="3384137" y="1574"/>
                  </a:cubicBezTo>
                  <a:cubicBezTo>
                    <a:pt x="3464459" y="1574"/>
                    <a:pt x="3544780" y="1574"/>
                    <a:pt x="3625102" y="1574"/>
                  </a:cubicBezTo>
                  <a:cubicBezTo>
                    <a:pt x="3678847" y="1574"/>
                    <a:pt x="3723142" y="38782"/>
                    <a:pt x="3739088" y="88393"/>
                  </a:cubicBezTo>
                  <a:cubicBezTo>
                    <a:pt x="3747947" y="116151"/>
                    <a:pt x="3757396" y="143318"/>
                    <a:pt x="3768027" y="170486"/>
                  </a:cubicBezTo>
                  <a:cubicBezTo>
                    <a:pt x="3770094" y="176097"/>
                    <a:pt x="3774080" y="183184"/>
                    <a:pt x="3777550" y="190345"/>
                  </a:cubicBezTo>
                  <a:lnTo>
                    <a:pt x="3783552" y="209316"/>
                  </a:lnTo>
                  <a:lnTo>
                    <a:pt x="3780430" y="202378"/>
                  </a:lnTo>
                  <a:cubicBezTo>
                    <a:pt x="3776886" y="194110"/>
                    <a:pt x="3778067" y="197063"/>
                    <a:pt x="3783973" y="210647"/>
                  </a:cubicBezTo>
                  <a:lnTo>
                    <a:pt x="3783552" y="209316"/>
                  </a:lnTo>
                  <a:lnTo>
                    <a:pt x="3785745" y="214190"/>
                  </a:lnTo>
                  <a:cubicBezTo>
                    <a:pt x="3788108" y="219506"/>
                    <a:pt x="3790470" y="224821"/>
                    <a:pt x="3792832" y="230136"/>
                  </a:cubicBezTo>
                  <a:cubicBezTo>
                    <a:pt x="3817638" y="284472"/>
                    <a:pt x="3845986" y="337626"/>
                    <a:pt x="3876698" y="389008"/>
                  </a:cubicBezTo>
                  <a:cubicBezTo>
                    <a:pt x="3903274" y="432712"/>
                    <a:pt x="3931623" y="475235"/>
                    <a:pt x="3962334" y="515987"/>
                  </a:cubicBezTo>
                  <a:cubicBezTo>
                    <a:pt x="3964697" y="519530"/>
                    <a:pt x="3967650" y="522483"/>
                    <a:pt x="3970012" y="526027"/>
                  </a:cubicBezTo>
                  <a:cubicBezTo>
                    <a:pt x="3975328" y="533114"/>
                    <a:pt x="3973556" y="530752"/>
                    <a:pt x="3964697" y="518940"/>
                  </a:cubicBezTo>
                  <a:cubicBezTo>
                    <a:pt x="3968240" y="521302"/>
                    <a:pt x="3972375" y="528980"/>
                    <a:pt x="3975328" y="532523"/>
                  </a:cubicBezTo>
                  <a:cubicBezTo>
                    <a:pt x="3983005" y="542564"/>
                    <a:pt x="3991274" y="552604"/>
                    <a:pt x="3999542" y="562053"/>
                  </a:cubicBezTo>
                  <a:cubicBezTo>
                    <a:pt x="4015488" y="581543"/>
                    <a:pt x="4032616" y="600442"/>
                    <a:pt x="4049743" y="619342"/>
                  </a:cubicBezTo>
                  <a:cubicBezTo>
                    <a:pt x="4085179" y="657731"/>
                    <a:pt x="4122978" y="694348"/>
                    <a:pt x="4161957" y="728603"/>
                  </a:cubicBezTo>
                  <a:cubicBezTo>
                    <a:pt x="4182038" y="746321"/>
                    <a:pt x="4202709" y="763448"/>
                    <a:pt x="4223970" y="779985"/>
                  </a:cubicBezTo>
                  <a:cubicBezTo>
                    <a:pt x="4226923" y="782347"/>
                    <a:pt x="4241688" y="793569"/>
                    <a:pt x="4228695" y="783528"/>
                  </a:cubicBezTo>
                  <a:cubicBezTo>
                    <a:pt x="4213339" y="771716"/>
                    <a:pt x="4235782" y="788253"/>
                    <a:pt x="4236963" y="789434"/>
                  </a:cubicBezTo>
                  <a:cubicBezTo>
                    <a:pt x="4245822" y="796522"/>
                    <a:pt x="4254681" y="803018"/>
                    <a:pt x="4264131" y="809515"/>
                  </a:cubicBezTo>
                  <a:cubicBezTo>
                    <a:pt x="4349768" y="870937"/>
                    <a:pt x="4441902" y="922910"/>
                    <a:pt x="4538169" y="965433"/>
                  </a:cubicBezTo>
                  <a:lnTo>
                    <a:pt x="4543234" y="967712"/>
                  </a:lnTo>
                  <a:lnTo>
                    <a:pt x="4541713" y="967205"/>
                  </a:lnTo>
                  <a:cubicBezTo>
                    <a:pt x="4555296" y="973111"/>
                    <a:pt x="4558249" y="974292"/>
                    <a:pt x="4549981" y="970748"/>
                  </a:cubicBezTo>
                  <a:lnTo>
                    <a:pt x="4543234" y="967712"/>
                  </a:lnTo>
                  <a:lnTo>
                    <a:pt x="4549464" y="969789"/>
                  </a:lnTo>
                  <a:cubicBezTo>
                    <a:pt x="4552639" y="971192"/>
                    <a:pt x="4555887" y="972816"/>
                    <a:pt x="4557659" y="973701"/>
                  </a:cubicBezTo>
                  <a:cubicBezTo>
                    <a:pt x="4569471" y="978426"/>
                    <a:pt x="4581283" y="983151"/>
                    <a:pt x="4593685" y="987876"/>
                  </a:cubicBezTo>
                  <a:cubicBezTo>
                    <a:pt x="4617900" y="996735"/>
                    <a:pt x="4642705" y="1005594"/>
                    <a:pt x="4667510" y="1013272"/>
                  </a:cubicBezTo>
                  <a:cubicBezTo>
                    <a:pt x="4693497" y="1021540"/>
                    <a:pt x="4720074" y="1029218"/>
                    <a:pt x="4746060" y="1036896"/>
                  </a:cubicBezTo>
                  <a:cubicBezTo>
                    <a:pt x="4796261" y="1052251"/>
                    <a:pt x="4832878" y="1097727"/>
                    <a:pt x="4832878" y="1150881"/>
                  </a:cubicBezTo>
                  <a:cubicBezTo>
                    <a:pt x="4832878" y="1157969"/>
                    <a:pt x="4832878" y="1164465"/>
                    <a:pt x="4832878" y="1171552"/>
                  </a:cubicBezTo>
                  <a:cubicBezTo>
                    <a:pt x="4832878" y="1426691"/>
                    <a:pt x="4832878" y="1681830"/>
                    <a:pt x="4832878" y="1936969"/>
                  </a:cubicBezTo>
                  <a:cubicBezTo>
                    <a:pt x="4832878" y="2339168"/>
                    <a:pt x="4776181" y="2738413"/>
                    <a:pt x="4643886" y="3119350"/>
                  </a:cubicBezTo>
                  <a:cubicBezTo>
                    <a:pt x="4485015" y="3577655"/>
                    <a:pt x="4231648" y="3999343"/>
                    <a:pt x="3900912" y="4354294"/>
                  </a:cubicBezTo>
                  <a:cubicBezTo>
                    <a:pt x="3733772" y="4533245"/>
                    <a:pt x="3546552" y="4693889"/>
                    <a:pt x="3345748" y="4833861"/>
                  </a:cubicBezTo>
                  <a:cubicBezTo>
                    <a:pt x="3257749" y="4895283"/>
                    <a:pt x="3166206" y="4951981"/>
                    <a:pt x="3075844" y="5009269"/>
                  </a:cubicBezTo>
                  <a:lnTo>
                    <a:pt x="2491257" y="5380180"/>
                  </a:lnTo>
                  <a:lnTo>
                    <a:pt x="2492963" y="5378249"/>
                  </a:lnTo>
                  <a:lnTo>
                    <a:pt x="2478373" y="5388085"/>
                  </a:lnTo>
                  <a:lnTo>
                    <a:pt x="2480020" y="5387310"/>
                  </a:lnTo>
                  <a:lnTo>
                    <a:pt x="2476386" y="5389615"/>
                  </a:lnTo>
                  <a:lnTo>
                    <a:pt x="2475792" y="5389826"/>
                  </a:lnTo>
                  <a:lnTo>
                    <a:pt x="2466030" y="5396408"/>
                  </a:lnTo>
                  <a:lnTo>
                    <a:pt x="2456675" y="5398296"/>
                  </a:lnTo>
                  <a:lnTo>
                    <a:pt x="2446413" y="5403125"/>
                  </a:lnTo>
                  <a:lnTo>
                    <a:pt x="2436169" y="5403854"/>
                  </a:lnTo>
                  <a:lnTo>
                    <a:pt x="2445491" y="5400554"/>
                  </a:lnTo>
                  <a:lnTo>
                    <a:pt x="2425318" y="5404627"/>
                  </a:lnTo>
                  <a:lnTo>
                    <a:pt x="2436169" y="5403854"/>
                  </a:lnTo>
                  <a:lnTo>
                    <a:pt x="2432155" y="5405275"/>
                  </a:lnTo>
                  <a:lnTo>
                    <a:pt x="2425047" y="5404681"/>
                  </a:lnTo>
                  <a:lnTo>
                    <a:pt x="2416439" y="5406419"/>
                  </a:lnTo>
                  <a:lnTo>
                    <a:pt x="2412190" y="5405561"/>
                  </a:lnTo>
                  <a:lnTo>
                    <a:pt x="2400143" y="5406419"/>
                  </a:lnTo>
                  <a:lnTo>
                    <a:pt x="2377796" y="5398618"/>
                  </a:lnTo>
                  <a:lnTo>
                    <a:pt x="2366849" y="5396408"/>
                  </a:lnTo>
                  <a:lnTo>
                    <a:pt x="2361892" y="5393065"/>
                  </a:lnTo>
                  <a:lnTo>
                    <a:pt x="2357085" y="5391387"/>
                  </a:lnTo>
                  <a:cubicBezTo>
                    <a:pt x="2351769" y="5387843"/>
                    <a:pt x="2345863" y="5384300"/>
                    <a:pt x="2340548" y="5380756"/>
                  </a:cubicBezTo>
                  <a:cubicBezTo>
                    <a:pt x="2122617" y="5242556"/>
                    <a:pt x="1904685" y="5104355"/>
                    <a:pt x="1686754" y="4966155"/>
                  </a:cubicBezTo>
                  <a:cubicBezTo>
                    <a:pt x="1564500" y="4888786"/>
                    <a:pt x="1444607" y="4808465"/>
                    <a:pt x="1330031" y="4719284"/>
                  </a:cubicBezTo>
                  <a:cubicBezTo>
                    <a:pt x="1143401" y="4574587"/>
                    <a:pt x="972718" y="4410991"/>
                    <a:pt x="820934" y="4230858"/>
                  </a:cubicBezTo>
                  <a:cubicBezTo>
                    <a:pt x="508507" y="3860553"/>
                    <a:pt x="274039" y="3427643"/>
                    <a:pt x="138201" y="2962250"/>
                  </a:cubicBezTo>
                  <a:cubicBezTo>
                    <a:pt x="69101" y="2727192"/>
                    <a:pt x="27168" y="2483865"/>
                    <a:pt x="8859" y="2239947"/>
                  </a:cubicBezTo>
                  <a:cubicBezTo>
                    <a:pt x="0" y="2114740"/>
                    <a:pt x="0" y="1989533"/>
                    <a:pt x="0" y="1864326"/>
                  </a:cubicBezTo>
                  <a:cubicBezTo>
                    <a:pt x="0" y="1626905"/>
                    <a:pt x="0" y="1389484"/>
                    <a:pt x="0" y="1152063"/>
                  </a:cubicBezTo>
                  <a:cubicBezTo>
                    <a:pt x="0" y="1099499"/>
                    <a:pt x="37208" y="1052842"/>
                    <a:pt x="86819" y="1038077"/>
                  </a:cubicBezTo>
                  <a:cubicBezTo>
                    <a:pt x="119892" y="1028037"/>
                    <a:pt x="152966" y="1017996"/>
                    <a:pt x="186039" y="1007366"/>
                  </a:cubicBezTo>
                  <a:cubicBezTo>
                    <a:pt x="214979" y="997916"/>
                    <a:pt x="243328" y="987285"/>
                    <a:pt x="271676" y="976064"/>
                  </a:cubicBezTo>
                  <a:lnTo>
                    <a:pt x="288754" y="969032"/>
                  </a:lnTo>
                  <a:lnTo>
                    <a:pt x="279502" y="973775"/>
                  </a:lnTo>
                  <a:cubicBezTo>
                    <a:pt x="277435" y="975030"/>
                    <a:pt x="279354" y="974292"/>
                    <a:pt x="291757" y="967795"/>
                  </a:cubicBezTo>
                  <a:lnTo>
                    <a:pt x="288754" y="969032"/>
                  </a:lnTo>
                  <a:lnTo>
                    <a:pt x="291166" y="967795"/>
                  </a:lnTo>
                  <a:cubicBezTo>
                    <a:pt x="305931" y="961299"/>
                    <a:pt x="320105" y="954802"/>
                    <a:pt x="334280" y="948306"/>
                  </a:cubicBezTo>
                  <a:cubicBezTo>
                    <a:pt x="428185" y="903420"/>
                    <a:pt x="517366" y="849676"/>
                    <a:pt x="600640" y="787663"/>
                  </a:cubicBezTo>
                  <a:cubicBezTo>
                    <a:pt x="604184" y="785300"/>
                    <a:pt x="607137" y="782347"/>
                    <a:pt x="610680" y="779985"/>
                  </a:cubicBezTo>
                  <a:cubicBezTo>
                    <a:pt x="598868" y="788844"/>
                    <a:pt x="596506" y="790616"/>
                    <a:pt x="603593" y="785300"/>
                  </a:cubicBezTo>
                  <a:cubicBezTo>
                    <a:pt x="608318" y="781757"/>
                    <a:pt x="613043" y="778213"/>
                    <a:pt x="617177" y="774669"/>
                  </a:cubicBezTo>
                  <a:cubicBezTo>
                    <a:pt x="627217" y="766992"/>
                    <a:pt x="637257" y="758723"/>
                    <a:pt x="646707" y="750455"/>
                  </a:cubicBezTo>
                  <a:cubicBezTo>
                    <a:pt x="666197" y="733918"/>
                    <a:pt x="685096" y="716791"/>
                    <a:pt x="703995" y="699663"/>
                  </a:cubicBezTo>
                  <a:cubicBezTo>
                    <a:pt x="741203" y="664818"/>
                    <a:pt x="776639" y="628201"/>
                    <a:pt x="810303" y="590402"/>
                  </a:cubicBezTo>
                  <a:lnTo>
                    <a:pt x="861709" y="528938"/>
                  </a:lnTo>
                  <a:lnTo>
                    <a:pt x="861685" y="528980"/>
                  </a:lnTo>
                  <a:lnTo>
                    <a:pt x="861769" y="528866"/>
                  </a:lnTo>
                  <a:lnTo>
                    <a:pt x="864638" y="525436"/>
                  </a:lnTo>
                  <a:lnTo>
                    <a:pt x="865160" y="524278"/>
                  </a:lnTo>
                  <a:lnTo>
                    <a:pt x="871725" y="515396"/>
                  </a:lnTo>
                  <a:cubicBezTo>
                    <a:pt x="879403" y="505356"/>
                    <a:pt x="887081" y="495316"/>
                    <a:pt x="894168" y="484685"/>
                  </a:cubicBezTo>
                  <a:cubicBezTo>
                    <a:pt x="924289" y="442162"/>
                    <a:pt x="952638" y="397276"/>
                    <a:pt x="978624" y="351800"/>
                  </a:cubicBezTo>
                  <a:cubicBezTo>
                    <a:pt x="1004610" y="305733"/>
                    <a:pt x="1028234" y="258485"/>
                    <a:pt x="1049496" y="210056"/>
                  </a:cubicBezTo>
                  <a:lnTo>
                    <a:pt x="1051187" y="206539"/>
                  </a:lnTo>
                  <a:lnTo>
                    <a:pt x="1049496" y="210647"/>
                  </a:lnTo>
                  <a:cubicBezTo>
                    <a:pt x="1052744" y="204150"/>
                    <a:pt x="1054221" y="200606"/>
                    <a:pt x="1054147" y="200385"/>
                  </a:cubicBezTo>
                  <a:lnTo>
                    <a:pt x="1051187" y="206539"/>
                  </a:lnTo>
                  <a:lnTo>
                    <a:pt x="1057764" y="190566"/>
                  </a:lnTo>
                  <a:cubicBezTo>
                    <a:pt x="1062489" y="178164"/>
                    <a:pt x="1067214" y="166352"/>
                    <a:pt x="1071939" y="153949"/>
                  </a:cubicBezTo>
                  <a:cubicBezTo>
                    <a:pt x="1079617" y="132688"/>
                    <a:pt x="1087294" y="110245"/>
                    <a:pt x="1094382" y="88393"/>
                  </a:cubicBezTo>
                  <a:cubicBezTo>
                    <a:pt x="1110328" y="38782"/>
                    <a:pt x="1154623" y="1574"/>
                    <a:pt x="1208367" y="1574"/>
                  </a:cubicBezTo>
                  <a:cubicBezTo>
                    <a:pt x="1209549" y="1574"/>
                    <a:pt x="1211320" y="1574"/>
                    <a:pt x="1212502" y="1574"/>
                  </a:cubicBezTo>
                  <a:cubicBezTo>
                    <a:pt x="1261227" y="-197"/>
                    <a:pt x="1310099" y="-197"/>
                    <a:pt x="1358971" y="2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p:nvPr/>
        </p:nvSpPr>
        <p:spPr>
          <a:xfrm>
            <a:off x="0" y="2159674"/>
            <a:ext cx="10691813" cy="5400001"/>
          </a:xfrm>
          <a:prstGeom prst="flowChartManualInput">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01" name="Google Shape;201;p26"/>
          <p:cNvSpPr txBox="1">
            <a:spLocks noGrp="1"/>
          </p:cNvSpPr>
          <p:nvPr>
            <p:ph type="title"/>
          </p:nvPr>
        </p:nvSpPr>
        <p:spPr>
          <a:xfrm>
            <a:off x="388414" y="365104"/>
            <a:ext cx="9915000" cy="9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520"/>
              <a:buFont typeface="Arial"/>
              <a:buNone/>
            </a:pPr>
            <a:r>
              <a:rPr lang="pl-PL" sz="2520" dirty="0"/>
              <a:t>Nasza dzisiejsza bohaterka</a:t>
            </a:r>
            <a:br>
              <a:rPr lang="en-GB" sz="2520" b="0" dirty="0"/>
            </a:br>
            <a:br>
              <a:rPr lang="en-GB" sz="2520" b="0" dirty="0"/>
            </a:br>
            <a:br>
              <a:rPr lang="en-GB" sz="2520" b="0" dirty="0"/>
            </a:br>
            <a:r>
              <a:rPr lang="en-GB" sz="2520" dirty="0"/>
              <a:t> </a:t>
            </a:r>
            <a:endParaRPr sz="2520" dirty="0"/>
          </a:p>
        </p:txBody>
      </p:sp>
      <p:sp>
        <p:nvSpPr>
          <p:cNvPr id="202" name="Google Shape;202;p26"/>
          <p:cNvSpPr txBox="1">
            <a:spLocks noGrp="1"/>
          </p:cNvSpPr>
          <p:nvPr>
            <p:ph type="sldNum" idx="12"/>
          </p:nvPr>
        </p:nvSpPr>
        <p:spPr>
          <a:xfrm>
            <a:off x="9933364" y="7055696"/>
            <a:ext cx="369900" cy="15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10</a:t>
            </a:fld>
            <a:endParaRPr/>
          </a:p>
        </p:txBody>
      </p:sp>
      <p:sp>
        <p:nvSpPr>
          <p:cNvPr id="203" name="Google Shape;203;p26"/>
          <p:cNvSpPr txBox="1"/>
          <p:nvPr/>
        </p:nvSpPr>
        <p:spPr>
          <a:xfrm>
            <a:off x="388413" y="7055696"/>
            <a:ext cx="2628000" cy="151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1" i="0" u="none" strike="noStrike" cap="none">
                <a:solidFill>
                  <a:schemeClr val="dk1"/>
                </a:solidFill>
                <a:latin typeface="Arial"/>
                <a:ea typeface="Arial"/>
                <a:cs typeface="Arial"/>
                <a:sym typeface="Arial"/>
              </a:rPr>
              <a:t>#TechWeCan  </a:t>
            </a:r>
            <a:r>
              <a:rPr lang="en-GB" sz="800" b="0" i="0" u="none" strike="noStrike" cap="none">
                <a:solidFill>
                  <a:schemeClr val="dk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sp>
        <p:nvSpPr>
          <p:cNvPr id="205" name="Google Shape;205;p26"/>
          <p:cNvSpPr txBox="1"/>
          <p:nvPr/>
        </p:nvSpPr>
        <p:spPr>
          <a:xfrm>
            <a:off x="1382875" y="4599333"/>
            <a:ext cx="3267000" cy="430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06" name="Google Shape;206;p26"/>
          <p:cNvPicPr preferRelativeResize="0"/>
          <p:nvPr/>
        </p:nvPicPr>
        <p:blipFill>
          <a:blip r:embed="rId3">
            <a:alphaModFix/>
          </a:blip>
          <a:stretch>
            <a:fillRect/>
          </a:stretch>
        </p:blipFill>
        <p:spPr>
          <a:xfrm>
            <a:off x="4367824" y="4446550"/>
            <a:ext cx="3702100" cy="2760349"/>
          </a:xfrm>
          <a:prstGeom prst="rect">
            <a:avLst/>
          </a:prstGeom>
          <a:noFill/>
          <a:ln>
            <a:noFill/>
          </a:ln>
        </p:spPr>
      </p:pic>
      <p:pic>
        <p:nvPicPr>
          <p:cNvPr id="207" name="Google Shape;207;p26">
            <a:hlinkClick r:id="rId4"/>
          </p:cNvPr>
          <p:cNvPicPr preferRelativeResize="0"/>
          <p:nvPr/>
        </p:nvPicPr>
        <p:blipFill>
          <a:blip r:embed="rId5">
            <a:alphaModFix/>
          </a:blip>
          <a:stretch>
            <a:fillRect/>
          </a:stretch>
        </p:blipFill>
        <p:spPr>
          <a:xfrm>
            <a:off x="258700" y="1509675"/>
            <a:ext cx="3428901" cy="4436152"/>
          </a:xfrm>
          <a:prstGeom prst="rect">
            <a:avLst/>
          </a:prstGeom>
          <a:noFill/>
          <a:ln>
            <a:noFill/>
          </a:ln>
        </p:spPr>
      </p:pic>
      <p:sp>
        <p:nvSpPr>
          <p:cNvPr id="208" name="Google Shape;208;p26"/>
          <p:cNvSpPr txBox="1"/>
          <p:nvPr/>
        </p:nvSpPr>
        <p:spPr>
          <a:xfrm>
            <a:off x="4777110" y="2829729"/>
            <a:ext cx="5300340" cy="2339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dirty="0"/>
              <a:t>Lara Cooper </a:t>
            </a:r>
            <a:endParaRPr sz="2800" dirty="0"/>
          </a:p>
          <a:p>
            <a:pPr marL="0" lvl="0" indent="0" algn="l" rtl="0">
              <a:spcBef>
                <a:spcPts val="0"/>
              </a:spcBef>
              <a:spcAft>
                <a:spcPts val="0"/>
              </a:spcAft>
              <a:buNone/>
            </a:pPr>
            <a:endParaRPr sz="2800" dirty="0"/>
          </a:p>
          <a:p>
            <a:pPr marL="0" lvl="0" indent="0" algn="l" rtl="0">
              <a:spcBef>
                <a:spcPts val="0"/>
              </a:spcBef>
              <a:spcAft>
                <a:spcPts val="0"/>
              </a:spcAft>
              <a:buNone/>
            </a:pPr>
            <a:r>
              <a:rPr lang="pl-PL" sz="2800" dirty="0"/>
              <a:t>Starszy Partner Ubezpieczeniowy </a:t>
            </a:r>
            <a:r>
              <a:rPr lang="en-CH" sz="2800" dirty="0"/>
              <a:t>–</a:t>
            </a:r>
            <a:r>
              <a:rPr lang="en-GB" sz="2800" dirty="0"/>
              <a:t> </a:t>
            </a:r>
            <a:endParaRPr lang="pl-PL" sz="2800" dirty="0"/>
          </a:p>
          <a:p>
            <a:pPr marL="0" lvl="0" indent="0" algn="l" rtl="0">
              <a:spcBef>
                <a:spcPts val="0"/>
              </a:spcBef>
              <a:spcAft>
                <a:spcPts val="0"/>
              </a:spcAft>
              <a:buNone/>
            </a:pPr>
            <a:r>
              <a:rPr lang="pl-PL" sz="2800" dirty="0"/>
              <a:t>Analityk Ryzyka Finansowego</a:t>
            </a:r>
            <a:endParaRP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12"/>
        <p:cNvGrpSpPr/>
        <p:nvPr/>
      </p:nvGrpSpPr>
      <p:grpSpPr>
        <a:xfrm>
          <a:off x="0" y="0"/>
          <a:ext cx="0" cy="0"/>
          <a:chOff x="0" y="0"/>
          <a:chExt cx="0" cy="0"/>
        </a:xfrm>
      </p:grpSpPr>
      <p:sp>
        <p:nvSpPr>
          <p:cNvPr id="213" name="Google Shape;213;p27"/>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lt1"/>
              </a:buClr>
              <a:buSzPct val="111111"/>
              <a:buFont typeface="Arial"/>
              <a:buNone/>
            </a:pPr>
            <a:r>
              <a:rPr lang="pl-PL" dirty="0">
                <a:solidFill>
                  <a:schemeClr val="lt1"/>
                </a:solidFill>
                <a:latin typeface="Arial"/>
                <a:ea typeface="Arial"/>
                <a:cs typeface="Arial"/>
                <a:sym typeface="Arial"/>
              </a:rPr>
              <a:t>Czym jest technologia </a:t>
            </a:r>
            <a:r>
              <a:rPr lang="pl-PL" dirty="0" err="1">
                <a:solidFill>
                  <a:schemeClr val="lt1"/>
                </a:solidFill>
                <a:latin typeface="Arial"/>
                <a:ea typeface="Arial"/>
                <a:cs typeface="Arial"/>
                <a:sym typeface="Arial"/>
              </a:rPr>
              <a:t>blockchain</a:t>
            </a:r>
            <a:r>
              <a:rPr lang="pl-PL" dirty="0">
                <a:solidFill>
                  <a:schemeClr val="lt1"/>
                </a:solidFill>
                <a:latin typeface="Arial"/>
                <a:ea typeface="Arial"/>
                <a:cs typeface="Arial"/>
                <a:sym typeface="Arial"/>
              </a:rPr>
              <a:t> oraz jak jest używana do transferu pieniędzy? </a:t>
            </a:r>
            <a:br>
              <a:rPr lang="en-GB" dirty="0">
                <a:solidFill>
                  <a:srgbClr val="222222"/>
                </a:solidFill>
                <a:latin typeface="Arial"/>
                <a:ea typeface="Arial"/>
                <a:cs typeface="Arial"/>
                <a:sym typeface="Arial"/>
              </a:rPr>
            </a:br>
            <a:br>
              <a:rPr lang="en-GB" dirty="0">
                <a:solidFill>
                  <a:schemeClr val="lt1"/>
                </a:solidFill>
                <a:latin typeface="Arial"/>
                <a:ea typeface="Arial"/>
                <a:cs typeface="Arial"/>
                <a:sym typeface="Arial"/>
              </a:rPr>
            </a:br>
            <a:endParaRPr lang="en-GB" dirty="0">
              <a:solidFill>
                <a:schemeClr val="lt1"/>
              </a:solidFill>
            </a:endParaRPr>
          </a:p>
        </p:txBody>
      </p:sp>
      <p:sp>
        <p:nvSpPr>
          <p:cNvPr id="214" name="Google Shape;214;p27"/>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11</a:t>
            </a:fld>
            <a:endParaRPr/>
          </a:p>
        </p:txBody>
      </p:sp>
      <p:sp>
        <p:nvSpPr>
          <p:cNvPr id="216" name="Google Shape;216;p27" descr="Margaret Keenan, 90, is applauded by staff as she returns to her ward after becoming the first person in the U.K. to receive the Pfizer/BioNtech COVID-19 vaccine on Dec. 8, 2020."/>
          <p:cNvSpPr/>
          <p:nvPr/>
        </p:nvSpPr>
        <p:spPr>
          <a:xfrm>
            <a:off x="5192713" y="36274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7" name="Google Shape;217;p27">
            <a:hlinkClick r:id="rId3"/>
          </p:cNvPr>
          <p:cNvPicPr preferRelativeResize="0"/>
          <p:nvPr/>
        </p:nvPicPr>
        <p:blipFill rotWithShape="1">
          <a:blip r:embed="rId4">
            <a:alphaModFix/>
          </a:blip>
          <a:srcRect/>
          <a:stretch/>
        </p:blipFill>
        <p:spPr>
          <a:xfrm>
            <a:off x="253592" y="1316037"/>
            <a:ext cx="4939121" cy="2463800"/>
          </a:xfrm>
          <a:prstGeom prst="rect">
            <a:avLst/>
          </a:prstGeom>
          <a:noFill/>
          <a:ln>
            <a:noFill/>
          </a:ln>
        </p:spPr>
      </p:pic>
      <p:sp>
        <p:nvSpPr>
          <p:cNvPr id="218" name="Google Shape;218;p27"/>
          <p:cNvSpPr txBox="1"/>
          <p:nvPr/>
        </p:nvSpPr>
        <p:spPr>
          <a:xfrm>
            <a:off x="388412" y="6988450"/>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pic>
        <p:nvPicPr>
          <p:cNvPr id="220" name="Google Shape;220;p27" descr="Screen Shot 2017-05-20 at 09.31.14.png"/>
          <p:cNvPicPr preferRelativeResize="0"/>
          <p:nvPr/>
        </p:nvPicPr>
        <p:blipFill rotWithShape="1">
          <a:blip r:embed="rId5">
            <a:alphaModFix/>
          </a:blip>
          <a:srcRect/>
          <a:stretch/>
        </p:blipFill>
        <p:spPr>
          <a:xfrm>
            <a:off x="804104" y="5374450"/>
            <a:ext cx="998874" cy="982049"/>
          </a:xfrm>
          <a:prstGeom prst="rect">
            <a:avLst/>
          </a:prstGeom>
          <a:noFill/>
          <a:ln>
            <a:noFill/>
          </a:ln>
        </p:spPr>
      </p:pic>
      <p:pic>
        <p:nvPicPr>
          <p:cNvPr id="221" name="Google Shape;221;p27" descr="Screen Shot 2017-06-12 at 11.53.29.png"/>
          <p:cNvPicPr preferRelativeResize="0"/>
          <p:nvPr/>
        </p:nvPicPr>
        <p:blipFill rotWithShape="1">
          <a:blip r:embed="rId6">
            <a:alphaModFix/>
          </a:blip>
          <a:srcRect/>
          <a:stretch/>
        </p:blipFill>
        <p:spPr>
          <a:xfrm>
            <a:off x="7495113" y="4920650"/>
            <a:ext cx="2044825" cy="2067800"/>
          </a:xfrm>
          <a:prstGeom prst="rect">
            <a:avLst/>
          </a:prstGeom>
          <a:noFill/>
          <a:ln>
            <a:noFill/>
          </a:ln>
        </p:spPr>
      </p:pic>
      <p:sp>
        <p:nvSpPr>
          <p:cNvPr id="222" name="Google Shape;222;p27"/>
          <p:cNvSpPr txBox="1">
            <a:spLocks noGrp="1"/>
          </p:cNvSpPr>
          <p:nvPr>
            <p:ph type="title"/>
          </p:nvPr>
        </p:nvSpPr>
        <p:spPr>
          <a:xfrm>
            <a:off x="494447" y="4934138"/>
            <a:ext cx="2340600" cy="9000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lt1"/>
              </a:buClr>
              <a:buSzPct val="138614"/>
              <a:buFont typeface="Arial"/>
              <a:buNone/>
            </a:pPr>
            <a:r>
              <a:rPr lang="en-GB" sz="2244" dirty="0"/>
              <a:t>2009 -</a:t>
            </a:r>
            <a:r>
              <a:rPr lang="pl-PL" sz="2244" dirty="0"/>
              <a:t>&gt;</a:t>
            </a:r>
            <a:r>
              <a:rPr lang="en-GB" sz="2244" dirty="0"/>
              <a:t> Bitcoin</a:t>
            </a:r>
            <a:r>
              <a:rPr lang="en-GB" dirty="0"/>
              <a:t>                                                                  </a:t>
            </a:r>
            <a:br>
              <a:rPr lang="en-GB" dirty="0">
                <a:solidFill>
                  <a:srgbClr val="222222"/>
                </a:solidFill>
                <a:latin typeface="Arial"/>
                <a:ea typeface="Arial"/>
                <a:cs typeface="Arial"/>
                <a:sym typeface="Arial"/>
              </a:rPr>
            </a:br>
            <a:br>
              <a:rPr lang="en-GB" dirty="0">
                <a:solidFill>
                  <a:schemeClr val="lt1"/>
                </a:solidFill>
                <a:latin typeface="Arial"/>
                <a:ea typeface="Arial"/>
                <a:cs typeface="Arial"/>
                <a:sym typeface="Arial"/>
              </a:rPr>
            </a:br>
            <a:endParaRPr dirty="0">
              <a:solidFill>
                <a:schemeClr val="lt1"/>
              </a:solidFill>
            </a:endParaRPr>
          </a:p>
        </p:txBody>
      </p:sp>
      <p:sp>
        <p:nvSpPr>
          <p:cNvPr id="223" name="Google Shape;223;p27"/>
          <p:cNvSpPr txBox="1"/>
          <p:nvPr/>
        </p:nvSpPr>
        <p:spPr>
          <a:xfrm>
            <a:off x="6804975" y="4286150"/>
            <a:ext cx="34251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2000" b="1" dirty="0">
                <a:solidFill>
                  <a:schemeClr val="lt1"/>
                </a:solidFill>
              </a:rPr>
              <a:t>2020</a:t>
            </a:r>
            <a:r>
              <a:rPr lang="en-GB" sz="2000" b="1" dirty="0">
                <a:solidFill>
                  <a:schemeClr val="lt1"/>
                </a:solidFill>
              </a:rPr>
              <a:t> -</a:t>
            </a:r>
            <a:r>
              <a:rPr lang="pl-PL" sz="2000" b="1" dirty="0">
                <a:solidFill>
                  <a:schemeClr val="lt1"/>
                </a:solidFill>
              </a:rPr>
              <a:t>&gt;</a:t>
            </a:r>
            <a:r>
              <a:rPr lang="en-GB" sz="2000" b="1" dirty="0">
                <a:solidFill>
                  <a:schemeClr val="lt1"/>
                </a:solidFill>
              </a:rPr>
              <a:t> 9000</a:t>
            </a:r>
            <a:r>
              <a:rPr lang="pl-PL" sz="2000" b="1" dirty="0">
                <a:solidFill>
                  <a:schemeClr val="lt1"/>
                </a:solidFill>
              </a:rPr>
              <a:t>+ </a:t>
            </a:r>
            <a:r>
              <a:rPr lang="pl-PL" sz="2000" b="1" dirty="0" err="1">
                <a:solidFill>
                  <a:schemeClr val="lt1"/>
                </a:solidFill>
              </a:rPr>
              <a:t>kryptowalut</a:t>
            </a:r>
            <a:endParaRPr lang="pl-PL" sz="2000" b="1" dirty="0">
              <a:solidFill>
                <a:schemeClr val="lt1"/>
              </a:solidFill>
            </a:endParaRPr>
          </a:p>
        </p:txBody>
      </p:sp>
      <p:sp>
        <p:nvSpPr>
          <p:cNvPr id="224" name="Google Shape;224;p27"/>
          <p:cNvSpPr/>
          <p:nvPr/>
        </p:nvSpPr>
        <p:spPr>
          <a:xfrm>
            <a:off x="3062025" y="5574375"/>
            <a:ext cx="3983100" cy="459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a:extLst>
              <a:ext uri="{FF2B5EF4-FFF2-40B4-BE49-F238E27FC236}">
                <a16:creationId xmlns:a16="http://schemas.microsoft.com/office/drawing/2014/main" id="{293C9A47-4ABE-4A3C-98A7-D92D4E9B152D}"/>
              </a:ext>
            </a:extLst>
          </p:cNvPr>
          <p:cNvGrpSpPr/>
          <p:nvPr/>
        </p:nvGrpSpPr>
        <p:grpSpPr>
          <a:xfrm>
            <a:off x="5545245" y="1316037"/>
            <a:ext cx="4952362" cy="2463800"/>
            <a:chOff x="5545245" y="1316037"/>
            <a:chExt cx="4952362" cy="2463800"/>
          </a:xfrm>
        </p:grpSpPr>
        <p:pic>
          <p:nvPicPr>
            <p:cNvPr id="219" name="Google Shape;219;p27" descr="A Beginner's Guide to What is Decentralized Finance (DeFi)"/>
            <p:cNvPicPr preferRelativeResize="0"/>
            <p:nvPr/>
          </p:nvPicPr>
          <p:blipFill rotWithShape="1">
            <a:blip r:embed="rId7">
              <a:alphaModFix/>
            </a:blip>
            <a:srcRect/>
            <a:stretch/>
          </p:blipFill>
          <p:spPr>
            <a:xfrm>
              <a:off x="5545245" y="1316037"/>
              <a:ext cx="4952362" cy="2463800"/>
            </a:xfrm>
            <a:prstGeom prst="rect">
              <a:avLst/>
            </a:prstGeom>
            <a:noFill/>
            <a:ln>
              <a:noFill/>
            </a:ln>
          </p:spPr>
        </p:pic>
        <p:sp>
          <p:nvSpPr>
            <p:cNvPr id="2" name="TextBox 1">
              <a:extLst>
                <a:ext uri="{FF2B5EF4-FFF2-40B4-BE49-F238E27FC236}">
                  <a16:creationId xmlns:a16="http://schemas.microsoft.com/office/drawing/2014/main" id="{1513EBBF-2CBC-4722-A7DD-61C5BC0D6222}"/>
                </a:ext>
              </a:extLst>
            </p:cNvPr>
            <p:cNvSpPr txBox="1"/>
            <p:nvPr/>
          </p:nvSpPr>
          <p:spPr>
            <a:xfrm>
              <a:off x="5953125" y="1419225"/>
              <a:ext cx="1390650" cy="461665"/>
            </a:xfrm>
            <a:prstGeom prst="rect">
              <a:avLst/>
            </a:prstGeom>
            <a:solidFill>
              <a:schemeClr val="bg1"/>
            </a:solidFill>
          </p:spPr>
          <p:txBody>
            <a:bodyPr wrap="square" rtlCol="0">
              <a:spAutoFit/>
            </a:bodyPr>
            <a:lstStyle/>
            <a:p>
              <a:pPr algn="ctr"/>
              <a:r>
                <a:rPr lang="pl-PL" sz="1200" dirty="0"/>
                <a:t>Tradycyjny system finansowy</a:t>
              </a:r>
              <a:endParaRPr lang="en-CH" sz="1200" dirty="0"/>
            </a:p>
          </p:txBody>
        </p:sp>
        <p:sp>
          <p:nvSpPr>
            <p:cNvPr id="15" name="TextBox 14">
              <a:extLst>
                <a:ext uri="{FF2B5EF4-FFF2-40B4-BE49-F238E27FC236}">
                  <a16:creationId xmlns:a16="http://schemas.microsoft.com/office/drawing/2014/main" id="{15274B3D-0C26-4609-8F93-8EA471C634CE}"/>
                </a:ext>
              </a:extLst>
            </p:cNvPr>
            <p:cNvSpPr txBox="1"/>
            <p:nvPr/>
          </p:nvSpPr>
          <p:spPr>
            <a:xfrm>
              <a:off x="8560701" y="1469875"/>
              <a:ext cx="1526273" cy="461665"/>
            </a:xfrm>
            <a:prstGeom prst="rect">
              <a:avLst/>
            </a:prstGeom>
            <a:solidFill>
              <a:schemeClr val="bg1"/>
            </a:solidFill>
          </p:spPr>
          <p:txBody>
            <a:bodyPr wrap="square" rtlCol="0">
              <a:spAutoFit/>
            </a:bodyPr>
            <a:lstStyle/>
            <a:p>
              <a:pPr algn="ctr"/>
              <a:r>
                <a:rPr lang="pl-PL" sz="1200" dirty="0"/>
                <a:t>Zdecentralizowany system finansowy</a:t>
              </a:r>
              <a:endParaRPr lang="en-CH" sz="1200"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28"/>
        <p:cNvGrpSpPr/>
        <p:nvPr/>
      </p:nvGrpSpPr>
      <p:grpSpPr>
        <a:xfrm>
          <a:off x="0" y="0"/>
          <a:ext cx="0" cy="0"/>
          <a:chOff x="0" y="0"/>
          <a:chExt cx="0" cy="0"/>
        </a:xfrm>
      </p:grpSpPr>
      <p:sp>
        <p:nvSpPr>
          <p:cNvPr id="229" name="Google Shape;229;p28"/>
          <p:cNvSpPr/>
          <p:nvPr/>
        </p:nvSpPr>
        <p:spPr>
          <a:xfrm>
            <a:off x="0" y="0"/>
            <a:ext cx="10691700" cy="393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30" name="Google Shape;230;p28"/>
          <p:cNvSpPr txBox="1">
            <a:spLocks noGrp="1"/>
          </p:cNvSpPr>
          <p:nvPr>
            <p:ph type="title"/>
          </p:nvPr>
        </p:nvSpPr>
        <p:spPr>
          <a:xfrm>
            <a:off x="546376" y="395204"/>
            <a:ext cx="9915000" cy="90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GB" dirty="0" err="1">
                <a:solidFill>
                  <a:schemeClr val="dk1"/>
                </a:solidFill>
              </a:rPr>
              <a:t>Kariera</a:t>
            </a:r>
            <a:r>
              <a:rPr lang="en-GB" dirty="0">
                <a:solidFill>
                  <a:schemeClr val="dk1"/>
                </a:solidFill>
              </a:rPr>
              <a:t> w </a:t>
            </a:r>
            <a:r>
              <a:rPr lang="en-GB" dirty="0" err="1">
                <a:solidFill>
                  <a:schemeClr val="dk1"/>
                </a:solidFill>
              </a:rPr>
              <a:t>technologii</a:t>
            </a:r>
            <a:r>
              <a:rPr lang="en-GB" dirty="0">
                <a:solidFill>
                  <a:schemeClr val="dk1"/>
                </a:solidFill>
              </a:rPr>
              <a:t> blockchain</a:t>
            </a:r>
          </a:p>
        </p:txBody>
      </p:sp>
      <p:sp>
        <p:nvSpPr>
          <p:cNvPr id="231" name="Google Shape;231;p28"/>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800"/>
              <a:buNone/>
            </a:pPr>
            <a:fld id="{00000000-1234-1234-1234-123412341234}" type="slidenum">
              <a:rPr lang="en-GB" sz="800" b="0" i="0" u="none" strike="noStrike" cap="none">
                <a:solidFill>
                  <a:schemeClr val="lt1"/>
                </a:solidFill>
                <a:latin typeface="Arial"/>
                <a:ea typeface="Arial"/>
                <a:cs typeface="Arial"/>
                <a:sym typeface="Arial"/>
              </a:rPr>
              <a:t>12</a:t>
            </a:fld>
            <a:endParaRPr sz="800" b="0" i="0" u="none" strike="noStrike" cap="none">
              <a:solidFill>
                <a:schemeClr val="lt1"/>
              </a:solidFill>
              <a:latin typeface="Arial"/>
              <a:ea typeface="Arial"/>
              <a:cs typeface="Arial"/>
              <a:sym typeface="Arial"/>
            </a:endParaRPr>
          </a:p>
        </p:txBody>
      </p:sp>
      <p:sp>
        <p:nvSpPr>
          <p:cNvPr id="232" name="Google Shape;232;p28"/>
          <p:cNvSpPr/>
          <p:nvPr/>
        </p:nvSpPr>
        <p:spPr>
          <a:xfrm>
            <a:off x="831336" y="4123495"/>
            <a:ext cx="3183000" cy="276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1800" dirty="0">
                <a:solidFill>
                  <a:schemeClr val="lt1"/>
                </a:solidFill>
              </a:rPr>
              <a:t>Jako programista </a:t>
            </a:r>
            <a:r>
              <a:rPr lang="pl-PL" sz="1800" dirty="0" err="1">
                <a:solidFill>
                  <a:schemeClr val="lt1"/>
                </a:solidFill>
              </a:rPr>
              <a:t>blockchain</a:t>
            </a:r>
            <a:r>
              <a:rPr lang="pl-PL" sz="1800" dirty="0">
                <a:solidFill>
                  <a:schemeClr val="lt1"/>
                </a:solidFill>
              </a:rPr>
              <a:t> możesz być odpowiedzialny za rozwój i tworzenie łańcucha bloków. Możesz zaprogramować i zakodować komputery w łańcuchu bloków, aby działały dokładnie.</a:t>
            </a:r>
            <a:endParaRPr lang="en-GB" sz="1800" b="0" i="0" u="none" strike="noStrike" cap="none" dirty="0">
              <a:solidFill>
                <a:srgbClr val="000000"/>
              </a:solidFill>
              <a:latin typeface="Arial"/>
              <a:ea typeface="Arial"/>
              <a:cs typeface="Arial"/>
              <a:sym typeface="Arial"/>
            </a:endParaRPr>
          </a:p>
        </p:txBody>
      </p:sp>
      <p:sp>
        <p:nvSpPr>
          <p:cNvPr id="233" name="Google Shape;233;p28"/>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sp>
        <p:nvSpPr>
          <p:cNvPr id="235" name="Google Shape;235;p28"/>
          <p:cNvSpPr/>
          <p:nvPr/>
        </p:nvSpPr>
        <p:spPr>
          <a:xfrm>
            <a:off x="997826" y="1160401"/>
            <a:ext cx="2850000" cy="307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it-IT" sz="2000" dirty="0" err="1">
                <a:solidFill>
                  <a:schemeClr val="accent3"/>
                </a:solidFill>
              </a:rPr>
              <a:t>Programista</a:t>
            </a:r>
            <a:r>
              <a:rPr lang="it-IT" sz="2000" dirty="0">
                <a:solidFill>
                  <a:schemeClr val="accent3"/>
                </a:solidFill>
              </a:rPr>
              <a:t> Blockchain</a:t>
            </a:r>
            <a:endParaRPr lang="en-CH" sz="2000" dirty="0">
              <a:solidFill>
                <a:schemeClr val="accent3"/>
              </a:solidFill>
            </a:endParaRPr>
          </a:p>
        </p:txBody>
      </p:sp>
      <p:pic>
        <p:nvPicPr>
          <p:cNvPr id="236" name="Google Shape;236;p28"/>
          <p:cNvPicPr preferRelativeResize="0"/>
          <p:nvPr/>
        </p:nvPicPr>
        <p:blipFill>
          <a:blip r:embed="rId3">
            <a:alphaModFix/>
          </a:blip>
          <a:stretch>
            <a:fillRect/>
          </a:stretch>
        </p:blipFill>
        <p:spPr>
          <a:xfrm>
            <a:off x="831347" y="1565350"/>
            <a:ext cx="3182950" cy="2123102"/>
          </a:xfrm>
          <a:prstGeom prst="rect">
            <a:avLst/>
          </a:prstGeom>
          <a:noFill/>
          <a:ln>
            <a:noFill/>
          </a:ln>
        </p:spPr>
      </p:pic>
      <p:sp>
        <p:nvSpPr>
          <p:cNvPr id="237" name="Google Shape;237;p28"/>
          <p:cNvSpPr/>
          <p:nvPr/>
        </p:nvSpPr>
        <p:spPr>
          <a:xfrm>
            <a:off x="6248361" y="4177995"/>
            <a:ext cx="3183000" cy="276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1800" dirty="0">
                <a:solidFill>
                  <a:schemeClr val="lt1"/>
                </a:solidFill>
              </a:rPr>
              <a:t>Jako konsultant ds. </a:t>
            </a:r>
            <a:r>
              <a:rPr lang="pl-PL" sz="1800" dirty="0" err="1">
                <a:solidFill>
                  <a:schemeClr val="lt1"/>
                </a:solidFill>
              </a:rPr>
              <a:t>blockchain</a:t>
            </a:r>
            <a:r>
              <a:rPr lang="pl-PL" sz="1800" dirty="0">
                <a:solidFill>
                  <a:schemeClr val="lt1"/>
                </a:solidFill>
              </a:rPr>
              <a:t> możesz badać, analizować i testować technologie </a:t>
            </a:r>
            <a:r>
              <a:rPr lang="pl-PL" sz="1800" dirty="0" err="1">
                <a:solidFill>
                  <a:schemeClr val="lt1"/>
                </a:solidFill>
              </a:rPr>
              <a:t>blockchain</a:t>
            </a:r>
            <a:r>
              <a:rPr lang="pl-PL" sz="1800" dirty="0">
                <a:solidFill>
                  <a:schemeClr val="lt1"/>
                </a:solidFill>
              </a:rPr>
              <a:t>. Możesz doradzać firmom, w jaki sposób mogą wykorzystać </a:t>
            </a:r>
            <a:r>
              <a:rPr lang="pl-PL" sz="1800" dirty="0" err="1">
                <a:solidFill>
                  <a:schemeClr val="lt1"/>
                </a:solidFill>
              </a:rPr>
              <a:t>blockchain</a:t>
            </a:r>
            <a:r>
              <a:rPr lang="pl-PL" sz="1800" dirty="0">
                <a:solidFill>
                  <a:schemeClr val="lt1"/>
                </a:solidFill>
              </a:rPr>
              <a:t>, aby ulepszyć sposób, w jaki prowadzą działalność.</a:t>
            </a:r>
            <a:endParaRPr lang="en-GB" sz="1800" b="0" i="0" u="none" strike="noStrike" cap="none" dirty="0">
              <a:solidFill>
                <a:srgbClr val="000000"/>
              </a:solidFill>
              <a:latin typeface="Arial"/>
              <a:ea typeface="Arial"/>
              <a:cs typeface="Arial"/>
              <a:sym typeface="Arial"/>
            </a:endParaRPr>
          </a:p>
        </p:txBody>
      </p:sp>
      <p:sp>
        <p:nvSpPr>
          <p:cNvPr id="238" name="Google Shape;238;p28"/>
          <p:cNvSpPr/>
          <p:nvPr/>
        </p:nvSpPr>
        <p:spPr>
          <a:xfrm>
            <a:off x="6496426" y="1257551"/>
            <a:ext cx="2850000" cy="307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2000" dirty="0">
                <a:solidFill>
                  <a:schemeClr val="accent3"/>
                </a:solidFill>
              </a:rPr>
              <a:t>Konsultant </a:t>
            </a:r>
            <a:r>
              <a:rPr lang="en-GB" sz="2000" dirty="0">
                <a:solidFill>
                  <a:schemeClr val="accent3"/>
                </a:solidFill>
              </a:rPr>
              <a:t>Blockchain</a:t>
            </a:r>
            <a:endParaRPr sz="1400" b="0" i="0" u="none" strike="noStrike" cap="none" dirty="0">
              <a:solidFill>
                <a:srgbClr val="000000"/>
              </a:solidFill>
              <a:latin typeface="Arial"/>
              <a:ea typeface="Arial"/>
              <a:cs typeface="Arial"/>
              <a:sym typeface="Arial"/>
            </a:endParaRPr>
          </a:p>
        </p:txBody>
      </p:sp>
      <p:pic>
        <p:nvPicPr>
          <p:cNvPr id="239" name="Google Shape;239;p28"/>
          <p:cNvPicPr preferRelativeResize="0"/>
          <p:nvPr/>
        </p:nvPicPr>
        <p:blipFill>
          <a:blip r:embed="rId4">
            <a:alphaModFix/>
          </a:blip>
          <a:stretch>
            <a:fillRect/>
          </a:stretch>
        </p:blipFill>
        <p:spPr>
          <a:xfrm>
            <a:off x="6248375" y="1656225"/>
            <a:ext cx="3182951" cy="2123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43"/>
        <p:cNvGrpSpPr/>
        <p:nvPr/>
      </p:nvGrpSpPr>
      <p:grpSpPr>
        <a:xfrm>
          <a:off x="0" y="0"/>
          <a:ext cx="0" cy="0"/>
          <a:chOff x="0" y="0"/>
          <a:chExt cx="0" cy="0"/>
        </a:xfrm>
      </p:grpSpPr>
      <p:sp>
        <p:nvSpPr>
          <p:cNvPr id="244" name="Google Shape;244;p29"/>
          <p:cNvSpPr txBox="1">
            <a:spLocks noGrp="1"/>
          </p:cNvSpPr>
          <p:nvPr>
            <p:ph type="sldNum" idx="12"/>
          </p:nvPr>
        </p:nvSpPr>
        <p:spPr>
          <a:xfrm>
            <a:off x="9933364" y="7055696"/>
            <a:ext cx="369900" cy="15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13</a:t>
            </a:fld>
            <a:endParaRPr/>
          </a:p>
        </p:txBody>
      </p:sp>
      <p:sp>
        <p:nvSpPr>
          <p:cNvPr id="245" name="Google Shape;245;p29"/>
          <p:cNvSpPr txBox="1"/>
          <p:nvPr/>
        </p:nvSpPr>
        <p:spPr>
          <a:xfrm>
            <a:off x="388413" y="7055696"/>
            <a:ext cx="2628000" cy="151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sp>
        <p:nvSpPr>
          <p:cNvPr id="246" name="Google Shape;246;p29"/>
          <p:cNvSpPr txBox="1">
            <a:spLocks noGrp="1"/>
          </p:cNvSpPr>
          <p:nvPr>
            <p:ph type="title"/>
          </p:nvPr>
        </p:nvSpPr>
        <p:spPr>
          <a:xfrm>
            <a:off x="388414" y="365104"/>
            <a:ext cx="9915000" cy="90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pl-PL" dirty="0">
                <a:solidFill>
                  <a:schemeClr val="lt1"/>
                </a:solidFill>
                <a:latin typeface="Arial"/>
                <a:ea typeface="Arial"/>
                <a:cs typeface="Arial"/>
                <a:sym typeface="Arial"/>
              </a:rPr>
              <a:t>Technologia wspierająca finansowanie dobrych uczynków</a:t>
            </a:r>
            <a:br>
              <a:rPr lang="en-GB" dirty="0">
                <a:solidFill>
                  <a:srgbClr val="222222"/>
                </a:solidFill>
                <a:latin typeface="Arial"/>
                <a:ea typeface="Arial"/>
                <a:cs typeface="Arial"/>
                <a:sym typeface="Arial"/>
              </a:rPr>
            </a:br>
            <a:endParaRPr dirty="0"/>
          </a:p>
        </p:txBody>
      </p:sp>
      <p:pic>
        <p:nvPicPr>
          <p:cNvPr id="248" name="Google Shape;248;p29" descr="The Best Crowdfunding Platforms In Germany | truust"/>
          <p:cNvPicPr preferRelativeResize="0"/>
          <p:nvPr/>
        </p:nvPicPr>
        <p:blipFill rotWithShape="1">
          <a:blip r:embed="rId3">
            <a:alphaModFix/>
          </a:blip>
          <a:srcRect/>
          <a:stretch/>
        </p:blipFill>
        <p:spPr>
          <a:xfrm>
            <a:off x="3743450" y="1146000"/>
            <a:ext cx="6189926" cy="2425650"/>
          </a:xfrm>
          <a:prstGeom prst="rect">
            <a:avLst/>
          </a:prstGeom>
          <a:noFill/>
          <a:ln>
            <a:noFill/>
          </a:ln>
        </p:spPr>
      </p:pic>
      <p:pic>
        <p:nvPicPr>
          <p:cNvPr id="249" name="Google Shape;249;p29" descr="sustainable investment Archives - Centre for Sustainabilty and Excellence"/>
          <p:cNvPicPr preferRelativeResize="0"/>
          <p:nvPr/>
        </p:nvPicPr>
        <p:blipFill rotWithShape="1">
          <a:blip r:embed="rId4">
            <a:alphaModFix/>
          </a:blip>
          <a:srcRect/>
          <a:stretch/>
        </p:blipFill>
        <p:spPr>
          <a:xfrm>
            <a:off x="566425" y="4056025"/>
            <a:ext cx="6189926" cy="2647925"/>
          </a:xfrm>
          <a:prstGeom prst="rect">
            <a:avLst/>
          </a:prstGeom>
          <a:noFill/>
          <a:ln>
            <a:noFill/>
          </a:ln>
        </p:spPr>
      </p:pic>
      <p:pic>
        <p:nvPicPr>
          <p:cNvPr id="3" name="Picture 2">
            <a:extLst>
              <a:ext uri="{FF2B5EF4-FFF2-40B4-BE49-F238E27FC236}">
                <a16:creationId xmlns:a16="http://schemas.microsoft.com/office/drawing/2014/main" id="{8B3C9C9C-B8CB-4EC6-BD29-4D6FB3617046}"/>
              </a:ext>
            </a:extLst>
          </p:cNvPr>
          <p:cNvPicPr>
            <a:picLocks noChangeAspect="1"/>
          </p:cNvPicPr>
          <p:nvPr/>
        </p:nvPicPr>
        <p:blipFill>
          <a:blip r:embed="rId5"/>
          <a:stretch>
            <a:fillRect/>
          </a:stretch>
        </p:blipFill>
        <p:spPr>
          <a:xfrm>
            <a:off x="566425" y="1055938"/>
            <a:ext cx="2343150" cy="2295525"/>
          </a:xfrm>
          <a:prstGeom prst="rect">
            <a:avLst/>
          </a:prstGeom>
        </p:spPr>
      </p:pic>
      <p:grpSp>
        <p:nvGrpSpPr>
          <p:cNvPr id="5" name="Group 4">
            <a:extLst>
              <a:ext uri="{FF2B5EF4-FFF2-40B4-BE49-F238E27FC236}">
                <a16:creationId xmlns:a16="http://schemas.microsoft.com/office/drawing/2014/main" id="{DAF20306-6932-4991-A0FC-832A379BFAE4}"/>
              </a:ext>
            </a:extLst>
          </p:cNvPr>
          <p:cNvGrpSpPr/>
          <p:nvPr/>
        </p:nvGrpSpPr>
        <p:grpSpPr>
          <a:xfrm>
            <a:off x="7414050" y="4056025"/>
            <a:ext cx="2585825" cy="2625500"/>
            <a:chOff x="7414050" y="4056025"/>
            <a:chExt cx="2585825" cy="2625500"/>
          </a:xfrm>
        </p:grpSpPr>
        <p:pic>
          <p:nvPicPr>
            <p:cNvPr id="251" name="Google Shape;251;p29"/>
            <p:cNvPicPr preferRelativeResize="0"/>
            <p:nvPr/>
          </p:nvPicPr>
          <p:blipFill>
            <a:blip r:embed="rId6">
              <a:alphaModFix/>
            </a:blip>
            <a:stretch>
              <a:fillRect/>
            </a:stretch>
          </p:blipFill>
          <p:spPr>
            <a:xfrm>
              <a:off x="7414050" y="4056025"/>
              <a:ext cx="2585825" cy="2625500"/>
            </a:xfrm>
            <a:prstGeom prst="rect">
              <a:avLst/>
            </a:prstGeom>
            <a:noFill/>
            <a:ln>
              <a:noFill/>
            </a:ln>
          </p:spPr>
        </p:pic>
        <p:sp>
          <p:nvSpPr>
            <p:cNvPr id="4" name="TextBox 3">
              <a:extLst>
                <a:ext uri="{FF2B5EF4-FFF2-40B4-BE49-F238E27FC236}">
                  <a16:creationId xmlns:a16="http://schemas.microsoft.com/office/drawing/2014/main" id="{08A94BDD-D39D-46A2-877D-9F4F6F6A6DBB}"/>
                </a:ext>
              </a:extLst>
            </p:cNvPr>
            <p:cNvSpPr txBox="1"/>
            <p:nvPr/>
          </p:nvSpPr>
          <p:spPr>
            <a:xfrm>
              <a:off x="8406581" y="4417142"/>
              <a:ext cx="612058" cy="230832"/>
            </a:xfrm>
            <a:prstGeom prst="rect">
              <a:avLst/>
            </a:prstGeom>
            <a:solidFill>
              <a:srgbClr val="9BCCB9"/>
            </a:solidFill>
          </p:spPr>
          <p:txBody>
            <a:bodyPr wrap="square" rtlCol="0">
              <a:spAutoFit/>
            </a:bodyPr>
            <a:lstStyle/>
            <a:p>
              <a:r>
                <a:rPr lang="pl-PL" sz="900" b="1" dirty="0">
                  <a:solidFill>
                    <a:schemeClr val="bg1"/>
                  </a:solidFill>
                </a:rPr>
                <a:t>LUDZIE</a:t>
              </a:r>
              <a:endParaRPr lang="en-CH" sz="900" b="1" dirty="0">
                <a:solidFill>
                  <a:schemeClr val="bg1"/>
                </a:solidFill>
              </a:endParaRPr>
            </a:p>
          </p:txBody>
        </p:sp>
        <p:sp>
          <p:nvSpPr>
            <p:cNvPr id="13" name="TextBox 12">
              <a:extLst>
                <a:ext uri="{FF2B5EF4-FFF2-40B4-BE49-F238E27FC236}">
                  <a16:creationId xmlns:a16="http://schemas.microsoft.com/office/drawing/2014/main" id="{CBAB0BBA-4EA0-4459-A2CA-CA673AD06AC1}"/>
                </a:ext>
              </a:extLst>
            </p:cNvPr>
            <p:cNvSpPr txBox="1"/>
            <p:nvPr/>
          </p:nvSpPr>
          <p:spPr>
            <a:xfrm>
              <a:off x="7954297" y="5793658"/>
              <a:ext cx="612058" cy="230832"/>
            </a:xfrm>
            <a:prstGeom prst="rect">
              <a:avLst/>
            </a:prstGeom>
            <a:solidFill>
              <a:srgbClr val="DAE273"/>
            </a:solidFill>
          </p:spPr>
          <p:txBody>
            <a:bodyPr wrap="square" rtlCol="0">
              <a:spAutoFit/>
            </a:bodyPr>
            <a:lstStyle/>
            <a:p>
              <a:pPr algn="ctr"/>
              <a:r>
                <a:rPr lang="pl-PL" sz="900" b="1" dirty="0">
                  <a:solidFill>
                    <a:schemeClr val="bg1"/>
                  </a:solidFill>
                </a:rPr>
                <a:t>ZIEMIA</a:t>
              </a:r>
              <a:endParaRPr lang="en-CH" sz="900" b="1" dirty="0">
                <a:solidFill>
                  <a:schemeClr val="bg1"/>
                </a:solidFill>
              </a:endParaRPr>
            </a:p>
          </p:txBody>
        </p:sp>
        <p:sp>
          <p:nvSpPr>
            <p:cNvPr id="14" name="TextBox 13">
              <a:extLst>
                <a:ext uri="{FF2B5EF4-FFF2-40B4-BE49-F238E27FC236}">
                  <a16:creationId xmlns:a16="http://schemas.microsoft.com/office/drawing/2014/main" id="{31AF5A37-062E-4D8B-B3AE-5A5FCFE36181}"/>
                </a:ext>
              </a:extLst>
            </p:cNvPr>
            <p:cNvSpPr txBox="1"/>
            <p:nvPr/>
          </p:nvSpPr>
          <p:spPr>
            <a:xfrm>
              <a:off x="8853949" y="5793658"/>
              <a:ext cx="612058" cy="230832"/>
            </a:xfrm>
            <a:prstGeom prst="rect">
              <a:avLst/>
            </a:prstGeom>
            <a:solidFill>
              <a:srgbClr val="D7727A"/>
            </a:solidFill>
          </p:spPr>
          <p:txBody>
            <a:bodyPr wrap="square" rtlCol="0">
              <a:spAutoFit/>
            </a:bodyPr>
            <a:lstStyle/>
            <a:p>
              <a:pPr algn="ctr"/>
              <a:r>
                <a:rPr lang="pl-PL" sz="900" b="1" dirty="0">
                  <a:solidFill>
                    <a:schemeClr val="bg1"/>
                  </a:solidFill>
                </a:rPr>
                <a:t>ZYSK</a:t>
              </a:r>
              <a:endParaRPr lang="en-CH" sz="900" b="1" dirty="0">
                <a:solidFill>
                  <a:schemeClr val="bg1"/>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68"/>
        <p:cNvGrpSpPr/>
        <p:nvPr/>
      </p:nvGrpSpPr>
      <p:grpSpPr>
        <a:xfrm>
          <a:off x="0" y="0"/>
          <a:ext cx="0" cy="0"/>
          <a:chOff x="0" y="0"/>
          <a:chExt cx="0" cy="0"/>
        </a:xfrm>
      </p:grpSpPr>
      <p:sp>
        <p:nvSpPr>
          <p:cNvPr id="269" name="Google Shape;269;p31"/>
          <p:cNvSpPr/>
          <p:nvPr/>
        </p:nvSpPr>
        <p:spPr>
          <a:xfrm>
            <a:off x="0" y="-6974"/>
            <a:ext cx="10691700" cy="393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70" name="Google Shape;270;p31"/>
          <p:cNvSpPr txBox="1">
            <a:spLocks noGrp="1"/>
          </p:cNvSpPr>
          <p:nvPr>
            <p:ph type="sldNum" idx="12"/>
          </p:nvPr>
        </p:nvSpPr>
        <p:spPr>
          <a:xfrm>
            <a:off x="9933364" y="7055696"/>
            <a:ext cx="369900" cy="15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14</a:t>
            </a:fld>
            <a:endParaRPr/>
          </a:p>
        </p:txBody>
      </p:sp>
      <p:sp>
        <p:nvSpPr>
          <p:cNvPr id="271" name="Google Shape;271;p31"/>
          <p:cNvSpPr txBox="1"/>
          <p:nvPr/>
        </p:nvSpPr>
        <p:spPr>
          <a:xfrm>
            <a:off x="388413" y="7055696"/>
            <a:ext cx="2628000" cy="151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sp>
        <p:nvSpPr>
          <p:cNvPr id="273" name="Google Shape;273;p31"/>
          <p:cNvSpPr/>
          <p:nvPr/>
        </p:nvSpPr>
        <p:spPr>
          <a:xfrm>
            <a:off x="705013" y="4318181"/>
            <a:ext cx="9413400" cy="15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pl-PL" sz="1800" dirty="0">
                <a:solidFill>
                  <a:srgbClr val="FFFFFF"/>
                </a:solidFill>
              </a:rPr>
              <a:t>Jako konsultant  do spraw zrównoważonego rozwoju finansowego możesz zadbać o to, żeby banki i firmy częściej wspierały firmy dbające o innych ludzi oraz o planetę. Możesz również doradzać firmom, jak mogą inwestować swoje środki by jak najbardziej przyczynić się do zrównoważonego rozwoju.</a:t>
            </a:r>
            <a:endParaRPr lang="en-GB" sz="1200" b="0" i="0" u="none" strike="noStrike" cap="none" dirty="0">
              <a:solidFill>
                <a:schemeClr val="lt1"/>
              </a:solidFill>
              <a:latin typeface="Arial"/>
              <a:ea typeface="Arial"/>
              <a:cs typeface="Arial"/>
              <a:sym typeface="Arial"/>
            </a:endParaRPr>
          </a:p>
        </p:txBody>
      </p:sp>
      <p:sp>
        <p:nvSpPr>
          <p:cNvPr id="274" name="Google Shape;274;p31"/>
          <p:cNvSpPr txBox="1"/>
          <p:nvPr/>
        </p:nvSpPr>
        <p:spPr>
          <a:xfrm>
            <a:off x="248828" y="281850"/>
            <a:ext cx="9915000" cy="900000"/>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chemeClr val="lt1"/>
              </a:buClr>
              <a:buSzPts val="2800"/>
              <a:buFont typeface="Arial"/>
              <a:buNone/>
            </a:pPr>
            <a:r>
              <a:rPr lang="pl-PL" sz="2800" b="1" i="0" u="none" strike="noStrike" cap="none" dirty="0">
                <a:solidFill>
                  <a:schemeClr val="dk1"/>
                </a:solidFill>
                <a:latin typeface="Arial"/>
                <a:ea typeface="Arial"/>
                <a:cs typeface="Arial"/>
                <a:sym typeface="Arial"/>
              </a:rPr>
              <a:t>Kariera w sektorze zrównoważonych usług finansowych </a:t>
            </a:r>
            <a:endParaRPr dirty="0"/>
          </a:p>
        </p:txBody>
      </p:sp>
      <p:sp>
        <p:nvSpPr>
          <p:cNvPr id="275" name="Google Shape;275;p31"/>
          <p:cNvSpPr/>
          <p:nvPr/>
        </p:nvSpPr>
        <p:spPr>
          <a:xfrm>
            <a:off x="3091546" y="1181851"/>
            <a:ext cx="3707688" cy="39035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pl-PL" sz="2000" dirty="0">
                <a:solidFill>
                  <a:schemeClr val="accent3"/>
                </a:solidFill>
              </a:rPr>
              <a:t>Konsultant do spraw zrównoważonego rozwoju</a:t>
            </a:r>
            <a:endParaRPr sz="1400" b="0" i="0" u="none" strike="noStrike" cap="none" dirty="0">
              <a:solidFill>
                <a:srgbClr val="000000"/>
              </a:solidFill>
              <a:latin typeface="Arial"/>
              <a:ea typeface="Arial"/>
              <a:cs typeface="Arial"/>
              <a:sym typeface="Arial"/>
            </a:endParaRPr>
          </a:p>
        </p:txBody>
      </p:sp>
      <p:pic>
        <p:nvPicPr>
          <p:cNvPr id="276" name="Google Shape;276;p31"/>
          <p:cNvPicPr preferRelativeResize="0"/>
          <p:nvPr/>
        </p:nvPicPr>
        <p:blipFill>
          <a:blip r:embed="rId3">
            <a:alphaModFix/>
          </a:blip>
          <a:stretch>
            <a:fillRect/>
          </a:stretch>
        </p:blipFill>
        <p:spPr>
          <a:xfrm>
            <a:off x="3277825" y="1936975"/>
            <a:ext cx="3521409" cy="18428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04"/>
        <p:cNvGrpSpPr/>
        <p:nvPr/>
      </p:nvGrpSpPr>
      <p:grpSpPr>
        <a:xfrm>
          <a:off x="0" y="0"/>
          <a:ext cx="0" cy="0"/>
          <a:chOff x="0" y="0"/>
          <a:chExt cx="0" cy="0"/>
        </a:xfrm>
      </p:grpSpPr>
      <p:sp>
        <p:nvSpPr>
          <p:cNvPr id="305" name="Google Shape;305;p34"/>
          <p:cNvSpPr/>
          <p:nvPr/>
        </p:nvSpPr>
        <p:spPr>
          <a:xfrm>
            <a:off x="0" y="1231129"/>
            <a:ext cx="10691812" cy="5438197"/>
          </a:xfrm>
          <a:prstGeom prst="rect">
            <a:avLst/>
          </a:prstGeom>
          <a:solidFill>
            <a:schemeClr val="lt1"/>
          </a:solidFill>
          <a:ln>
            <a:noFill/>
          </a:ln>
        </p:spPr>
        <p:txBody>
          <a:bodyPr spcFirstLastPara="1" wrap="square" lIns="216000" tIns="288000" rIns="72000" bIns="94700" anchor="t" anchorCtr="0">
            <a:noAutofit/>
          </a:bodyPr>
          <a:lstStyle/>
          <a:p>
            <a:pPr marL="0" marR="0" lvl="0" indent="0" algn="l" rtl="0">
              <a:lnSpc>
                <a:spcPct val="100000"/>
              </a:lnSpc>
              <a:spcBef>
                <a:spcPts val="0"/>
              </a:spcBef>
              <a:spcAft>
                <a:spcPts val="0"/>
              </a:spcAft>
              <a:buNone/>
            </a:pPr>
            <a:r>
              <a:rPr lang="en-GB" sz="2400" b="0" i="0" u="none" strike="noStrike" cap="none">
                <a:solidFill>
                  <a:srgbClr val="000000"/>
                </a:solidFill>
                <a:latin typeface="Arial"/>
                <a:ea typeface="Arial"/>
                <a:cs typeface="Arial"/>
                <a:sym typeface="Arial"/>
              </a:rPr>
              <a:t> </a:t>
            </a:r>
            <a:endParaRPr/>
          </a:p>
        </p:txBody>
      </p:sp>
      <p:sp>
        <p:nvSpPr>
          <p:cNvPr id="306" name="Google Shape;306;p34"/>
          <p:cNvSpPr txBox="1">
            <a:spLocks noGrp="1"/>
          </p:cNvSpPr>
          <p:nvPr>
            <p:ph type="title"/>
          </p:nvPr>
        </p:nvSpPr>
        <p:spPr>
          <a:xfrm>
            <a:off x="47296" y="120659"/>
            <a:ext cx="10597220" cy="9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520"/>
              <a:buNone/>
            </a:pPr>
            <a:r>
              <a:rPr lang="pl-PL" sz="1700" dirty="0"/>
              <a:t>Twoje wyzwanie</a:t>
            </a:r>
            <a:r>
              <a:rPr lang="en-GB" sz="1700" dirty="0"/>
              <a:t>: </a:t>
            </a:r>
            <a:r>
              <a:rPr lang="pl-PL" sz="1800" dirty="0"/>
              <a:t>Czy moglibyście być agentami przyszłości? Chcielibyśmy, abyście sprawdzili swoje umiejętności agenta ubezpieczeniowego i zadecydowali, czy na drodze będzie mniej lub więcej wypadków z samochodami bez kierowcy. Zróbcie plakat lub prezentację, aby pokazać wyniki swoich badań i przewidywania.</a:t>
            </a:r>
            <a:endParaRPr sz="1700" dirty="0"/>
          </a:p>
        </p:txBody>
      </p:sp>
      <p:sp>
        <p:nvSpPr>
          <p:cNvPr id="307" name="Google Shape;307;p34"/>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15</a:t>
            </a:fld>
            <a:endParaRPr/>
          </a:p>
        </p:txBody>
      </p:sp>
      <p:sp>
        <p:nvSpPr>
          <p:cNvPr id="310" name="Google Shape;310;p34"/>
          <p:cNvSpPr txBox="1"/>
          <p:nvPr/>
        </p:nvSpPr>
        <p:spPr>
          <a:xfrm>
            <a:off x="388412" y="6988450"/>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sp>
        <p:nvSpPr>
          <p:cNvPr id="311" name="Google Shape;311;p34"/>
          <p:cNvSpPr/>
          <p:nvPr/>
        </p:nvSpPr>
        <p:spPr>
          <a:xfrm>
            <a:off x="9983743" y="4627293"/>
            <a:ext cx="291182" cy="1418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13" name="Google Shape;313;p34"/>
          <p:cNvPicPr preferRelativeResize="0"/>
          <p:nvPr/>
        </p:nvPicPr>
        <p:blipFill rotWithShape="1">
          <a:blip r:embed="rId3">
            <a:alphaModFix/>
          </a:blip>
          <a:srcRect/>
          <a:stretch/>
        </p:blipFill>
        <p:spPr>
          <a:xfrm>
            <a:off x="6335199" y="1445436"/>
            <a:ext cx="3829250" cy="2348516"/>
          </a:xfrm>
          <a:prstGeom prst="rect">
            <a:avLst/>
          </a:prstGeom>
          <a:noFill/>
          <a:ln>
            <a:noFill/>
          </a:ln>
        </p:spPr>
      </p:pic>
      <p:pic>
        <p:nvPicPr>
          <p:cNvPr id="314" name="Google Shape;314;p34"/>
          <p:cNvPicPr preferRelativeResize="0"/>
          <p:nvPr/>
        </p:nvPicPr>
        <p:blipFill>
          <a:blip r:embed="rId4">
            <a:alphaModFix/>
          </a:blip>
          <a:stretch>
            <a:fillRect/>
          </a:stretch>
        </p:blipFill>
        <p:spPr>
          <a:xfrm>
            <a:off x="6335199" y="4061000"/>
            <a:ext cx="3829250" cy="2370113"/>
          </a:xfrm>
          <a:prstGeom prst="rect">
            <a:avLst/>
          </a:prstGeom>
          <a:noFill/>
          <a:ln>
            <a:noFill/>
          </a:ln>
        </p:spPr>
      </p:pic>
      <p:pic>
        <p:nvPicPr>
          <p:cNvPr id="315" name="Google Shape;315;p34"/>
          <p:cNvPicPr preferRelativeResize="0"/>
          <p:nvPr/>
        </p:nvPicPr>
        <p:blipFill>
          <a:blip r:embed="rId5">
            <a:alphaModFix/>
          </a:blip>
          <a:stretch>
            <a:fillRect/>
          </a:stretch>
        </p:blipFill>
        <p:spPr>
          <a:xfrm>
            <a:off x="777425" y="4535294"/>
            <a:ext cx="4726451" cy="2038875"/>
          </a:xfrm>
          <a:prstGeom prst="rect">
            <a:avLst/>
          </a:prstGeom>
          <a:noFill/>
          <a:ln>
            <a:noFill/>
          </a:ln>
        </p:spPr>
      </p:pic>
      <p:sp>
        <p:nvSpPr>
          <p:cNvPr id="13" name="Google Shape;312;p34">
            <a:extLst>
              <a:ext uri="{FF2B5EF4-FFF2-40B4-BE49-F238E27FC236}">
                <a16:creationId xmlns:a16="http://schemas.microsoft.com/office/drawing/2014/main" id="{E78C645C-C8AE-4648-A5CF-E7197ABF8DBF}"/>
              </a:ext>
            </a:extLst>
          </p:cNvPr>
          <p:cNvSpPr/>
          <p:nvPr/>
        </p:nvSpPr>
        <p:spPr>
          <a:xfrm>
            <a:off x="94580" y="1524353"/>
            <a:ext cx="5525170" cy="3196200"/>
          </a:xfrm>
          <a:prstGeom prst="rect">
            <a:avLst/>
          </a:prstGeom>
          <a:noFill/>
          <a:ln>
            <a:noFill/>
          </a:ln>
        </p:spPr>
        <p:txBody>
          <a:bodyPr spcFirstLastPara="1" wrap="square" lIns="91425" tIns="45700" rIns="91425" bIns="45700" anchor="t" anchorCtr="0">
            <a:noAutofit/>
          </a:bodyPr>
          <a:lstStyle/>
          <a:p>
            <a:pPr lvl="0">
              <a:lnSpc>
                <a:spcPct val="115000"/>
              </a:lnSpc>
            </a:pPr>
            <a:r>
              <a:rPr lang="pl-PL" sz="1400" i="0" u="none" strike="noStrike" cap="none" dirty="0">
                <a:solidFill>
                  <a:schemeClr val="dk1"/>
                </a:solidFill>
              </a:rPr>
              <a:t>Jesteście analitykami ryzyka pracującym w firmie oferującej </a:t>
            </a:r>
            <a:r>
              <a:rPr lang="pl-PL" sz="1400" b="1" i="0" u="none" strike="noStrike" cap="none" dirty="0">
                <a:solidFill>
                  <a:schemeClr val="dk1"/>
                </a:solidFill>
              </a:rPr>
              <a:t>ubezpieczenia samochodowe</a:t>
            </a:r>
            <a:r>
              <a:rPr lang="en-GB" sz="1400" i="0" u="none" strike="noStrike" cap="none" dirty="0">
                <a:solidFill>
                  <a:schemeClr val="dk1"/>
                </a:solidFill>
              </a:rPr>
              <a:t>. </a:t>
            </a:r>
            <a:r>
              <a:rPr lang="pl-PL" dirty="0">
                <a:solidFill>
                  <a:schemeClr val="dk1"/>
                </a:solidFill>
              </a:rPr>
              <a:t>Coraz więcej osób zaczyna kupować </a:t>
            </a:r>
            <a:r>
              <a:rPr lang="pl-PL" b="1" dirty="0">
                <a:solidFill>
                  <a:schemeClr val="dk1"/>
                </a:solidFill>
              </a:rPr>
              <a:t>samochody bez kierowcy</a:t>
            </a:r>
            <a:r>
              <a:rPr lang="pl-PL" dirty="0">
                <a:solidFill>
                  <a:schemeClr val="dk1"/>
                </a:solidFill>
              </a:rPr>
              <a:t>. Chcecie wiedzieć, czy firma powinna </a:t>
            </a:r>
            <a:r>
              <a:rPr lang="pl-PL" b="1" dirty="0">
                <a:solidFill>
                  <a:schemeClr val="dk1"/>
                </a:solidFill>
              </a:rPr>
              <a:t>podnieść</a:t>
            </a:r>
            <a:r>
              <a:rPr lang="pl-PL" dirty="0">
                <a:solidFill>
                  <a:schemeClr val="dk1"/>
                </a:solidFill>
              </a:rPr>
              <a:t> czy </a:t>
            </a:r>
            <a:r>
              <a:rPr lang="pl-PL" b="1" dirty="0">
                <a:solidFill>
                  <a:schemeClr val="dk1"/>
                </a:solidFill>
              </a:rPr>
              <a:t>obniżyć</a:t>
            </a:r>
            <a:r>
              <a:rPr lang="pl-PL" dirty="0">
                <a:solidFill>
                  <a:schemeClr val="dk1"/>
                </a:solidFill>
              </a:rPr>
              <a:t> cenę ubezpieczenia samochodu.</a:t>
            </a:r>
          </a:p>
          <a:p>
            <a:pPr lvl="0">
              <a:lnSpc>
                <a:spcPct val="115000"/>
              </a:lnSpc>
            </a:pPr>
            <a:endParaRPr sz="1600" b="1" i="0" u="none" strike="noStrike" cap="none" dirty="0">
              <a:solidFill>
                <a:schemeClr val="dk1"/>
              </a:solidFill>
            </a:endParaRPr>
          </a:p>
          <a:p>
            <a:pPr lvl="0">
              <a:lnSpc>
                <a:spcPct val="115000"/>
              </a:lnSpc>
            </a:pPr>
            <a:r>
              <a:rPr lang="pl-PL" sz="1600" b="1" dirty="0">
                <a:solidFill>
                  <a:schemeClr val="dk1"/>
                </a:solidFill>
              </a:rPr>
              <a:t>Zbadajcie, a następnie zróbcie plakat przedstawiający zalety i wady samochodów bez kierowcy. Czy uważacie, że takie samochody będą bardziej czy mniej bezpieczne? Czy firma ubezpieczeniowa musi zwiększyć koszt ubezpieczenia samochodu?</a:t>
            </a:r>
            <a:endParaRPr sz="1400" b="0" i="0" u="none" strike="noStrike" cap="none" dirty="0">
              <a:solidFill>
                <a:schemeClr val="dk1"/>
              </a:solidFill>
              <a:latin typeface="Georgia"/>
              <a:ea typeface="Georgia"/>
              <a:cs typeface="Georgia"/>
              <a:sym typeface="Georgia"/>
            </a:endParaRPr>
          </a:p>
        </p:txBody>
      </p:sp>
      <p:sp>
        <p:nvSpPr>
          <p:cNvPr id="15" name="Google Shape;337;p54">
            <a:extLst>
              <a:ext uri="{FF2B5EF4-FFF2-40B4-BE49-F238E27FC236}">
                <a16:creationId xmlns:a16="http://schemas.microsoft.com/office/drawing/2014/main" id="{E388F744-2722-4C5F-9797-CAC2DC9D1760}"/>
              </a:ext>
            </a:extLst>
          </p:cNvPr>
          <p:cNvSpPr/>
          <p:nvPr/>
        </p:nvSpPr>
        <p:spPr>
          <a:xfrm>
            <a:off x="3780430" y="6669326"/>
            <a:ext cx="6911383" cy="879348"/>
          </a:xfrm>
          <a:prstGeom prst="rect">
            <a:avLst/>
          </a:prstGeom>
          <a:solidFill>
            <a:schemeClr val="accent3"/>
          </a:solidFill>
          <a:ln>
            <a:noFill/>
          </a:ln>
        </p:spPr>
        <p:txBody>
          <a:bodyPr spcFirstLastPara="1" wrap="square" lIns="72850" tIns="36425" rIns="72850" bIns="36425" anchor="ctr" anchorCtr="0">
            <a:noAutofit/>
          </a:bodyPr>
          <a:lstStyle/>
          <a:p>
            <a:pPr marL="63500" marR="88900" lvl="0"/>
            <a:r>
              <a:rPr lang="pl-PL" i="1" dirty="0">
                <a:solidFill>
                  <a:schemeClr val="lt1"/>
                </a:solidFill>
              </a:rPr>
              <a:t>Poproś opiekunów lub nauczyciela o podzielenie się Twoją pracą w mediach społecznościowych z użyciem </a:t>
            </a:r>
            <a:r>
              <a:rPr lang="pl-PL" i="1" dirty="0" err="1">
                <a:solidFill>
                  <a:schemeClr val="lt1"/>
                </a:solidFill>
              </a:rPr>
              <a:t>tagu</a:t>
            </a:r>
            <a:r>
              <a:rPr lang="pl-PL" i="1" dirty="0">
                <a:solidFill>
                  <a:schemeClr val="lt1"/>
                </a:solidFill>
              </a:rPr>
              <a:t> #</a:t>
            </a:r>
            <a:r>
              <a:rPr lang="pl-PL" i="1" dirty="0" err="1">
                <a:solidFill>
                  <a:schemeClr val="lt1"/>
                </a:solidFill>
              </a:rPr>
              <a:t>TechWeCan</a:t>
            </a:r>
            <a:r>
              <a:rPr lang="pl-PL" i="1" dirty="0">
                <a:solidFill>
                  <a:schemeClr val="lt1"/>
                </a:solidFill>
              </a:rPr>
              <a:t> lub wyślij ją na adres: </a:t>
            </a:r>
            <a:r>
              <a:rPr lang="pl-PL" i="1" u="sng" dirty="0">
                <a:solidFill>
                  <a:schemeClr val="lt1"/>
                </a:solidFill>
                <a:hlinkClick r:id="rId6">
                  <a:extLst>
                    <a:ext uri="{A12FA001-AC4F-418D-AE19-62706E023703}">
                      <ahyp:hlinkClr xmlns:ahyp="http://schemas.microsoft.com/office/drawing/2018/hyperlinkcolor" val="tx"/>
                    </a:ext>
                  </a:extLst>
                </a:hlinkClick>
              </a:rPr>
              <a:t>uk_techshecan@pwc.com</a:t>
            </a:r>
            <a:endParaRPr lang="pl-PL" i="1"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3D539C-8768-4027-BEC0-30311FF593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a:t>
            </a:fld>
            <a:endParaRPr lang="en-GB"/>
          </a:p>
        </p:txBody>
      </p:sp>
      <p:sp>
        <p:nvSpPr>
          <p:cNvPr id="5" name="Google Shape;107;p19">
            <a:extLst>
              <a:ext uri="{FF2B5EF4-FFF2-40B4-BE49-F238E27FC236}">
                <a16:creationId xmlns:a16="http://schemas.microsoft.com/office/drawing/2014/main" id="{FF979074-2980-4811-88C9-E058045955BE}"/>
              </a:ext>
            </a:extLst>
          </p:cNvPr>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pic>
        <p:nvPicPr>
          <p:cNvPr id="6" name="Picture 5">
            <a:hlinkClick r:id="rId3"/>
            <a:extLst>
              <a:ext uri="{FF2B5EF4-FFF2-40B4-BE49-F238E27FC236}">
                <a16:creationId xmlns:a16="http://schemas.microsoft.com/office/drawing/2014/main" id="{92576739-B8DC-4595-B6F7-916A6A818158}"/>
              </a:ext>
            </a:extLst>
          </p:cNvPr>
          <p:cNvPicPr>
            <a:picLocks noChangeAspect="1"/>
          </p:cNvPicPr>
          <p:nvPr/>
        </p:nvPicPr>
        <p:blipFill>
          <a:blip r:embed="rId4"/>
          <a:stretch>
            <a:fillRect/>
          </a:stretch>
        </p:blipFill>
        <p:spPr>
          <a:xfrm>
            <a:off x="2569369" y="2203450"/>
            <a:ext cx="5553075" cy="31527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4884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19"/>
          <p:cNvSpPr txBox="1">
            <a:spLocks noGrp="1"/>
          </p:cNvSpPr>
          <p:nvPr>
            <p:ph type="sldNum" idx="12"/>
          </p:nvPr>
        </p:nvSpPr>
        <p:spPr>
          <a:xfrm>
            <a:off x="9933364" y="7055696"/>
            <a:ext cx="369900" cy="15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GB"/>
              <a:t>3</a:t>
            </a:fld>
            <a:endParaRPr/>
          </a:p>
        </p:txBody>
      </p:sp>
      <p:sp>
        <p:nvSpPr>
          <p:cNvPr id="105" name="Google Shape;105;p19"/>
          <p:cNvSpPr txBox="1">
            <a:spLocks noGrp="1"/>
          </p:cNvSpPr>
          <p:nvPr>
            <p:ph type="title"/>
          </p:nvPr>
        </p:nvSpPr>
        <p:spPr>
          <a:xfrm>
            <a:off x="290537" y="214175"/>
            <a:ext cx="9368400" cy="90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pl-PL" dirty="0">
                <a:solidFill>
                  <a:schemeClr val="lt1"/>
                </a:solidFill>
                <a:latin typeface="Arial"/>
                <a:ea typeface="Arial"/>
                <a:cs typeface="Arial"/>
                <a:sym typeface="Arial"/>
              </a:rPr>
              <a:t>Historia pieniędzy i jak technologia zmieniła sposób w jaki kupujemy i sprzedajemy produkty.  </a:t>
            </a:r>
            <a:br>
              <a:rPr lang="pl-PL" dirty="0">
                <a:solidFill>
                  <a:schemeClr val="lt1"/>
                </a:solidFill>
                <a:latin typeface="Arial"/>
                <a:ea typeface="Arial"/>
                <a:cs typeface="Arial"/>
                <a:sym typeface="Arial"/>
              </a:rPr>
            </a:br>
            <a:endParaRPr dirty="0"/>
          </a:p>
        </p:txBody>
      </p:sp>
      <p:sp>
        <p:nvSpPr>
          <p:cNvPr id="107" name="Google Shape;107;p19"/>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pic>
        <p:nvPicPr>
          <p:cNvPr id="1026" name="Picture 2">
            <a:extLst>
              <a:ext uri="{FF2B5EF4-FFF2-40B4-BE49-F238E27FC236}">
                <a16:creationId xmlns:a16="http://schemas.microsoft.com/office/drawing/2014/main" id="{28BEDCBA-770F-4229-AA08-FB750F1D3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80" y="1813223"/>
            <a:ext cx="8934451"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14"/>
        <p:cNvGrpSpPr/>
        <p:nvPr/>
      </p:nvGrpSpPr>
      <p:grpSpPr>
        <a:xfrm>
          <a:off x="0" y="0"/>
          <a:ext cx="0" cy="0"/>
          <a:chOff x="0" y="0"/>
          <a:chExt cx="0" cy="0"/>
        </a:xfrm>
      </p:grpSpPr>
      <p:sp>
        <p:nvSpPr>
          <p:cNvPr id="115" name="Google Shape;115;p20"/>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4</a:t>
            </a:fld>
            <a:endParaRPr/>
          </a:p>
        </p:txBody>
      </p:sp>
      <p:sp>
        <p:nvSpPr>
          <p:cNvPr id="116" name="Google Shape;116;p20"/>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sp>
        <p:nvSpPr>
          <p:cNvPr id="117" name="Google Shape;117;p20"/>
          <p:cNvSpPr txBox="1">
            <a:spLocks noGrp="1"/>
          </p:cNvSpPr>
          <p:nvPr>
            <p:ph type="title"/>
          </p:nvPr>
        </p:nvSpPr>
        <p:spPr>
          <a:xfrm>
            <a:off x="388413" y="235796"/>
            <a:ext cx="9914986" cy="900000"/>
          </a:xfrm>
          <a:prstGeom prst="rect">
            <a:avLst/>
          </a:prstGeom>
          <a:noFill/>
          <a:ln>
            <a:noFill/>
          </a:ln>
        </p:spPr>
        <p:txBody>
          <a:bodyPr spcFirstLastPara="1" wrap="square" lIns="0" tIns="0" rIns="0" bIns="0" anchor="t" anchorCtr="0">
            <a:normAutofit fontScale="90000"/>
          </a:bodyPr>
          <a:lstStyle/>
          <a:p>
            <a:pPr lvl="0">
              <a:buSzPct val="111111"/>
            </a:pPr>
            <a:r>
              <a:rPr lang="pl-PL" dirty="0">
                <a:solidFill>
                  <a:schemeClr val="lt1"/>
                </a:solidFill>
                <a:latin typeface="Arial"/>
                <a:ea typeface="Arial"/>
                <a:cs typeface="Arial"/>
                <a:sym typeface="Arial"/>
              </a:rPr>
              <a:t>Od gotówki do </a:t>
            </a:r>
            <a:r>
              <a:rPr lang="pl-PL" dirty="0"/>
              <a:t>społeczeństwa bezgotówkowego</a:t>
            </a:r>
            <a:br>
              <a:rPr lang="en-GB" dirty="0">
                <a:solidFill>
                  <a:srgbClr val="222222"/>
                </a:solidFill>
                <a:latin typeface="Arial"/>
                <a:ea typeface="Arial"/>
                <a:cs typeface="Arial"/>
                <a:sym typeface="Arial"/>
              </a:rPr>
            </a:br>
            <a:br>
              <a:rPr lang="en-GB" b="0" dirty="0">
                <a:solidFill>
                  <a:srgbClr val="000000"/>
                </a:solidFill>
              </a:rPr>
            </a:br>
            <a:endParaRPr dirty="0"/>
          </a:p>
        </p:txBody>
      </p:sp>
      <p:grpSp>
        <p:nvGrpSpPr>
          <p:cNvPr id="119" name="Google Shape;119;p20"/>
          <p:cNvGrpSpPr/>
          <p:nvPr/>
        </p:nvGrpSpPr>
        <p:grpSpPr>
          <a:xfrm>
            <a:off x="2153269" y="4014610"/>
            <a:ext cx="6385274" cy="3041086"/>
            <a:chOff x="4071983" y="1512603"/>
            <a:chExt cx="6224544" cy="2955488"/>
          </a:xfrm>
        </p:grpSpPr>
        <p:pic>
          <p:nvPicPr>
            <p:cNvPr id="120" name="Google Shape;120;p20" descr="Image result for cashless society">
              <a:hlinkClick r:id="rId3"/>
            </p:cNvPr>
            <p:cNvPicPr preferRelativeResize="0"/>
            <p:nvPr/>
          </p:nvPicPr>
          <p:blipFill rotWithShape="1">
            <a:blip r:embed="rId4">
              <a:alphaModFix/>
            </a:blip>
            <a:srcRect l="1461" t="1824" r="52405" b="11438"/>
            <a:stretch/>
          </p:blipFill>
          <p:spPr>
            <a:xfrm>
              <a:off x="4071983" y="1512603"/>
              <a:ext cx="2955488" cy="2955488"/>
            </a:xfrm>
            <a:prstGeom prst="ellipse">
              <a:avLst/>
            </a:prstGeom>
            <a:noFill/>
            <a:ln w="38100" cap="flat" cmpd="sng">
              <a:solidFill>
                <a:schemeClr val="accent4"/>
              </a:solidFill>
              <a:prstDash val="solid"/>
              <a:round/>
              <a:headEnd type="none" w="sm" len="sm"/>
              <a:tailEnd type="none" w="sm" len="sm"/>
            </a:ln>
          </p:spPr>
        </p:pic>
        <p:pic>
          <p:nvPicPr>
            <p:cNvPr id="121" name="Google Shape;121;p20" descr="Image result for cashless society">
              <a:hlinkClick r:id="rId3"/>
            </p:cNvPr>
            <p:cNvPicPr preferRelativeResize="0"/>
            <p:nvPr/>
          </p:nvPicPr>
          <p:blipFill rotWithShape="1">
            <a:blip r:embed="rId4">
              <a:alphaModFix/>
            </a:blip>
            <a:srcRect l="52229" t="1824" r="1637" b="11438"/>
            <a:stretch/>
          </p:blipFill>
          <p:spPr>
            <a:xfrm>
              <a:off x="7341039" y="1512603"/>
              <a:ext cx="2955488" cy="2955488"/>
            </a:xfrm>
            <a:prstGeom prst="ellipse">
              <a:avLst/>
            </a:prstGeom>
            <a:noFill/>
            <a:ln w="38100" cap="flat" cmpd="sng">
              <a:solidFill>
                <a:schemeClr val="accent4"/>
              </a:solidFill>
              <a:prstDash val="solid"/>
              <a:round/>
              <a:headEnd type="none" w="sm" len="sm"/>
              <a:tailEnd type="none" w="sm" len="sm"/>
            </a:ln>
          </p:spPr>
        </p:pic>
      </p:grpSp>
      <p:pic>
        <p:nvPicPr>
          <p:cNvPr id="122" name="Google Shape;122;p20" descr="Fingerprint? Voice biometrics? Facial biometrics? | NICE">
            <a:hlinkClick r:id="rId5"/>
          </p:cNvPr>
          <p:cNvPicPr preferRelativeResize="0"/>
          <p:nvPr/>
        </p:nvPicPr>
        <p:blipFill rotWithShape="1">
          <a:blip r:embed="rId6">
            <a:alphaModFix/>
          </a:blip>
          <a:srcRect/>
          <a:stretch/>
        </p:blipFill>
        <p:spPr>
          <a:xfrm>
            <a:off x="2381953" y="940552"/>
            <a:ext cx="5606241" cy="26768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6"/>
        <p:cNvGrpSpPr/>
        <p:nvPr/>
      </p:nvGrpSpPr>
      <p:grpSpPr>
        <a:xfrm>
          <a:off x="0" y="0"/>
          <a:ext cx="0" cy="0"/>
          <a:chOff x="0" y="0"/>
          <a:chExt cx="0" cy="0"/>
        </a:xfrm>
      </p:grpSpPr>
      <p:sp>
        <p:nvSpPr>
          <p:cNvPr id="127" name="Google Shape;127;p21"/>
          <p:cNvSpPr/>
          <p:nvPr/>
        </p:nvSpPr>
        <p:spPr>
          <a:xfrm>
            <a:off x="-70339" y="-12083"/>
            <a:ext cx="10691813" cy="39347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28" name="Google Shape;128;p21"/>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p>
            <a:pPr lvl="0"/>
            <a:r>
              <a:rPr lang="pl-PL" dirty="0">
                <a:solidFill>
                  <a:schemeClr val="dk1"/>
                </a:solidFill>
              </a:rPr>
              <a:t>Zawody w technologii bezgotówkowej</a:t>
            </a:r>
            <a:endParaRPr dirty="0">
              <a:solidFill>
                <a:schemeClr val="dk1"/>
              </a:solidFill>
            </a:endParaRPr>
          </a:p>
        </p:txBody>
      </p:sp>
      <p:sp>
        <p:nvSpPr>
          <p:cNvPr id="129" name="Google Shape;129;p21"/>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800"/>
              <a:buNone/>
            </a:pPr>
            <a:fld id="{00000000-1234-1234-1234-123412341234}" type="slidenum">
              <a:rPr lang="en-GB" sz="800" b="0" i="0" u="none" strike="noStrike" cap="none">
                <a:solidFill>
                  <a:schemeClr val="lt1"/>
                </a:solidFill>
                <a:latin typeface="Arial"/>
                <a:ea typeface="Arial"/>
                <a:cs typeface="Arial"/>
                <a:sym typeface="Arial"/>
              </a:rPr>
              <a:t>5</a:t>
            </a:fld>
            <a:endParaRPr sz="800" b="0" i="0" u="none" strike="noStrike" cap="none">
              <a:solidFill>
                <a:schemeClr val="lt1"/>
              </a:solidFill>
              <a:latin typeface="Arial"/>
              <a:ea typeface="Arial"/>
              <a:cs typeface="Arial"/>
              <a:sym typeface="Arial"/>
            </a:endParaRPr>
          </a:p>
        </p:txBody>
      </p:sp>
      <p:sp>
        <p:nvSpPr>
          <p:cNvPr id="130" name="Google Shape;130;p21"/>
          <p:cNvSpPr/>
          <p:nvPr/>
        </p:nvSpPr>
        <p:spPr>
          <a:xfrm>
            <a:off x="5715178" y="4141849"/>
            <a:ext cx="3399644" cy="24622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2000" b="0" i="0" u="none" strike="noStrike" cap="none" dirty="0">
                <a:solidFill>
                  <a:schemeClr val="lt1"/>
                </a:solidFill>
                <a:latin typeface="Arial"/>
                <a:ea typeface="Arial"/>
                <a:cs typeface="Arial"/>
                <a:sym typeface="Arial"/>
              </a:rPr>
              <a:t>Jako inżynier biometryki możesz projektować nowe i bezpieczniejsze sposoby na używanie naszych unikalnych cech, żeby chronić nasze dane osobowe i finanse. Inżynierowie biometryki pracują również w innych obszarach np. w ochronie zdrowia. </a:t>
            </a:r>
            <a:endParaRPr lang="en-GB" sz="1400" b="0" i="0" u="none" strike="noStrike" cap="none" dirty="0">
              <a:solidFill>
                <a:srgbClr val="000000"/>
              </a:solidFill>
              <a:latin typeface="Arial"/>
              <a:ea typeface="Arial"/>
              <a:cs typeface="Arial"/>
              <a:sym typeface="Arial"/>
            </a:endParaRPr>
          </a:p>
        </p:txBody>
      </p:sp>
      <p:sp>
        <p:nvSpPr>
          <p:cNvPr id="131" name="Google Shape;131;p21"/>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sp>
        <p:nvSpPr>
          <p:cNvPr id="133" name="Google Shape;133;p21"/>
          <p:cNvSpPr/>
          <p:nvPr/>
        </p:nvSpPr>
        <p:spPr>
          <a:xfrm>
            <a:off x="6264822" y="1231137"/>
            <a:ext cx="2850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2000" b="0" i="0" u="none" strike="noStrike" cap="none" dirty="0">
                <a:solidFill>
                  <a:schemeClr val="accent3"/>
                </a:solidFill>
                <a:latin typeface="Arial"/>
                <a:ea typeface="Arial"/>
                <a:cs typeface="Arial"/>
                <a:sym typeface="Arial"/>
              </a:rPr>
              <a:t>Inżynier Biometryki</a:t>
            </a:r>
            <a:endParaRPr sz="1400" b="0" i="0" u="none" strike="noStrike" cap="none" dirty="0">
              <a:solidFill>
                <a:srgbClr val="000000"/>
              </a:solidFill>
              <a:latin typeface="Arial"/>
              <a:ea typeface="Arial"/>
              <a:cs typeface="Arial"/>
              <a:sym typeface="Arial"/>
            </a:endParaRPr>
          </a:p>
        </p:txBody>
      </p:sp>
      <p:sp>
        <p:nvSpPr>
          <p:cNvPr id="134" name="Google Shape;134;p21"/>
          <p:cNvSpPr/>
          <p:nvPr/>
        </p:nvSpPr>
        <p:spPr>
          <a:xfrm>
            <a:off x="388413" y="1178090"/>
            <a:ext cx="4369757" cy="3062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2000" b="0" i="0" u="none" strike="noStrike" cap="none" dirty="0">
                <a:solidFill>
                  <a:schemeClr val="accent3"/>
                </a:solidFill>
                <a:latin typeface="Arial"/>
                <a:ea typeface="Arial"/>
                <a:cs typeface="Arial"/>
                <a:sym typeface="Arial"/>
              </a:rPr>
              <a:t>Programista Oprogramowania Fintech</a:t>
            </a:r>
            <a:endParaRPr sz="1400" b="0" i="0" u="none" strike="noStrike" cap="none" dirty="0">
              <a:solidFill>
                <a:srgbClr val="000000"/>
              </a:solidFill>
              <a:latin typeface="Arial"/>
              <a:ea typeface="Arial"/>
              <a:cs typeface="Arial"/>
              <a:sym typeface="Arial"/>
            </a:endParaRPr>
          </a:p>
        </p:txBody>
      </p:sp>
      <p:sp>
        <p:nvSpPr>
          <p:cNvPr id="135" name="Google Shape;135;p21"/>
          <p:cNvSpPr/>
          <p:nvPr/>
        </p:nvSpPr>
        <p:spPr>
          <a:xfrm>
            <a:off x="1005831" y="4141849"/>
            <a:ext cx="3205793" cy="24622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2000" b="0" i="0" u="none" strike="noStrike" cap="none" dirty="0">
                <a:solidFill>
                  <a:schemeClr val="lt1"/>
                </a:solidFill>
                <a:latin typeface="Arial"/>
                <a:ea typeface="Arial"/>
                <a:cs typeface="Arial"/>
                <a:sym typeface="Arial"/>
              </a:rPr>
              <a:t>Jako programista oprogromawania Fintech możesz projektować, tworzyć i testować oprogramowanie używane przez banki i inne firmy finansowe, np. poprzez tworzenie nowych technologii płatniczych</a:t>
            </a:r>
            <a:r>
              <a:rPr lang="en-GB" sz="2000" b="0" i="0" u="none" strike="noStrike" cap="none" dirty="0">
                <a:solidFill>
                  <a:schemeClr val="lt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136" name="Google Shape;136;p21" descr="What Do Applications Software Developers Do (including Their Typical Day At  Work)"/>
          <p:cNvPicPr preferRelativeResize="0"/>
          <p:nvPr/>
        </p:nvPicPr>
        <p:blipFill rotWithShape="1">
          <a:blip r:embed="rId3">
            <a:alphaModFix/>
          </a:blip>
          <a:srcRect/>
          <a:stretch/>
        </p:blipFill>
        <p:spPr>
          <a:xfrm>
            <a:off x="982971" y="1757256"/>
            <a:ext cx="3228653" cy="1925656"/>
          </a:xfrm>
          <a:prstGeom prst="rect">
            <a:avLst/>
          </a:prstGeom>
          <a:noFill/>
          <a:ln>
            <a:noFill/>
          </a:ln>
        </p:spPr>
      </p:pic>
      <p:pic>
        <p:nvPicPr>
          <p:cNvPr id="137" name="Google Shape;137;p21" descr="Female It Engineer Identified By Biometric Facial Recognition Scanning  Process In Data Center Server Room Futuristic Concept Projector Identifies  Individual By Illuminating Face By Lines Stock Photo - Download Image Now -  iStock"/>
          <p:cNvPicPr preferRelativeResize="0"/>
          <p:nvPr/>
        </p:nvPicPr>
        <p:blipFill rotWithShape="1">
          <a:blip r:embed="rId4">
            <a:alphaModFix/>
          </a:blip>
          <a:srcRect/>
          <a:stretch/>
        </p:blipFill>
        <p:spPr>
          <a:xfrm>
            <a:off x="5715178" y="1757256"/>
            <a:ext cx="3228653" cy="19256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41"/>
        <p:cNvGrpSpPr/>
        <p:nvPr/>
      </p:nvGrpSpPr>
      <p:grpSpPr>
        <a:xfrm>
          <a:off x="0" y="0"/>
          <a:ext cx="0" cy="0"/>
          <a:chOff x="0" y="0"/>
          <a:chExt cx="0" cy="0"/>
        </a:xfrm>
      </p:grpSpPr>
      <p:sp>
        <p:nvSpPr>
          <p:cNvPr id="142" name="Google Shape;142;p22"/>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6</a:t>
            </a:fld>
            <a:endParaRPr/>
          </a:p>
        </p:txBody>
      </p:sp>
      <p:sp>
        <p:nvSpPr>
          <p:cNvPr id="144" name="Google Shape;144;p22"/>
          <p:cNvSpPr txBox="1">
            <a:spLocks noGrp="1"/>
          </p:cNvSpPr>
          <p:nvPr>
            <p:ph type="title"/>
          </p:nvPr>
        </p:nvSpPr>
        <p:spPr>
          <a:xfrm>
            <a:off x="388413" y="235796"/>
            <a:ext cx="9914986" cy="90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en-GB" dirty="0">
                <a:solidFill>
                  <a:schemeClr val="lt1"/>
                </a:solidFill>
                <a:latin typeface="Arial"/>
                <a:ea typeface="Arial"/>
                <a:cs typeface="Arial"/>
                <a:sym typeface="Arial"/>
              </a:rPr>
              <a:t>Tech</a:t>
            </a:r>
            <a:r>
              <a:rPr lang="pl-PL" dirty="0">
                <a:solidFill>
                  <a:schemeClr val="lt1"/>
                </a:solidFill>
                <a:latin typeface="Arial"/>
                <a:ea typeface="Arial"/>
                <a:cs typeface="Arial"/>
                <a:sym typeface="Arial"/>
              </a:rPr>
              <a:t>nologia używana do zarządzania pieniędzmi</a:t>
            </a:r>
            <a:endParaRPr dirty="0"/>
          </a:p>
        </p:txBody>
      </p:sp>
      <p:sp>
        <p:nvSpPr>
          <p:cNvPr id="145" name="Google Shape;145;p22"/>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pic>
        <p:nvPicPr>
          <p:cNvPr id="146" name="Google Shape;146;p22" descr="Island Saver | MoneySense">
            <a:hlinkClick r:id="rId3"/>
          </p:cNvPr>
          <p:cNvPicPr preferRelativeResize="0"/>
          <p:nvPr/>
        </p:nvPicPr>
        <p:blipFill rotWithShape="1">
          <a:blip r:embed="rId4">
            <a:alphaModFix/>
          </a:blip>
          <a:srcRect/>
          <a:stretch/>
        </p:blipFill>
        <p:spPr>
          <a:xfrm>
            <a:off x="5187950" y="1078575"/>
            <a:ext cx="5019624" cy="2701275"/>
          </a:xfrm>
          <a:prstGeom prst="rect">
            <a:avLst/>
          </a:prstGeom>
          <a:noFill/>
          <a:ln>
            <a:noFill/>
          </a:ln>
        </p:spPr>
      </p:pic>
      <p:pic>
        <p:nvPicPr>
          <p:cNvPr id="147" name="Google Shape;147;p22" descr="Starling Bank's mobile-first marketing opens more accounts: Campaign of the  Month"/>
          <p:cNvPicPr preferRelativeResize="0"/>
          <p:nvPr/>
        </p:nvPicPr>
        <p:blipFill rotWithShape="1">
          <a:blip r:embed="rId5">
            <a:alphaModFix/>
          </a:blip>
          <a:srcRect/>
          <a:stretch/>
        </p:blipFill>
        <p:spPr>
          <a:xfrm>
            <a:off x="468575" y="1078575"/>
            <a:ext cx="4242399" cy="2701275"/>
          </a:xfrm>
          <a:prstGeom prst="rect">
            <a:avLst/>
          </a:prstGeom>
          <a:noFill/>
          <a:ln>
            <a:noFill/>
          </a:ln>
        </p:spPr>
      </p:pic>
      <p:pic>
        <p:nvPicPr>
          <p:cNvPr id="148" name="Google Shape;148;p22"/>
          <p:cNvPicPr preferRelativeResize="0"/>
          <p:nvPr/>
        </p:nvPicPr>
        <p:blipFill>
          <a:blip r:embed="rId6">
            <a:alphaModFix/>
          </a:blip>
          <a:stretch>
            <a:fillRect/>
          </a:stretch>
        </p:blipFill>
        <p:spPr>
          <a:xfrm>
            <a:off x="422325" y="4091052"/>
            <a:ext cx="4334900" cy="1826075"/>
          </a:xfrm>
          <a:prstGeom prst="rect">
            <a:avLst/>
          </a:prstGeom>
          <a:noFill/>
          <a:ln>
            <a:noFill/>
          </a:ln>
        </p:spPr>
      </p:pic>
      <p:pic>
        <p:nvPicPr>
          <p:cNvPr id="149" name="Google Shape;149;p22"/>
          <p:cNvPicPr preferRelativeResize="0"/>
          <p:nvPr/>
        </p:nvPicPr>
        <p:blipFill>
          <a:blip r:embed="rId7">
            <a:alphaModFix/>
          </a:blip>
          <a:stretch>
            <a:fillRect/>
          </a:stretch>
        </p:blipFill>
        <p:spPr>
          <a:xfrm>
            <a:off x="5750113" y="4554088"/>
            <a:ext cx="3821052" cy="90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53"/>
        <p:cNvGrpSpPr/>
        <p:nvPr/>
      </p:nvGrpSpPr>
      <p:grpSpPr>
        <a:xfrm>
          <a:off x="0" y="0"/>
          <a:ext cx="0" cy="0"/>
          <a:chOff x="0" y="0"/>
          <a:chExt cx="0" cy="0"/>
        </a:xfrm>
      </p:grpSpPr>
      <p:sp>
        <p:nvSpPr>
          <p:cNvPr id="154" name="Google Shape;154;p23"/>
          <p:cNvSpPr/>
          <p:nvPr/>
        </p:nvSpPr>
        <p:spPr>
          <a:xfrm>
            <a:off x="0" y="0"/>
            <a:ext cx="10691813" cy="39347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55" name="Google Shape;155;p23"/>
          <p:cNvSpPr txBox="1">
            <a:spLocks noGrp="1"/>
          </p:cNvSpPr>
          <p:nvPr>
            <p:ph type="title"/>
          </p:nvPr>
        </p:nvSpPr>
        <p:spPr>
          <a:xfrm>
            <a:off x="388413" y="432247"/>
            <a:ext cx="10494739" cy="757722"/>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pl-PL" dirty="0">
                <a:solidFill>
                  <a:schemeClr val="dk1"/>
                </a:solidFill>
              </a:rPr>
              <a:t>Zawody w technologii związanej z zarządzaniem pieniędzmi</a:t>
            </a:r>
            <a:endParaRPr lang="en-GB" dirty="0">
              <a:solidFill>
                <a:schemeClr val="dk1"/>
              </a:solidFill>
            </a:endParaRPr>
          </a:p>
        </p:txBody>
      </p:sp>
      <p:sp>
        <p:nvSpPr>
          <p:cNvPr id="156" name="Google Shape;156;p23"/>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800"/>
              <a:buNone/>
            </a:pPr>
            <a:fld id="{00000000-1234-1234-1234-123412341234}" type="slidenum">
              <a:rPr lang="en-GB" sz="800" b="0" i="0" u="none" strike="noStrike" cap="none">
                <a:solidFill>
                  <a:schemeClr val="lt1"/>
                </a:solidFill>
                <a:latin typeface="Arial"/>
                <a:ea typeface="Arial"/>
                <a:cs typeface="Arial"/>
                <a:sym typeface="Arial"/>
              </a:rPr>
              <a:t>7</a:t>
            </a:fld>
            <a:endParaRPr sz="800" b="0" i="0" u="none" strike="noStrike" cap="none">
              <a:solidFill>
                <a:schemeClr val="lt1"/>
              </a:solidFill>
              <a:latin typeface="Arial"/>
              <a:ea typeface="Arial"/>
              <a:cs typeface="Arial"/>
              <a:sym typeface="Arial"/>
            </a:endParaRPr>
          </a:p>
        </p:txBody>
      </p:sp>
      <p:sp>
        <p:nvSpPr>
          <p:cNvPr id="157" name="Google Shape;157;p23"/>
          <p:cNvSpPr/>
          <p:nvPr/>
        </p:nvSpPr>
        <p:spPr>
          <a:xfrm>
            <a:off x="6556207" y="1064730"/>
            <a:ext cx="2850000" cy="61555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dirty="0" err="1">
                <a:solidFill>
                  <a:schemeClr val="accent3"/>
                </a:solidFill>
                <a:latin typeface="Arial"/>
                <a:ea typeface="Arial"/>
                <a:cs typeface="Arial"/>
                <a:sym typeface="Arial"/>
              </a:rPr>
              <a:t>Projektant</a:t>
            </a:r>
            <a:r>
              <a:rPr lang="en-GB" sz="2000" b="0" i="0" u="none" strike="noStrike" cap="none" dirty="0">
                <a:solidFill>
                  <a:schemeClr val="accent3"/>
                </a:solidFill>
                <a:latin typeface="Arial"/>
                <a:ea typeface="Arial"/>
                <a:cs typeface="Arial"/>
                <a:sym typeface="Arial"/>
              </a:rPr>
              <a:t> </a:t>
            </a:r>
            <a:r>
              <a:rPr lang="en-GB" sz="2000" b="0" i="0" u="none" strike="noStrike" cap="none" dirty="0" err="1">
                <a:solidFill>
                  <a:schemeClr val="accent3"/>
                </a:solidFill>
                <a:latin typeface="Arial"/>
                <a:ea typeface="Arial"/>
                <a:cs typeface="Arial"/>
                <a:sym typeface="Arial"/>
              </a:rPr>
              <a:t>gier</a:t>
            </a:r>
            <a:r>
              <a:rPr lang="en-GB" sz="2000" b="0" i="0" u="none" strike="noStrike" cap="none" dirty="0">
                <a:solidFill>
                  <a:schemeClr val="accent3"/>
                </a:solidFill>
                <a:latin typeface="Arial"/>
                <a:ea typeface="Arial"/>
                <a:cs typeface="Arial"/>
                <a:sym typeface="Arial"/>
              </a:rPr>
              <a:t> </a:t>
            </a:r>
            <a:r>
              <a:rPr lang="en-GB" sz="2000" b="0" i="0" u="none" strike="noStrike" cap="none" dirty="0" err="1">
                <a:solidFill>
                  <a:schemeClr val="accent3"/>
                </a:solidFill>
                <a:latin typeface="Arial"/>
                <a:ea typeface="Arial"/>
                <a:cs typeface="Arial"/>
                <a:sym typeface="Arial"/>
              </a:rPr>
              <a:t>komputerowych</a:t>
            </a:r>
            <a:endParaRPr lang="en-GB" sz="1400" b="0" i="0" u="none" strike="noStrike" cap="none" dirty="0">
              <a:solidFill>
                <a:srgbClr val="000000"/>
              </a:solidFill>
              <a:latin typeface="Arial"/>
              <a:ea typeface="Arial"/>
              <a:cs typeface="Arial"/>
              <a:sym typeface="Arial"/>
            </a:endParaRPr>
          </a:p>
        </p:txBody>
      </p:sp>
      <p:sp>
        <p:nvSpPr>
          <p:cNvPr id="158" name="Google Shape;158;p23"/>
          <p:cNvSpPr/>
          <p:nvPr/>
        </p:nvSpPr>
        <p:spPr>
          <a:xfrm>
            <a:off x="1183861" y="4090308"/>
            <a:ext cx="3182931" cy="22159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1800" b="0" i="0" u="none" strike="noStrike" cap="none" dirty="0">
                <a:solidFill>
                  <a:schemeClr val="lt1"/>
                </a:solidFill>
                <a:latin typeface="Arial"/>
                <a:ea typeface="Arial"/>
                <a:cs typeface="Arial"/>
                <a:sym typeface="Arial"/>
              </a:rPr>
              <a:t>Jako projektant i programista aplikacji możecie projektować strony banków i ich wersje mobilne, a także inne aplikacje przyszłości związane z zarządzaniem finansami. Być może moglibyście zaprojektować jeszcze łatwiejszy i bezpieczniejszy sposób wymiany pieniędzy i płatności.</a:t>
            </a:r>
            <a:endParaRPr lang="en-GB" sz="1800" b="0" i="0" u="none" strike="noStrike" cap="none" dirty="0">
              <a:solidFill>
                <a:srgbClr val="000000"/>
              </a:solidFill>
              <a:latin typeface="Arial"/>
              <a:ea typeface="Arial"/>
              <a:cs typeface="Arial"/>
              <a:sym typeface="Arial"/>
            </a:endParaRPr>
          </a:p>
        </p:txBody>
      </p:sp>
      <p:sp>
        <p:nvSpPr>
          <p:cNvPr id="159" name="Google Shape;159;p23"/>
          <p:cNvSpPr/>
          <p:nvPr/>
        </p:nvSpPr>
        <p:spPr>
          <a:xfrm>
            <a:off x="6535529" y="4090937"/>
            <a:ext cx="3312372" cy="212365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pl-PL" sz="1800" b="0" i="0" u="none" strike="noStrike" cap="none" dirty="0">
                <a:solidFill>
                  <a:schemeClr val="lt1"/>
                </a:solidFill>
                <a:latin typeface="Arial"/>
                <a:ea typeface="Arial"/>
                <a:cs typeface="Arial"/>
                <a:sym typeface="Arial"/>
              </a:rPr>
              <a:t>Jako projektant gier możecie projektować i tworzyć gry uczące bezpiecznego zarządzania pieniędzmi. Gry mogą oczywiście służyć zabawie, ale mogą również służyć edukacji graczy.</a:t>
            </a:r>
            <a:endParaRPr lang="en-GB" sz="1200" b="0" i="0" u="none" strike="noStrike" cap="none" dirty="0">
              <a:solidFill>
                <a:schemeClr val="lt1"/>
              </a:solidFill>
              <a:latin typeface="Arial"/>
              <a:ea typeface="Arial"/>
              <a:cs typeface="Arial"/>
              <a:sym typeface="Arial"/>
            </a:endParaRPr>
          </a:p>
        </p:txBody>
      </p:sp>
      <p:sp>
        <p:nvSpPr>
          <p:cNvPr id="160" name="Google Shape;160;p23"/>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sp>
        <p:nvSpPr>
          <p:cNvPr id="162" name="Google Shape;162;p23"/>
          <p:cNvSpPr/>
          <p:nvPr/>
        </p:nvSpPr>
        <p:spPr>
          <a:xfrm>
            <a:off x="1727526" y="1122826"/>
            <a:ext cx="2850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2000" dirty="0">
                <a:solidFill>
                  <a:schemeClr val="accent3"/>
                </a:solidFill>
              </a:rPr>
              <a:t>Projektant aplikacji</a:t>
            </a:r>
            <a:endParaRPr sz="1400" b="0" i="0" u="none" strike="noStrike" cap="none" dirty="0">
              <a:solidFill>
                <a:srgbClr val="000000"/>
              </a:solidFill>
              <a:latin typeface="Arial"/>
              <a:ea typeface="Arial"/>
              <a:cs typeface="Arial"/>
              <a:sym typeface="Arial"/>
            </a:endParaRPr>
          </a:p>
        </p:txBody>
      </p:sp>
      <p:pic>
        <p:nvPicPr>
          <p:cNvPr id="163" name="Google Shape;163;p23" descr="Why Zoom Hacking Is No Doubt Cyber Terrorism Against Black People - Blavity  News"/>
          <p:cNvPicPr preferRelativeResize="0"/>
          <p:nvPr/>
        </p:nvPicPr>
        <p:blipFill rotWithShape="1">
          <a:blip r:embed="rId3">
            <a:alphaModFix/>
          </a:blip>
          <a:srcRect/>
          <a:stretch/>
        </p:blipFill>
        <p:spPr>
          <a:xfrm>
            <a:off x="6573672" y="1707056"/>
            <a:ext cx="2832536" cy="1886470"/>
          </a:xfrm>
          <a:prstGeom prst="rect">
            <a:avLst/>
          </a:prstGeom>
          <a:noFill/>
          <a:ln>
            <a:noFill/>
          </a:ln>
        </p:spPr>
      </p:pic>
      <p:pic>
        <p:nvPicPr>
          <p:cNvPr id="164" name="Google Shape;164;p23" descr="A day in the life of an App Designer – Liverpool Girl Geeks"/>
          <p:cNvPicPr preferRelativeResize="0"/>
          <p:nvPr/>
        </p:nvPicPr>
        <p:blipFill rotWithShape="1">
          <a:blip r:embed="rId4">
            <a:alphaModFix/>
          </a:blip>
          <a:srcRect/>
          <a:stretch/>
        </p:blipFill>
        <p:spPr>
          <a:xfrm>
            <a:off x="1288437" y="1707056"/>
            <a:ext cx="2829705" cy="18864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69"/>
        <p:cNvGrpSpPr/>
        <p:nvPr/>
      </p:nvGrpSpPr>
      <p:grpSpPr>
        <a:xfrm>
          <a:off x="0" y="0"/>
          <a:ext cx="0" cy="0"/>
          <a:chOff x="0" y="0"/>
          <a:chExt cx="0" cy="0"/>
        </a:xfrm>
      </p:grpSpPr>
      <p:sp>
        <p:nvSpPr>
          <p:cNvPr id="170" name="Google Shape;170;p24"/>
          <p:cNvSpPr txBox="1">
            <a:spLocks noGrp="1"/>
          </p:cNvSpPr>
          <p:nvPr>
            <p:ph type="sldNum" idx="12"/>
          </p:nvPr>
        </p:nvSpPr>
        <p:spPr>
          <a:xfrm>
            <a:off x="9933364" y="7055696"/>
            <a:ext cx="369900" cy="15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GB"/>
              <a:t>8</a:t>
            </a:fld>
            <a:endParaRPr/>
          </a:p>
        </p:txBody>
      </p:sp>
      <p:sp>
        <p:nvSpPr>
          <p:cNvPr id="171" name="Google Shape;171;p24"/>
          <p:cNvSpPr txBox="1">
            <a:spLocks noGrp="1"/>
          </p:cNvSpPr>
          <p:nvPr>
            <p:ph type="title"/>
          </p:nvPr>
        </p:nvSpPr>
        <p:spPr>
          <a:xfrm>
            <a:off x="290537" y="214175"/>
            <a:ext cx="9368400" cy="90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pl-PL" dirty="0">
                <a:solidFill>
                  <a:schemeClr val="lt1"/>
                </a:solidFill>
                <a:latin typeface="Arial"/>
                <a:ea typeface="Arial"/>
                <a:cs typeface="Arial"/>
                <a:sym typeface="Arial"/>
              </a:rPr>
              <a:t>Technologia służąca ochronie przyszłych finansów</a:t>
            </a:r>
            <a:endParaRPr lang="en-GB" dirty="0"/>
          </a:p>
        </p:txBody>
      </p:sp>
      <p:sp>
        <p:nvSpPr>
          <p:cNvPr id="173" name="Google Shape;173;p24"/>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graphicFrame>
        <p:nvGraphicFramePr>
          <p:cNvPr id="174" name="Google Shape;174;p24"/>
          <p:cNvGraphicFramePr/>
          <p:nvPr>
            <p:extLst>
              <p:ext uri="{D42A27DB-BD31-4B8C-83A1-F6EECF244321}">
                <p14:modId xmlns:p14="http://schemas.microsoft.com/office/powerpoint/2010/main" val="2067862155"/>
              </p:ext>
            </p:extLst>
          </p:nvPr>
        </p:nvGraphicFramePr>
        <p:xfrm>
          <a:off x="1402295" y="4623682"/>
          <a:ext cx="7616850" cy="1829010"/>
        </p:xfrm>
        <a:graphic>
          <a:graphicData uri="http://schemas.openxmlformats.org/drawingml/2006/table">
            <a:tbl>
              <a:tblPr>
                <a:noFill/>
                <a:tableStyleId>{AA396ECA-1B02-4581-913B-7F489A34CE30}</a:tableStyleId>
              </a:tblPr>
              <a:tblGrid>
                <a:gridCol w="1028775">
                  <a:extLst>
                    <a:ext uri="{9D8B030D-6E8A-4147-A177-3AD203B41FA5}">
                      <a16:colId xmlns:a16="http://schemas.microsoft.com/office/drawing/2014/main" val="20000"/>
                    </a:ext>
                  </a:extLst>
                </a:gridCol>
                <a:gridCol w="6588075">
                  <a:extLst>
                    <a:ext uri="{9D8B030D-6E8A-4147-A177-3AD203B41FA5}">
                      <a16:colId xmlns:a16="http://schemas.microsoft.com/office/drawing/2014/main" val="20001"/>
                    </a:ext>
                  </a:extLst>
                </a:gridCol>
              </a:tblGrid>
              <a:tr h="8232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pl-PL" sz="1800" u="none" strike="noStrike" cap="none" dirty="0">
                          <a:solidFill>
                            <a:srgbClr val="FFFFFF"/>
                          </a:solidFill>
                        </a:rPr>
                        <a:t>Jeśli ktoś umiera, jej/jego dochód może zostać ubezpieczony w ten sposób, że będzie dalej wypłacany rodzinie zmarłej osoby.</a:t>
                      </a: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731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pl-PL" sz="1800" u="none" strike="noStrike" cap="none" dirty="0">
                          <a:solidFill>
                            <a:srgbClr val="FFFFFF"/>
                          </a:solidFill>
                        </a:rPr>
                        <a:t>Jeśli przypadkowo stracisz bądź zniszczysz posiadane przedmioty, mogą być zmienione na nowe bądź może być wypłacona ich równowartość</a:t>
                      </a: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175" name="Google Shape;175;p24"/>
          <p:cNvGrpSpPr/>
          <p:nvPr/>
        </p:nvGrpSpPr>
        <p:grpSpPr>
          <a:xfrm>
            <a:off x="1672668" y="5713577"/>
            <a:ext cx="457200" cy="457200"/>
            <a:chOff x="10418558" y="3895566"/>
            <a:chExt cx="457200" cy="457200"/>
          </a:xfrm>
        </p:grpSpPr>
        <p:sp>
          <p:nvSpPr>
            <p:cNvPr id="176" name="Google Shape;176;p24"/>
            <p:cNvSpPr/>
            <p:nvPr/>
          </p:nvSpPr>
          <p:spPr>
            <a:xfrm>
              <a:off x="10418558" y="3895566"/>
              <a:ext cx="457200" cy="457200"/>
            </a:xfrm>
            <a:custGeom>
              <a:avLst/>
              <a:gdLst/>
              <a:ahLst/>
              <a:cxnLst/>
              <a:rect l="l" t="t" r="r" b="b"/>
              <a:pathLst>
                <a:path w="457200" h="457200" extrusionOk="0">
                  <a:moveTo>
                    <a:pt x="0" y="0"/>
                  </a:moveTo>
                  <a:lnTo>
                    <a:pt x="0" y="457200"/>
                  </a:lnTo>
                  <a:lnTo>
                    <a:pt x="457200" y="457200"/>
                  </a:lnTo>
                  <a:lnTo>
                    <a:pt x="457200" y="0"/>
                  </a:lnTo>
                  <a:close/>
                  <a:moveTo>
                    <a:pt x="437674" y="437674"/>
                  </a:moveTo>
                  <a:lnTo>
                    <a:pt x="19526" y="437674"/>
                  </a:lnTo>
                  <a:lnTo>
                    <a:pt x="19526" y="19526"/>
                  </a:lnTo>
                  <a:lnTo>
                    <a:pt x="437674" y="1952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Arial"/>
                <a:ea typeface="Arial"/>
                <a:cs typeface="Arial"/>
                <a:sym typeface="Arial"/>
              </a:endParaRPr>
            </a:p>
          </p:txBody>
        </p:sp>
        <p:sp>
          <p:nvSpPr>
            <p:cNvPr id="177" name="Google Shape;177;p24"/>
            <p:cNvSpPr/>
            <p:nvPr/>
          </p:nvSpPr>
          <p:spPr>
            <a:xfrm>
              <a:off x="10476374" y="3976084"/>
              <a:ext cx="342011" cy="146208"/>
            </a:xfrm>
            <a:custGeom>
              <a:avLst/>
              <a:gdLst/>
              <a:ahLst/>
              <a:cxnLst/>
              <a:rect l="l" t="t" r="r" b="b"/>
              <a:pathLst>
                <a:path w="342011" h="146208" extrusionOk="0">
                  <a:moveTo>
                    <a:pt x="45402" y="146209"/>
                  </a:moveTo>
                  <a:lnTo>
                    <a:pt x="37433" y="137509"/>
                  </a:lnTo>
                  <a:lnTo>
                    <a:pt x="37179" y="137255"/>
                  </a:lnTo>
                  <a:lnTo>
                    <a:pt x="36894" y="136970"/>
                  </a:lnTo>
                  <a:cubicBezTo>
                    <a:pt x="26257" y="126143"/>
                    <a:pt x="21019" y="110331"/>
                    <a:pt x="21019" y="89948"/>
                  </a:cubicBezTo>
                  <a:cubicBezTo>
                    <a:pt x="20923" y="50705"/>
                    <a:pt x="49784" y="21082"/>
                    <a:pt x="88233" y="21082"/>
                  </a:cubicBezTo>
                  <a:cubicBezTo>
                    <a:pt x="117570" y="21082"/>
                    <a:pt x="142780" y="37814"/>
                    <a:pt x="150940" y="62738"/>
                  </a:cubicBezTo>
                  <a:lnTo>
                    <a:pt x="154908" y="75057"/>
                  </a:lnTo>
                  <a:lnTo>
                    <a:pt x="185198" y="75057"/>
                  </a:lnTo>
                  <a:lnTo>
                    <a:pt x="189833" y="65532"/>
                  </a:lnTo>
                  <a:cubicBezTo>
                    <a:pt x="204311" y="36068"/>
                    <a:pt x="225774" y="21082"/>
                    <a:pt x="253651" y="21082"/>
                  </a:cubicBezTo>
                  <a:cubicBezTo>
                    <a:pt x="291941" y="21082"/>
                    <a:pt x="320802" y="50641"/>
                    <a:pt x="320802" y="89884"/>
                  </a:cubicBezTo>
                  <a:cubicBezTo>
                    <a:pt x="320802" y="110268"/>
                    <a:pt x="315436" y="126079"/>
                    <a:pt x="304927" y="136906"/>
                  </a:cubicBezTo>
                  <a:lnTo>
                    <a:pt x="304641" y="137192"/>
                  </a:lnTo>
                  <a:lnTo>
                    <a:pt x="304387" y="137446"/>
                  </a:lnTo>
                  <a:lnTo>
                    <a:pt x="296450" y="146145"/>
                  </a:lnTo>
                  <a:lnTo>
                    <a:pt x="324771" y="146145"/>
                  </a:lnTo>
                  <a:cubicBezTo>
                    <a:pt x="337471" y="130080"/>
                    <a:pt x="342011" y="109982"/>
                    <a:pt x="342011" y="89884"/>
                  </a:cubicBezTo>
                  <a:cubicBezTo>
                    <a:pt x="342011" y="39338"/>
                    <a:pt x="303403" y="0"/>
                    <a:pt x="253778" y="0"/>
                  </a:cubicBezTo>
                  <a:cubicBezTo>
                    <a:pt x="215170" y="0"/>
                    <a:pt x="187611" y="22479"/>
                    <a:pt x="171228" y="56166"/>
                  </a:cubicBezTo>
                  <a:cubicBezTo>
                    <a:pt x="159766" y="22542"/>
                    <a:pt x="126683" y="63"/>
                    <a:pt x="88233" y="63"/>
                  </a:cubicBezTo>
                  <a:cubicBezTo>
                    <a:pt x="38608" y="63"/>
                    <a:pt x="0" y="39402"/>
                    <a:pt x="0" y="89948"/>
                  </a:cubicBezTo>
                  <a:cubicBezTo>
                    <a:pt x="0" y="110046"/>
                    <a:pt x="4445" y="130143"/>
                    <a:pt x="17240" y="14620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Arial"/>
                <a:ea typeface="Arial"/>
                <a:cs typeface="Arial"/>
                <a:sym typeface="Arial"/>
              </a:endParaRPr>
            </a:p>
          </p:txBody>
        </p:sp>
        <p:sp>
          <p:nvSpPr>
            <p:cNvPr id="178" name="Google Shape;178;p24"/>
            <p:cNvSpPr/>
            <p:nvPr/>
          </p:nvSpPr>
          <p:spPr>
            <a:xfrm>
              <a:off x="10543526" y="4177379"/>
              <a:ext cx="207200" cy="113315"/>
            </a:xfrm>
            <a:custGeom>
              <a:avLst/>
              <a:gdLst/>
              <a:ahLst/>
              <a:cxnLst/>
              <a:rect l="l" t="t" r="r" b="b"/>
              <a:pathLst>
                <a:path w="207200" h="113315" extrusionOk="0">
                  <a:moveTo>
                    <a:pt x="103632" y="82106"/>
                  </a:moveTo>
                  <a:lnTo>
                    <a:pt x="28575" y="0"/>
                  </a:lnTo>
                  <a:lnTo>
                    <a:pt x="0" y="0"/>
                  </a:lnTo>
                  <a:lnTo>
                    <a:pt x="103632" y="113316"/>
                  </a:lnTo>
                  <a:lnTo>
                    <a:pt x="207201" y="0"/>
                  </a:lnTo>
                  <a:lnTo>
                    <a:pt x="178626"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Arial"/>
                <a:ea typeface="Arial"/>
                <a:cs typeface="Arial"/>
                <a:sym typeface="Arial"/>
              </a:endParaRPr>
            </a:p>
          </p:txBody>
        </p:sp>
        <p:sp>
          <p:nvSpPr>
            <p:cNvPr id="179" name="Google Shape;179;p24"/>
            <p:cNvSpPr/>
            <p:nvPr/>
          </p:nvSpPr>
          <p:spPr>
            <a:xfrm>
              <a:off x="10476215" y="4060570"/>
              <a:ext cx="341883" cy="125317"/>
            </a:xfrm>
            <a:custGeom>
              <a:avLst/>
              <a:gdLst/>
              <a:ahLst/>
              <a:cxnLst/>
              <a:rect l="l" t="t" r="r" b="b"/>
              <a:pathLst>
                <a:path w="341883" h="125317" extrusionOk="0">
                  <a:moveTo>
                    <a:pt x="125254" y="68675"/>
                  </a:moveTo>
                  <a:lnTo>
                    <a:pt x="166180" y="125317"/>
                  </a:lnTo>
                  <a:lnTo>
                    <a:pt x="204629" y="42259"/>
                  </a:lnTo>
                  <a:lnTo>
                    <a:pt x="236855" y="97885"/>
                  </a:lnTo>
                  <a:lnTo>
                    <a:pt x="341884" y="97885"/>
                  </a:lnTo>
                  <a:lnTo>
                    <a:pt x="341884" y="78359"/>
                  </a:lnTo>
                  <a:lnTo>
                    <a:pt x="248095" y="78359"/>
                  </a:lnTo>
                  <a:lnTo>
                    <a:pt x="202692" y="0"/>
                  </a:lnTo>
                  <a:lnTo>
                    <a:pt x="162465" y="86836"/>
                  </a:lnTo>
                  <a:lnTo>
                    <a:pt x="124809" y="34734"/>
                  </a:lnTo>
                  <a:lnTo>
                    <a:pt x="94647" y="78835"/>
                  </a:lnTo>
                  <a:lnTo>
                    <a:pt x="0" y="78835"/>
                  </a:lnTo>
                  <a:lnTo>
                    <a:pt x="0" y="98361"/>
                  </a:lnTo>
                  <a:lnTo>
                    <a:pt x="104934" y="98361"/>
                  </a:lnTo>
                  <a:lnTo>
                    <a:pt x="125254" y="6867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Arial"/>
                <a:ea typeface="Arial"/>
                <a:cs typeface="Arial"/>
                <a:sym typeface="Arial"/>
              </a:endParaRPr>
            </a:p>
          </p:txBody>
        </p:sp>
      </p:grpSp>
      <p:sp>
        <p:nvSpPr>
          <p:cNvPr id="180" name="Google Shape;180;p24"/>
          <p:cNvSpPr/>
          <p:nvPr/>
        </p:nvSpPr>
        <p:spPr>
          <a:xfrm>
            <a:off x="1683886" y="4771218"/>
            <a:ext cx="456552" cy="457200"/>
          </a:xfrm>
          <a:custGeom>
            <a:avLst/>
            <a:gdLst/>
            <a:ahLst/>
            <a:cxnLst/>
            <a:rect l="l" t="t" r="r" b="b"/>
            <a:pathLst>
              <a:path w="576" h="576" extrusionOk="0">
                <a:moveTo>
                  <a:pt x="288" y="114"/>
                </a:moveTo>
                <a:cubicBezTo>
                  <a:pt x="280" y="114"/>
                  <a:pt x="272" y="118"/>
                  <a:pt x="268" y="125"/>
                </a:cubicBezTo>
                <a:cubicBezTo>
                  <a:pt x="98" y="420"/>
                  <a:pt x="98" y="420"/>
                  <a:pt x="98" y="420"/>
                </a:cubicBezTo>
                <a:cubicBezTo>
                  <a:pt x="89" y="435"/>
                  <a:pt x="100" y="454"/>
                  <a:pt x="118" y="454"/>
                </a:cubicBezTo>
                <a:cubicBezTo>
                  <a:pt x="458" y="454"/>
                  <a:pt x="458" y="454"/>
                  <a:pt x="458" y="454"/>
                </a:cubicBezTo>
                <a:cubicBezTo>
                  <a:pt x="476" y="454"/>
                  <a:pt x="487" y="435"/>
                  <a:pt x="478" y="420"/>
                </a:cubicBezTo>
                <a:cubicBezTo>
                  <a:pt x="308" y="125"/>
                  <a:pt x="308" y="125"/>
                  <a:pt x="308" y="125"/>
                </a:cubicBezTo>
                <a:cubicBezTo>
                  <a:pt x="304" y="118"/>
                  <a:pt x="296" y="114"/>
                  <a:pt x="288" y="114"/>
                </a:cubicBezTo>
                <a:close/>
                <a:moveTo>
                  <a:pt x="120" y="430"/>
                </a:moveTo>
                <a:cubicBezTo>
                  <a:pt x="288" y="139"/>
                  <a:pt x="288" y="139"/>
                  <a:pt x="288" y="139"/>
                </a:cubicBezTo>
                <a:cubicBezTo>
                  <a:pt x="456" y="430"/>
                  <a:pt x="456" y="430"/>
                  <a:pt x="456" y="430"/>
                </a:cubicBezTo>
                <a:lnTo>
                  <a:pt x="120" y="430"/>
                </a:lnTo>
                <a:close/>
                <a:moveTo>
                  <a:pt x="276" y="237"/>
                </a:moveTo>
                <a:cubicBezTo>
                  <a:pt x="276" y="337"/>
                  <a:pt x="276" y="337"/>
                  <a:pt x="276" y="337"/>
                </a:cubicBezTo>
                <a:cubicBezTo>
                  <a:pt x="300" y="337"/>
                  <a:pt x="300" y="337"/>
                  <a:pt x="300" y="337"/>
                </a:cubicBezTo>
                <a:cubicBezTo>
                  <a:pt x="300" y="237"/>
                  <a:pt x="300" y="237"/>
                  <a:pt x="300" y="237"/>
                </a:cubicBezTo>
                <a:lnTo>
                  <a:pt x="276" y="237"/>
                </a:lnTo>
                <a:close/>
                <a:moveTo>
                  <a:pt x="270" y="380"/>
                </a:moveTo>
                <a:cubicBezTo>
                  <a:pt x="270" y="390"/>
                  <a:pt x="278" y="398"/>
                  <a:pt x="288" y="398"/>
                </a:cubicBezTo>
                <a:cubicBezTo>
                  <a:pt x="298" y="398"/>
                  <a:pt x="306" y="390"/>
                  <a:pt x="306" y="380"/>
                </a:cubicBezTo>
                <a:cubicBezTo>
                  <a:pt x="306" y="370"/>
                  <a:pt x="298" y="362"/>
                  <a:pt x="288" y="362"/>
                </a:cubicBezTo>
                <a:cubicBezTo>
                  <a:pt x="278" y="362"/>
                  <a:pt x="270" y="370"/>
                  <a:pt x="270" y="380"/>
                </a:cubicBezTo>
                <a:close/>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Arial"/>
              <a:ea typeface="Arial"/>
              <a:cs typeface="Arial"/>
              <a:sym typeface="Arial"/>
            </a:endParaRPr>
          </a:p>
        </p:txBody>
      </p:sp>
      <p:pic>
        <p:nvPicPr>
          <p:cNvPr id="181" name="Google Shape;181;p24" descr="Certificate in Pension Fund Governance, Regulations and Best Practices"/>
          <p:cNvPicPr preferRelativeResize="0"/>
          <p:nvPr/>
        </p:nvPicPr>
        <p:blipFill rotWithShape="1">
          <a:blip r:embed="rId3">
            <a:alphaModFix/>
          </a:blip>
          <a:srcRect/>
          <a:stretch/>
        </p:blipFill>
        <p:spPr>
          <a:xfrm>
            <a:off x="758449" y="822543"/>
            <a:ext cx="3956033" cy="2373620"/>
          </a:xfrm>
          <a:prstGeom prst="rect">
            <a:avLst/>
          </a:prstGeom>
          <a:noFill/>
          <a:ln>
            <a:noFill/>
          </a:ln>
        </p:spPr>
      </p:pic>
      <p:pic>
        <p:nvPicPr>
          <p:cNvPr id="182" name="Google Shape;182;p24" descr="Are You Paying for More Insurance Than You Need?"/>
          <p:cNvPicPr preferRelativeResize="0"/>
          <p:nvPr/>
        </p:nvPicPr>
        <p:blipFill rotWithShape="1">
          <a:blip r:embed="rId4">
            <a:alphaModFix/>
          </a:blip>
          <a:srcRect/>
          <a:stretch/>
        </p:blipFill>
        <p:spPr>
          <a:xfrm>
            <a:off x="5813646" y="828931"/>
            <a:ext cx="4119718" cy="2367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87"/>
        <p:cNvGrpSpPr/>
        <p:nvPr/>
      </p:nvGrpSpPr>
      <p:grpSpPr>
        <a:xfrm>
          <a:off x="0" y="0"/>
          <a:ext cx="0" cy="0"/>
          <a:chOff x="0" y="0"/>
          <a:chExt cx="0" cy="0"/>
        </a:xfrm>
      </p:grpSpPr>
      <p:sp>
        <p:nvSpPr>
          <p:cNvPr id="188" name="Google Shape;188;p25"/>
          <p:cNvSpPr/>
          <p:nvPr/>
        </p:nvSpPr>
        <p:spPr>
          <a:xfrm>
            <a:off x="0" y="-6974"/>
            <a:ext cx="10691813" cy="39347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89" name="Google Shape;189;p25"/>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9</a:t>
            </a:fld>
            <a:endParaRPr/>
          </a:p>
        </p:txBody>
      </p:sp>
      <p:sp>
        <p:nvSpPr>
          <p:cNvPr id="190" name="Google Shape;190;p25"/>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Money  </a:t>
            </a:r>
            <a:endParaRPr sz="1400" b="0" i="0" u="none" strike="noStrike" cap="none">
              <a:solidFill>
                <a:srgbClr val="000000"/>
              </a:solidFill>
              <a:latin typeface="Arial"/>
              <a:ea typeface="Arial"/>
              <a:cs typeface="Arial"/>
              <a:sym typeface="Arial"/>
            </a:endParaRPr>
          </a:p>
        </p:txBody>
      </p:sp>
      <p:sp>
        <p:nvSpPr>
          <p:cNvPr id="192" name="Google Shape;192;p25"/>
          <p:cNvSpPr/>
          <p:nvPr/>
        </p:nvSpPr>
        <p:spPr>
          <a:xfrm>
            <a:off x="705013" y="4318181"/>
            <a:ext cx="9413369" cy="150810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pl-PL" sz="1800" b="0" i="0" u="none" strike="noStrike" cap="none" dirty="0">
                <a:solidFill>
                  <a:schemeClr val="lt1"/>
                </a:solidFill>
                <a:latin typeface="Arial"/>
                <a:ea typeface="Arial"/>
                <a:cs typeface="Arial"/>
                <a:sym typeface="Arial"/>
              </a:rPr>
              <a:t>Jako specjalista do spraw analizy ryzyka i ubezpieczeń możesz wykorzystać swoje zdolności matematyczne oraz umiejętności rozwiązywania problemów, by pomóc ludziom i organizacjom ograniczać ich ryzyko finansowe (wliczając w to firmy ubezpieczeniowe i emerytalne). Twoim zadaniem będzie patrzeć w przeszłość by przewidzieć przyszłość. Jako specjalista od ubezpieczeń możesz wykorzystać umiejętności matematyczne, by pomóc w rozwiązaniu światowych problemów, takich jak zmiana klimatu czy COVID-19.</a:t>
            </a:r>
            <a:endParaRPr sz="1800" dirty="0">
              <a:solidFill>
                <a:schemeClr val="lt1"/>
              </a:solidFill>
            </a:endParaRPr>
          </a:p>
          <a:p>
            <a:pPr marL="0" marR="0" lvl="0" indent="0" algn="l" rtl="0">
              <a:lnSpc>
                <a:spcPct val="100000"/>
              </a:lnSpc>
              <a:spcBef>
                <a:spcPts val="0"/>
              </a:spcBef>
              <a:spcAft>
                <a:spcPts val="0"/>
              </a:spcAft>
              <a:buClr>
                <a:srgbClr val="000000"/>
              </a:buClr>
              <a:buSzPts val="1400"/>
              <a:buFont typeface="Arial"/>
              <a:buNone/>
            </a:pPr>
            <a:br>
              <a:rPr lang="en-GB" sz="1400" b="0" i="0" u="none" strike="noStrike" cap="none" dirty="0">
                <a:solidFill>
                  <a:srgbClr val="000000"/>
                </a:solidFill>
                <a:latin typeface="Arial"/>
                <a:ea typeface="Arial"/>
                <a:cs typeface="Arial"/>
                <a:sym typeface="Arial"/>
              </a:rPr>
            </a:br>
            <a:endParaRPr sz="1200" b="0" i="0" u="none" strike="noStrike" cap="none" dirty="0">
              <a:solidFill>
                <a:schemeClr val="lt1"/>
              </a:solidFill>
              <a:latin typeface="Arial"/>
              <a:ea typeface="Arial"/>
              <a:cs typeface="Arial"/>
              <a:sym typeface="Arial"/>
            </a:endParaRPr>
          </a:p>
        </p:txBody>
      </p:sp>
      <p:sp>
        <p:nvSpPr>
          <p:cNvPr id="193" name="Google Shape;193;p25"/>
          <p:cNvSpPr txBox="1"/>
          <p:nvPr/>
        </p:nvSpPr>
        <p:spPr>
          <a:xfrm>
            <a:off x="248828" y="281850"/>
            <a:ext cx="9914986" cy="900000"/>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chemeClr val="lt1"/>
              </a:buClr>
              <a:buSzPts val="2800"/>
              <a:buFont typeface="Arial"/>
              <a:buNone/>
            </a:pPr>
            <a:r>
              <a:rPr lang="pl-PL" sz="2800" b="1" i="0" u="none" strike="noStrike" cap="none" dirty="0">
                <a:solidFill>
                  <a:schemeClr val="dk1"/>
                </a:solidFill>
                <a:latin typeface="Arial"/>
                <a:ea typeface="Arial"/>
                <a:cs typeface="Arial"/>
                <a:sym typeface="Arial"/>
              </a:rPr>
              <a:t>Zawody chroniące przyszłość finansową.</a:t>
            </a:r>
            <a:endParaRPr dirty="0"/>
          </a:p>
        </p:txBody>
      </p:sp>
      <p:pic>
        <p:nvPicPr>
          <p:cNvPr id="194" name="Google Shape;194;p25" descr="What is the Difference Between an Actuary and Underwriter"/>
          <p:cNvPicPr preferRelativeResize="0"/>
          <p:nvPr/>
        </p:nvPicPr>
        <p:blipFill rotWithShape="1">
          <a:blip r:embed="rId3">
            <a:alphaModFix/>
          </a:blip>
          <a:srcRect/>
          <a:stretch/>
        </p:blipFill>
        <p:spPr>
          <a:xfrm>
            <a:off x="3524599" y="1364198"/>
            <a:ext cx="3642614" cy="2425981"/>
          </a:xfrm>
          <a:prstGeom prst="rect">
            <a:avLst/>
          </a:prstGeom>
          <a:noFill/>
          <a:ln>
            <a:noFill/>
          </a:ln>
        </p:spPr>
      </p:pic>
      <p:sp>
        <p:nvSpPr>
          <p:cNvPr id="195" name="Google Shape;195;p25"/>
          <p:cNvSpPr/>
          <p:nvPr/>
        </p:nvSpPr>
        <p:spPr>
          <a:xfrm>
            <a:off x="3729318" y="957327"/>
            <a:ext cx="3935637" cy="2693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2000" b="0" i="0" u="none" strike="noStrike" cap="none" dirty="0">
                <a:solidFill>
                  <a:schemeClr val="accent3"/>
                </a:solidFill>
                <a:latin typeface="Arial"/>
                <a:ea typeface="Arial"/>
                <a:cs typeface="Arial"/>
                <a:sym typeface="Arial"/>
              </a:rPr>
              <a:t>Analityk ryzyka finansowego</a:t>
            </a:r>
            <a:r>
              <a:rPr lang="en-GB" sz="2000" b="0" i="0" u="none" strike="noStrike" cap="none" dirty="0">
                <a:solidFill>
                  <a:schemeClr val="accent3"/>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PwC">
  <a:themeElements>
    <a:clrScheme name="Tech We Can">
      <a:dk1>
        <a:srgbClr val="000000"/>
      </a:dk1>
      <a:lt1>
        <a:srgbClr val="FFFFFF"/>
      </a:lt1>
      <a:dk2>
        <a:srgbClr val="2F2F53"/>
      </a:dk2>
      <a:lt2>
        <a:srgbClr val="DEDEDE"/>
      </a:lt2>
      <a:accent1>
        <a:srgbClr val="1F2E79"/>
      </a:accent1>
      <a:accent2>
        <a:srgbClr val="60A0FA"/>
      </a:accent2>
      <a:accent3>
        <a:srgbClr val="EC5750"/>
      </a:accent3>
      <a:accent4>
        <a:srgbClr val="FACE78"/>
      </a:accent4>
      <a:accent5>
        <a:srgbClr val="2D2C31"/>
      </a:accent5>
      <a:accent6>
        <a:srgbClr val="0B8C98"/>
      </a:accent6>
      <a:hlink>
        <a:srgbClr val="60A0FA"/>
      </a:hlink>
      <a:folHlink>
        <a:srgbClr val="2D2C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48BB06BCEAAB47A30589385024EF04" ma:contentTypeVersion="2" ma:contentTypeDescription="Create a new document." ma:contentTypeScope="" ma:versionID="1fe3360dc4cd587d5ba0642982ae6853">
  <xsd:schema xmlns:xsd="http://www.w3.org/2001/XMLSchema" xmlns:xs="http://www.w3.org/2001/XMLSchema" xmlns:p="http://schemas.microsoft.com/office/2006/metadata/properties" xmlns:ns3="ce953191-b226-48ba-b561-9c7216e83c1f" targetNamespace="http://schemas.microsoft.com/office/2006/metadata/properties" ma:root="true" ma:fieldsID="6d21590ea4fa5f99385cc997f2be0977" ns3:_="">
    <xsd:import namespace="ce953191-b226-48ba-b561-9c7216e83c1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53191-b226-48ba-b561-9c7216e83c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6D3C8C-3D65-48EA-82F0-F929021DA1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953191-b226-48ba-b561-9c7216e83c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21697D-BB6D-4574-B93F-C0D5CDD3C56B}">
  <ds:schemaRefs>
    <ds:schemaRef ds:uri="http://schemas.microsoft.com/sharepoint/v3/contenttype/forms"/>
  </ds:schemaRefs>
</ds:datastoreItem>
</file>

<file path=customXml/itemProps3.xml><?xml version="1.0" encoding="utf-8"?>
<ds:datastoreItem xmlns:ds="http://schemas.openxmlformats.org/officeDocument/2006/customXml" ds:itemID="{D0853948-86E5-422C-893C-A17A2C852E20}">
  <ds:schemaRefs>
    <ds:schemaRef ds:uri="http://schemas.openxmlformats.org/package/2006/metadata/core-properties"/>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ce953191-b226-48ba-b561-9c7216e83c1f"/>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3450</Words>
  <Application>Microsoft Office PowerPoint</Application>
  <PresentationFormat>Custom</PresentationFormat>
  <Paragraphs>157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Georgia</vt:lpstr>
      <vt:lpstr>Helvetica Neue Light</vt:lpstr>
      <vt:lpstr>Credit Suisse Type Light</vt:lpstr>
      <vt:lpstr>PwC</vt:lpstr>
      <vt:lpstr>Finansach </vt:lpstr>
      <vt:lpstr>PowerPoint Presentation</vt:lpstr>
      <vt:lpstr>Historia pieniędzy i jak technologia zmieniła sposób w jaki kupujemy i sprzedajemy produkty.   </vt:lpstr>
      <vt:lpstr>Od gotówki do społeczeństwa bezgotówkowego  </vt:lpstr>
      <vt:lpstr>Zawody w technologii bezgotówkowej</vt:lpstr>
      <vt:lpstr>Technologia używana do zarządzania pieniędzmi</vt:lpstr>
      <vt:lpstr>Zawody w technologii związanej z zarządzaniem pieniędzmi</vt:lpstr>
      <vt:lpstr>Technologia służąca ochronie przyszłych finansów</vt:lpstr>
      <vt:lpstr>PowerPoint Presentation</vt:lpstr>
      <vt:lpstr>Nasza dzisiejsza bohaterka    </vt:lpstr>
      <vt:lpstr>Czym jest technologia blockchain oraz jak jest używana do transferu pieniędzy?   </vt:lpstr>
      <vt:lpstr>Kariera w technologii blockchain</vt:lpstr>
      <vt:lpstr>Technologia wspierająca finansowanie dobrych uczynków </vt:lpstr>
      <vt:lpstr>PowerPoint Presentation</vt:lpstr>
      <vt:lpstr>Twoje wyzwanie: Czy moglibyście być agentami przyszłości? Chcielibyśmy, abyście sprawdzili swoje umiejętności agenta ubezpieczeniowego i zadecydowali, czy na drodze będzie mniej lub więcej wypadków z samochodami bez kierowcy. Zróbcie plakat lub prezentację, aby pokazać wyniki swoich badań i przewidywania.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dc:title>
  <dc:creator>Rebecca Patel</dc:creator>
  <cp:lastModifiedBy>Król, Jadwiga (MBHT 231)</cp:lastModifiedBy>
  <cp:revision>30</cp:revision>
  <dcterms:modified xsi:type="dcterms:W3CDTF">2022-03-26T16:17:14Z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732d58-8c18-4bab-8f62-1159a69060e9_Enabled">
    <vt:lpwstr>True</vt:lpwstr>
  </property>
  <property fmtid="{D5CDD505-2E9C-101B-9397-08002B2CF9AE}" pid="3" name="MSIP_Label_f3732d58-8c18-4bab-8f62-1159a69060e9_SiteId">
    <vt:lpwstr>d0df3d96-c065-41c3-8c0b-5dcaa460ec33</vt:lpwstr>
  </property>
  <property fmtid="{D5CDD505-2E9C-101B-9397-08002B2CF9AE}" pid="4" name="MSIP_Label_f3732d58-8c18-4bab-8f62-1159a69060e9_Owner">
    <vt:lpwstr>jadwiga.krol@credit-suisse.com</vt:lpwstr>
  </property>
  <property fmtid="{D5CDD505-2E9C-101B-9397-08002B2CF9AE}" pid="5" name="MSIP_Label_f3732d58-8c18-4bab-8f62-1159a69060e9_SetDate">
    <vt:lpwstr>2021-05-19T06:09:57.2703884Z</vt:lpwstr>
  </property>
  <property fmtid="{D5CDD505-2E9C-101B-9397-08002B2CF9AE}" pid="6" name="MSIP_Label_f3732d58-8c18-4bab-8f62-1159a69060e9_Name">
    <vt:lpwstr>Unrestricted</vt:lpwstr>
  </property>
  <property fmtid="{D5CDD505-2E9C-101B-9397-08002B2CF9AE}" pid="7" name="MSIP_Label_f3732d58-8c18-4bab-8f62-1159a69060e9_Application">
    <vt:lpwstr>Microsoft Azure Information Protection</vt:lpwstr>
  </property>
  <property fmtid="{D5CDD505-2E9C-101B-9397-08002B2CF9AE}" pid="8" name="MSIP_Label_f3732d58-8c18-4bab-8f62-1159a69060e9_ActionId">
    <vt:lpwstr>7faf2ca4-d53c-4820-afcd-72138a5b5f31</vt:lpwstr>
  </property>
  <property fmtid="{D5CDD505-2E9C-101B-9397-08002B2CF9AE}" pid="9" name="MSIP_Label_f3732d58-8c18-4bab-8f62-1159a69060e9_Extended_MSFT_Method">
    <vt:lpwstr>Manual</vt:lpwstr>
  </property>
  <property fmtid="{D5CDD505-2E9C-101B-9397-08002B2CF9AE}" pid="10" name="Sensitivity">
    <vt:lpwstr>Unrestricted</vt:lpwstr>
  </property>
  <property fmtid="{D5CDD505-2E9C-101B-9397-08002B2CF9AE}" pid="11" name="ContentTypeId">
    <vt:lpwstr>0x010100EC48BB06BCEAAB47A30589385024EF04</vt:lpwstr>
  </property>
</Properties>
</file>