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16"/>
  </p:notesMasterIdLst>
  <p:handoutMasterIdLst>
    <p:handoutMasterId r:id="rId17"/>
  </p:handoutMasterIdLst>
  <p:sldIdLst>
    <p:sldId id="259" r:id="rId2"/>
    <p:sldId id="260" r:id="rId3"/>
    <p:sldId id="404" r:id="rId4"/>
    <p:sldId id="388" r:id="rId5"/>
    <p:sldId id="405" r:id="rId6"/>
    <p:sldId id="390" r:id="rId7"/>
    <p:sldId id="391" r:id="rId8"/>
    <p:sldId id="395" r:id="rId9"/>
    <p:sldId id="407" r:id="rId10"/>
    <p:sldId id="408" r:id="rId11"/>
    <p:sldId id="381" r:id="rId12"/>
    <p:sldId id="409" r:id="rId13"/>
    <p:sldId id="393" r:id="rId14"/>
    <p:sldId id="394" r:id="rId15"/>
  </p:sldIdLst>
  <p:sldSz cx="10691813" cy="7559675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ynne Ryan-Andrews" initials="LR" lastIdx="1" clrIdx="0">
    <p:extLst>
      <p:ext uri="{19B8F6BF-5375-455C-9EA6-DF929625EA0E}">
        <p15:presenceInfo xmlns:p15="http://schemas.microsoft.com/office/powerpoint/2012/main" userId="Lynne Ryan-Andre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DE6B"/>
    <a:srgbClr val="2D70B7"/>
    <a:srgbClr val="FFFFFF"/>
    <a:srgbClr val="ACC32A"/>
    <a:srgbClr val="0B8C98"/>
    <a:srgbClr val="1F2E79"/>
    <a:srgbClr val="BA9CFF"/>
    <a:srgbClr val="A6DD8C"/>
    <a:srgbClr val="2D2C31"/>
    <a:srgbClr val="FACE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92" autoAdjust="0"/>
    <p:restoredTop sz="94795"/>
  </p:normalViewPr>
  <p:slideViewPr>
    <p:cSldViewPr snapToGrid="0" snapToObjects="1" showGuides="1">
      <p:cViewPr varScale="1">
        <p:scale>
          <a:sx n="116" d="100"/>
          <a:sy n="116" d="100"/>
        </p:scale>
        <p:origin x="1512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171" d="100"/>
          <a:sy n="171" d="100"/>
        </p:scale>
        <p:origin x="655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A09DDA-0787-4B42-881F-6B3C2393185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31845B-8C18-C246-A0D1-61FFD19631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301B5-88AD-1849-891D-EA2905EB5A88}" type="datetimeFigureOut">
              <a:rPr lang="en-US" smtClean="0"/>
              <a:t>6/15/22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75FE6D-CCE1-E44E-89A4-77460EF6CCB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D6315B-F8F9-5649-8DCB-C363E729D5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A602F4-4C0C-5F4F-8771-7E15167AE55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4555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AB23-24A6-494C-BA00-B87242B78CB4}" type="datetimeFigureOut">
              <a:rPr lang="en-GB" smtClean="0"/>
              <a:t>15/06/2022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530D-631F-4981-98F0-E6C07C67E1A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54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6" name="Google Shape;4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Lines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/>
          <p:cNvSpPr>
            <a:spLocks noGrp="1"/>
          </p:cNvSpPr>
          <p:nvPr>
            <p:ph type="pic" sz="quarter" idx="10"/>
          </p:nvPr>
        </p:nvSpPr>
        <p:spPr bwMode="hidden">
          <a:xfrm>
            <a:off x="1" y="0"/>
            <a:ext cx="10691813" cy="6806241"/>
          </a:xfrm>
          <a:solidFill>
            <a:srgbClr val="DEDEDE"/>
          </a:solidFill>
        </p:spPr>
        <p:txBody>
          <a:bodyPr tIns="91440"/>
          <a:lstStyle>
            <a:lvl1pPr algn="ctr">
              <a:defRPr sz="1052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 userDrawn="1">
            <p:ph type="ctrTitle" hasCustomPrompt="1"/>
          </p:nvPr>
        </p:nvSpPr>
        <p:spPr>
          <a:xfrm>
            <a:off x="388416" y="472479"/>
            <a:ext cx="6505577" cy="2077192"/>
          </a:xfrm>
        </p:spPr>
        <p:txBody>
          <a:bodyPr anchor="b" anchorCtr="0">
            <a:normAutofit/>
          </a:bodyPr>
          <a:lstStyle>
            <a:lvl1pPr algn="l">
              <a:lnSpc>
                <a:spcPct val="85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[Presentation title]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7AF81B-6742-4AE1-A07D-FDFD73009073}"/>
              </a:ext>
            </a:extLst>
          </p:cNvPr>
          <p:cNvSpPr/>
          <p:nvPr userDrawn="1"/>
        </p:nvSpPr>
        <p:spPr>
          <a:xfrm>
            <a:off x="0" y="6806242"/>
            <a:ext cx="10691813" cy="7534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F49F56-1E3E-4629-933C-F6363529AF5D}"/>
              </a:ext>
            </a:extLst>
          </p:cNvPr>
          <p:cNvSpPr txBox="1"/>
          <p:nvPr userDrawn="1"/>
        </p:nvSpPr>
        <p:spPr>
          <a:xfrm>
            <a:off x="388413" y="7133330"/>
            <a:ext cx="2052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>
                <a:solidFill>
                  <a:schemeClr val="bg1"/>
                </a:solidFill>
              </a:rPr>
              <a:t>Tech We Can</a:t>
            </a:r>
          </a:p>
        </p:txBody>
      </p:sp>
    </p:spTree>
    <p:extLst>
      <p:ext uri="{BB962C8B-B14F-4D97-AF65-F5344CB8AC3E}">
        <p14:creationId xmlns:p14="http://schemas.microsoft.com/office/powerpoint/2010/main" val="129189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84CDA2-0E87-40AA-8FF7-126782782774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3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Security and Safety</a:t>
            </a:r>
          </a:p>
        </p:txBody>
      </p:sp>
    </p:spTree>
    <p:extLst>
      <p:ext uri="{BB962C8B-B14F-4D97-AF65-F5344CB8AC3E}">
        <p14:creationId xmlns:p14="http://schemas.microsoft.com/office/powerpoint/2010/main" val="3988329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5" y="1512606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503222" y="1512605"/>
            <a:ext cx="4800179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456CA5-A388-1D41-B4AF-6658D4C957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727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799214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7208622" y="1512605"/>
            <a:ext cx="3094778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E0F926-F4BA-044E-B97A-AA8668B032A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019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8414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947100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 hasCustomPrompt="1"/>
          </p:nvPr>
        </p:nvSpPr>
        <p:spPr>
          <a:xfrm>
            <a:off x="5503222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4" hasCustomPrompt="1"/>
          </p:nvPr>
        </p:nvSpPr>
        <p:spPr>
          <a:xfrm>
            <a:off x="8059343" y="1512605"/>
            <a:ext cx="2241492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D6E0CB0-5FCA-9E41-ACFD-7D08A524DF4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9664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E750E3-3DF6-B94E-959B-C6E962A30C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1588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E9B7AB-8379-3341-BEF5-2E85A7299A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9579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11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847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78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23F83F-DD88-4864-B3FE-90AABC58B5B6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Security and Safety</a:t>
            </a:r>
          </a:p>
        </p:txBody>
      </p:sp>
    </p:spTree>
    <p:extLst>
      <p:ext uri="{BB962C8B-B14F-4D97-AF65-F5344CB8AC3E}">
        <p14:creationId xmlns:p14="http://schemas.microsoft.com/office/powerpoint/2010/main" val="340970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94D828-E515-4FE0-B2AF-581C78F77DA8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tx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Security and Safety</a:t>
            </a:r>
          </a:p>
        </p:txBody>
      </p:sp>
    </p:spTree>
    <p:extLst>
      <p:ext uri="{BB962C8B-B14F-4D97-AF65-F5344CB8AC3E}">
        <p14:creationId xmlns:p14="http://schemas.microsoft.com/office/powerpoint/2010/main" val="245069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F5A9D5-F477-4B37-AA3B-40EAE5F016C0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Security and Safety</a:t>
            </a:r>
          </a:p>
        </p:txBody>
      </p:sp>
    </p:spTree>
    <p:extLst>
      <p:ext uri="{BB962C8B-B14F-4D97-AF65-F5344CB8AC3E}">
        <p14:creationId xmlns:p14="http://schemas.microsoft.com/office/powerpoint/2010/main" val="1433096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68D499-1647-48CB-BCCE-D12D17664ADA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2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Security and Safety</a:t>
            </a:r>
          </a:p>
        </p:txBody>
      </p:sp>
    </p:spTree>
    <p:extLst>
      <p:ext uri="{BB962C8B-B14F-4D97-AF65-F5344CB8AC3E}">
        <p14:creationId xmlns:p14="http://schemas.microsoft.com/office/powerpoint/2010/main" val="4031944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414" y="365104"/>
            <a:ext cx="9914986" cy="90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413" y="1512604"/>
            <a:ext cx="9914987" cy="5400000"/>
          </a:xfrm>
        </p:spPr>
        <p:txBody>
          <a:bodyPr/>
          <a:lstStyle>
            <a:lvl1pPr>
              <a:spcAft>
                <a:spcPts val="900"/>
              </a:spcAft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433AD6-7E25-3440-A0A8-374B46CA701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A6EF94-9322-4247-B294-91C0E5C27761}"/>
              </a:ext>
            </a:extLst>
          </p:cNvPr>
          <p:cNvSpPr txBox="1"/>
          <p:nvPr userDrawn="1"/>
        </p:nvSpPr>
        <p:spPr>
          <a:xfrm>
            <a:off x="388413" y="7055696"/>
            <a:ext cx="2628000" cy="151194"/>
          </a:xfrm>
          <a:prstGeom prst="rect">
            <a:avLst/>
          </a:prstGeom>
          <a:solidFill>
            <a:schemeClr val="accent6"/>
          </a:solidFill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Security and Safety</a:t>
            </a:r>
          </a:p>
        </p:txBody>
      </p:sp>
    </p:spTree>
    <p:extLst>
      <p:ext uri="{BB962C8B-B14F-4D97-AF65-F5344CB8AC3E}">
        <p14:creationId xmlns:p14="http://schemas.microsoft.com/office/powerpoint/2010/main" val="1557385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414" y="365104"/>
            <a:ext cx="9914986" cy="90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[Slide title]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414" y="1512606"/>
            <a:ext cx="9914986" cy="540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33364" y="7055696"/>
            <a:ext cx="370037" cy="15119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7870704B-CE94-48CC-AF30-84932A1262A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388413" y="7055696"/>
            <a:ext cx="2700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tx1"/>
                </a:solidFill>
              </a:rPr>
              <a:t>Tech We Can  </a:t>
            </a:r>
            <a:r>
              <a:rPr lang="en-GB" sz="800" dirty="0">
                <a:solidFill>
                  <a:schemeClr val="tx1"/>
                </a:solidFill>
              </a:rPr>
              <a:t>|  Tech for Security and Safety</a:t>
            </a:r>
          </a:p>
        </p:txBody>
      </p:sp>
    </p:spTree>
    <p:extLst>
      <p:ext uri="{BB962C8B-B14F-4D97-AF65-F5344CB8AC3E}">
        <p14:creationId xmlns:p14="http://schemas.microsoft.com/office/powerpoint/2010/main" val="3011101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41" r:id="rId2"/>
    <p:sldLayoutId id="2147483797" r:id="rId3"/>
    <p:sldLayoutId id="2147483798" r:id="rId4"/>
    <p:sldLayoutId id="2147483791" r:id="rId5"/>
    <p:sldLayoutId id="2147483792" r:id="rId6"/>
    <p:sldLayoutId id="2147483799" r:id="rId7"/>
    <p:sldLayoutId id="2147483793" r:id="rId8"/>
    <p:sldLayoutId id="2147483796" r:id="rId9"/>
    <p:sldLayoutId id="2147483794" r:id="rId10"/>
    <p:sldLayoutId id="2147483744" r:id="rId11"/>
    <p:sldLayoutId id="2147483746" r:id="rId12"/>
    <p:sldLayoutId id="2147483747" r:id="rId13"/>
    <p:sldLayoutId id="2147483786" r:id="rId14"/>
    <p:sldLayoutId id="2147483787" r:id="rId15"/>
  </p:sldLayoutIdLst>
  <p:hf hdr="0" ftr="0" dt="0"/>
  <p:txStyles>
    <p:titleStyle>
      <a:lvl1pPr algn="l" defTabSz="801934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900"/>
        </a:spcAft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65113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273050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03275" indent="-265113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64154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801934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962321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–"/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1122707" indent="-160388" algn="l" defTabSz="801934" rtl="0" eaLnBrk="1" latinLnBrk="0" hangingPunct="1">
        <a:lnSpc>
          <a:spcPct val="100000"/>
        </a:lnSpc>
        <a:spcBef>
          <a:spcPts val="0"/>
        </a:spcBef>
        <a:spcAft>
          <a:spcPts val="526"/>
        </a:spcAft>
        <a:buFont typeface="Arial" panose="020B0604020202020204" pitchFamily="34" charset="0"/>
        <a:buChar char="•"/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1pPr>
      <a:lvl2pPr marL="400967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2pPr>
      <a:lvl3pPr marL="801934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3pPr>
      <a:lvl4pPr marL="1202901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4pPr>
      <a:lvl5pPr marL="1603868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5pPr>
      <a:lvl6pPr marL="2004835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6pPr>
      <a:lvl7pPr marL="2405802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7pPr>
      <a:lvl8pPr marL="2806769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8pPr>
      <a:lvl9pPr marL="3207736" algn="l" defTabSz="801934" rtl="0" eaLnBrk="1" latinLnBrk="0" hangingPunct="1">
        <a:defRPr sz="14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368" userDrawn="1">
          <p15:clr>
            <a:srgbClr val="F26B43"/>
          </p15:clr>
        </p15:guide>
        <p15:guide id="1" pos="245" userDrawn="1">
          <p15:clr>
            <a:srgbClr val="F26B43"/>
          </p15:clr>
        </p15:guide>
        <p15:guide id="2" pos="6490" userDrawn="1">
          <p15:clr>
            <a:srgbClr val="F26B43"/>
          </p15:clr>
        </p15:guide>
        <p15:guide id="3" pos="3467" userDrawn="1">
          <p15:clr>
            <a:srgbClr val="F26B43"/>
          </p15:clr>
        </p15:guide>
        <p15:guide id="4" pos="3268" userDrawn="1">
          <p15:clr>
            <a:srgbClr val="F26B43"/>
          </p15:clr>
        </p15:guide>
        <p15:guide id="5" orient="horz" pos="4286" userDrawn="1">
          <p15:clr>
            <a:srgbClr val="F26B43"/>
          </p15:clr>
        </p15:guide>
        <p15:guide id="6" pos="2391" userDrawn="1">
          <p15:clr>
            <a:srgbClr val="F26B43"/>
          </p15:clr>
        </p15:guide>
        <p15:guide id="7" pos="2194" userDrawn="1">
          <p15:clr>
            <a:srgbClr val="F26B43"/>
          </p15:clr>
        </p15:guide>
        <p15:guide id="8" pos="4343" userDrawn="1">
          <p15:clr>
            <a:srgbClr val="F26B43"/>
          </p15:clr>
        </p15:guide>
        <p15:guide id="9" pos="4540" userDrawn="1">
          <p15:clr>
            <a:srgbClr val="F26B43"/>
          </p15:clr>
        </p15:guide>
        <p15:guide id="10" orient="horz" pos="2381" userDrawn="1">
          <p15:clr>
            <a:srgbClr val="F26B43"/>
          </p15:clr>
        </p15:guide>
        <p15:guide id="11" orient="horz" pos="1461" userDrawn="1">
          <p15:clr>
            <a:srgbClr val="F26B43"/>
          </p15:clr>
        </p15:guide>
        <p15:guide id="12" orient="horz" pos="1263" userDrawn="1">
          <p15:clr>
            <a:srgbClr val="F26B43"/>
          </p15:clr>
        </p15:guide>
        <p15:guide id="13" orient="horz" pos="29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s://www.pbs.org/video/nova-cybersecurity-101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pbs.org/wgbh/nova/labs/lab/cyber/research#/corp/battle/network/evergreen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hyperlink" Target="https://www.nbcnews.com/tech/tech-news/facial-recognition-tech-used-scan-stalkers-taylor-swift-show-report-n947581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www.youtube.com/watch?v=zgS28osUr4I&amp;feature=youtu.be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www.cbc.ca/news2/interactives/digitalsurveillance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rstcareers.co.uk/careers/what-is-like-to-be-an-ethical-hacker/" TargetMode="External"/><Relationship Id="rId2" Type="http://schemas.openxmlformats.org/officeDocument/2006/relationships/hyperlink" Target="https://www.youtube.com/watch?v=DKzi5CYNFAg" TargetMode="Externa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www.youtube.com/watch?v=7TpsYofbAPA" TargetMode="Externa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486DD47-E29D-479C-AA99-707C7E4827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8415" y="1512606"/>
            <a:ext cx="5589691" cy="5400000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b="0" dirty="0"/>
              <a:t>Before delivering Tech for Security and Safety please make sure you have: </a:t>
            </a:r>
            <a:endParaRPr lang="en-GB" dirty="0"/>
          </a:p>
          <a:p>
            <a:pPr lvl="2">
              <a:spcAft>
                <a:spcPts val="600"/>
              </a:spcAft>
            </a:pPr>
            <a:r>
              <a:rPr lang="en-GB" dirty="0"/>
              <a:t>Watched the short video tutorial found on the Tech We Can site.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Downloaded and read the Tech for Security and Safety plan.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Had a look at the digital security activity and the NOVA game so you can demonstrate these to the students.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Decided how you would like the students to present their cyber safety tips i.e. as a poster, PowerPoint, video etc. </a:t>
            </a:r>
            <a:endParaRPr lang="en-GB" b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7760B4-4E69-4C88-82C6-9DB70C168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95691" y="1512605"/>
            <a:ext cx="3807710" cy="5400000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GB" dirty="0"/>
              <a:t>Resources needed for Tech for Security and Safety: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Resources for the group presentation (depending upon how you would like your class to present their work)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Access to the internet either through the tablets or laptops / desktops – individually or small groups. 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Paper for group notes</a:t>
            </a:r>
          </a:p>
          <a:p>
            <a:pPr lvl="2">
              <a:spcAft>
                <a:spcPts val="600"/>
              </a:spcAft>
            </a:pPr>
            <a:r>
              <a:rPr lang="en-GB" dirty="0"/>
              <a:t>Printouts of homework sheets</a:t>
            </a:r>
            <a:br>
              <a:rPr lang="en-GB" dirty="0"/>
            </a:br>
            <a:endParaRPr lang="en-GB" dirty="0"/>
          </a:p>
        </p:txBody>
      </p:sp>
      <p:sp>
        <p:nvSpPr>
          <p:cNvPr id="438" name="Google Shape;438;p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lt1"/>
              </a:buClr>
              <a:buSzPts val="3200"/>
            </a:pPr>
            <a:r>
              <a:rPr lang="en-GB" dirty="0"/>
              <a:t>Tech for Security and Safety: Teacher notes</a:t>
            </a:r>
            <a:endParaRPr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342A22-343D-4009-A2DF-F343FCEE8A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2032988"/>
            <a:ext cx="10691813" cy="5532468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  <a:buSzPct val="100000"/>
            </a:pPr>
            <a:r>
              <a:rPr lang="en-GB" dirty="0"/>
              <a:t>Cyber Security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2628000" cy="1247849"/>
          </a:xfrm>
        </p:spPr>
        <p:txBody>
          <a:bodyPr/>
          <a:lstStyle/>
          <a:p>
            <a:pPr lvl="0">
              <a:lnSpc>
                <a:spcPts val="2800"/>
              </a:lnSpc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6"/>
                </a:solidFill>
              </a:rPr>
              <a:t>Could you protect your company from cyber attacks?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10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Security and Safety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6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292558A-675E-4133-B7C1-3047299593EC}"/>
              </a:ext>
            </a:extLst>
          </p:cNvPr>
          <p:cNvSpPr txBox="1">
            <a:spLocks/>
          </p:cNvSpPr>
          <p:nvPr/>
        </p:nvSpPr>
        <p:spPr>
          <a:xfrm>
            <a:off x="3568462" y="4941956"/>
            <a:ext cx="6871335" cy="121917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800"/>
              </a:lnSpc>
              <a:buClr>
                <a:srgbClr val="000000"/>
              </a:buClr>
              <a:buSzPts val="1800"/>
            </a:pPr>
            <a:r>
              <a:rPr lang="en-GB" sz="2400" dirty="0">
                <a:solidFill>
                  <a:schemeClr val="bg1"/>
                </a:solidFill>
              </a:rPr>
              <a:t>Your task: </a:t>
            </a:r>
            <a:r>
              <a:rPr lang="en-GB" sz="2400" b="0" dirty="0">
                <a:solidFill>
                  <a:schemeClr val="bg1"/>
                </a:solidFill>
              </a:rPr>
              <a:t>Play level 1 of the NOVA Cyber Security Lab (if you finish level 1, then continue to the higher levels)</a:t>
            </a:r>
          </a:p>
        </p:txBody>
      </p:sp>
      <p:pic>
        <p:nvPicPr>
          <p:cNvPr id="16" name="Picture 2" descr="Image result for pbs nova cyber secr">
            <a:hlinkClick r:id="rId2"/>
            <a:extLst>
              <a:ext uri="{FF2B5EF4-FFF2-40B4-BE49-F238E27FC236}">
                <a16:creationId xmlns:a16="http://schemas.microsoft.com/office/drawing/2014/main" id="{0AA94180-5F9B-436A-84C0-C01B59BEC7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460" y="1073593"/>
            <a:ext cx="6734939" cy="3628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hlinkClick r:id="rId2"/>
            <a:extLst>
              <a:ext uri="{FF2B5EF4-FFF2-40B4-BE49-F238E27FC236}">
                <a16:creationId xmlns:a16="http://schemas.microsoft.com/office/drawing/2014/main" id="{72AA554C-99D1-43CE-A33F-D110E8100EC5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C7B529F-1B37-4464-8A7A-22EEF1578882}"/>
              </a:ext>
            </a:extLst>
          </p:cNvPr>
          <p:cNvSpPr/>
          <p:nvPr/>
        </p:nvSpPr>
        <p:spPr>
          <a:xfrm>
            <a:off x="3568462" y="6238752"/>
            <a:ext cx="6489938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https://www.pbs.org/wgbh/nova/labs/lab/cyber/research#/corp/battle/network/evergreen</a:t>
            </a:r>
            <a:endParaRPr lang="en-GB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4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Manual Input 10">
            <a:extLst>
              <a:ext uri="{FF2B5EF4-FFF2-40B4-BE49-F238E27FC236}">
                <a16:creationId xmlns:a16="http://schemas.microsoft.com/office/drawing/2014/main" id="{3358F3E2-F410-47C5-9198-ABA20A3840A3}"/>
              </a:ext>
            </a:extLst>
          </p:cNvPr>
          <p:cNvSpPr/>
          <p:nvPr/>
        </p:nvSpPr>
        <p:spPr>
          <a:xfrm>
            <a:off x="0" y="1716657"/>
            <a:ext cx="10691813" cy="5843019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68FB0B1-77DD-448A-92A1-C95B17E27D6C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07ADD2FD-0997-4525-B6C4-B29AF42DCCB5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1457EB5-48F4-4D83-B71E-E6C726BD278D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6" name="Rectangle 15">
            <a:hlinkClick r:id="rId2"/>
            <a:extLst>
              <a:ext uri="{FF2B5EF4-FFF2-40B4-BE49-F238E27FC236}">
                <a16:creationId xmlns:a16="http://schemas.microsoft.com/office/drawing/2014/main" id="{E7038791-6FF4-4DDA-B622-DB84E44ECD32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 you think facial recognition is a good or bad advancement of tech?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45A8E4-0724-454F-A8E0-5E17F9085A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4142023" cy="5400000"/>
          </a:xfrm>
        </p:spPr>
        <p:txBody>
          <a:bodyPr/>
          <a:lstStyle/>
          <a:p>
            <a:pPr>
              <a:lnSpc>
                <a:spcPts val="2800"/>
              </a:lnSpc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1"/>
                </a:solidFill>
              </a:rPr>
              <a:t>In which careers might people use facial recognition? </a:t>
            </a:r>
          </a:p>
          <a:p>
            <a:pPr>
              <a:lnSpc>
                <a:spcPts val="2800"/>
              </a:lnSpc>
              <a:buClr>
                <a:srgbClr val="000000"/>
              </a:buClr>
              <a:buSzPts val="1800"/>
            </a:pPr>
            <a:endParaRPr lang="en-GB" sz="2400" b="0" dirty="0">
              <a:solidFill>
                <a:schemeClr val="accent1"/>
              </a:solidFill>
            </a:endParaRPr>
          </a:p>
          <a:p>
            <a:pPr>
              <a:lnSpc>
                <a:spcPts val="2800"/>
              </a:lnSpc>
              <a:buClr>
                <a:srgbClr val="000000"/>
              </a:buClr>
              <a:buSzPts val="1800"/>
            </a:pPr>
            <a:endParaRPr lang="en-GB" sz="2400" b="0" dirty="0">
              <a:solidFill>
                <a:schemeClr val="accent1"/>
              </a:solidFill>
            </a:endParaRPr>
          </a:p>
          <a:p>
            <a:pPr>
              <a:lnSpc>
                <a:spcPts val="2800"/>
              </a:lnSpc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bg1"/>
                </a:solidFill>
              </a:rPr>
              <a:t>Think of the futuristic books you may have read or films you may have seen. How do you think we will be using tech for security in the future?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11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28F37FB-DA8B-48CE-ADB8-ED584C53EE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Security and Safety</a:t>
            </a:r>
          </a:p>
        </p:txBody>
      </p:sp>
      <p:pic>
        <p:nvPicPr>
          <p:cNvPr id="18" name="Google Shape;1629;p275" descr="Image result for facial recognition">
            <a:hlinkClick r:id="rId2"/>
            <a:extLst>
              <a:ext uri="{FF2B5EF4-FFF2-40B4-BE49-F238E27FC236}">
                <a16:creationId xmlns:a16="http://schemas.microsoft.com/office/drawing/2014/main" id="{BF55A681-1C15-49BA-ADAE-4590A9D7DF1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00043" y="1512604"/>
            <a:ext cx="5303355" cy="35373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2731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owchart: Manual Input 10">
            <a:extLst>
              <a:ext uri="{FF2B5EF4-FFF2-40B4-BE49-F238E27FC236}">
                <a16:creationId xmlns:a16="http://schemas.microsoft.com/office/drawing/2014/main" id="{3358F3E2-F410-47C5-9198-ABA20A3840A3}"/>
              </a:ext>
            </a:extLst>
          </p:cNvPr>
          <p:cNvSpPr/>
          <p:nvPr/>
        </p:nvSpPr>
        <p:spPr>
          <a:xfrm>
            <a:off x="0" y="3501736"/>
            <a:ext cx="10691813" cy="4057940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68FB0B1-77DD-448A-92A1-C95B17E27D6C}"/>
              </a:ext>
            </a:extLst>
          </p:cNvPr>
          <p:cNvGrpSpPr/>
          <p:nvPr/>
        </p:nvGrpSpPr>
        <p:grpSpPr>
          <a:xfrm>
            <a:off x="8742705" y="6238752"/>
            <a:ext cx="1558374" cy="509518"/>
            <a:chOff x="388414" y="6238752"/>
            <a:chExt cx="1558374" cy="50951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07ADD2FD-0997-4525-B6C4-B29AF42DCCB5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bg1"/>
                  </a:solidFill>
                </a:rPr>
                <a:t>Watch video</a:t>
              </a:r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1457EB5-48F4-4D83-B71E-E6C726BD278D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Top 5 tips for Cyber Safety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45A8E4-0724-454F-A8E0-5E17F9085A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3986160" cy="1479978"/>
          </a:xfrm>
        </p:spPr>
        <p:txBody>
          <a:bodyPr/>
          <a:lstStyle/>
          <a:p>
            <a:pPr>
              <a:lnSpc>
                <a:spcPts val="2800"/>
              </a:lnSpc>
              <a:buClr>
                <a:srgbClr val="000000"/>
              </a:buClr>
              <a:buSzPts val="1800"/>
            </a:pPr>
            <a:r>
              <a:rPr lang="en-GB" sz="2400" dirty="0"/>
              <a:t>Your task: </a:t>
            </a:r>
            <a:r>
              <a:rPr lang="en-GB" sz="2400" b="0" dirty="0"/>
              <a:t>In groups use your notes and learning from today’s lesson to create a presentation to show your top tips for keeping your digital data safe. </a:t>
            </a:r>
          </a:p>
          <a:p>
            <a:pPr>
              <a:lnSpc>
                <a:spcPts val="2800"/>
              </a:lnSpc>
              <a:buClr>
                <a:srgbClr val="000000"/>
              </a:buClr>
              <a:buSzPts val="1800"/>
            </a:pPr>
            <a:endParaRPr lang="en-GB" sz="2400" b="0" dirty="0"/>
          </a:p>
          <a:p>
            <a:pPr>
              <a:lnSpc>
                <a:spcPts val="2800"/>
              </a:lnSpc>
              <a:buClr>
                <a:srgbClr val="000000"/>
              </a:buClr>
              <a:buSzPts val="1800"/>
            </a:pPr>
            <a:endParaRPr lang="en-GB" sz="2400" b="0" dirty="0"/>
          </a:p>
          <a:p>
            <a:pPr>
              <a:lnSpc>
                <a:spcPts val="2800"/>
              </a:lnSpc>
              <a:buClr>
                <a:srgbClr val="000000"/>
              </a:buClr>
              <a:buSzPts val="1800"/>
            </a:pPr>
            <a:r>
              <a:rPr lang="en-GB" sz="2400" b="0" dirty="0"/>
              <a:t>This could be on paper, as a Flip Grid, as a video on Adobe or as a PowerPoint.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28F37FB-DA8B-48CE-ADB8-ED584C53EE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Security and Safety</a:t>
            </a:r>
          </a:p>
        </p:txBody>
      </p:sp>
      <p:sp>
        <p:nvSpPr>
          <p:cNvPr id="14" name="Rectangle 13">
            <a:hlinkClick r:id="rId2"/>
            <a:extLst>
              <a:ext uri="{FF2B5EF4-FFF2-40B4-BE49-F238E27FC236}">
                <a16:creationId xmlns:a16="http://schemas.microsoft.com/office/drawing/2014/main" id="{9A311C32-0B9C-478A-A5EB-DCC65E5C30AA}"/>
              </a:ext>
            </a:extLst>
          </p:cNvPr>
          <p:cNvSpPr/>
          <p:nvPr/>
        </p:nvSpPr>
        <p:spPr>
          <a:xfrm>
            <a:off x="8657879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pic>
        <p:nvPicPr>
          <p:cNvPr id="19" name="Picture 18">
            <a:hlinkClick r:id="rId2"/>
            <a:extLst>
              <a:ext uri="{FF2B5EF4-FFF2-40B4-BE49-F238E27FC236}">
                <a16:creationId xmlns:a16="http://schemas.microsoft.com/office/drawing/2014/main" id="{CCF28287-DE46-4888-97E9-EA4DE5934A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1" r="18815"/>
          <a:stretch/>
        </p:blipFill>
        <p:spPr>
          <a:xfrm>
            <a:off x="4665520" y="1605982"/>
            <a:ext cx="5673436" cy="411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9282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2E600DF-7C90-4EBD-9828-A75A2E2912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3530" y="2097895"/>
            <a:ext cx="7269480" cy="46939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Can you see yourself working in any tech for Safety or Security careers?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5" name="Google Shape;1611;p273">
            <a:extLst>
              <a:ext uri="{FF2B5EF4-FFF2-40B4-BE49-F238E27FC236}">
                <a16:creationId xmlns:a16="http://schemas.microsoft.com/office/drawing/2014/main" id="{B2C86278-99AB-47E0-96A4-6B0122F0069D}"/>
              </a:ext>
            </a:extLst>
          </p:cNvPr>
          <p:cNvSpPr/>
          <p:nvPr/>
        </p:nvSpPr>
        <p:spPr>
          <a:xfrm>
            <a:off x="399106" y="1512604"/>
            <a:ext cx="3913121" cy="39131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4711" tIns="94711" rIns="94711" bIns="94711" anchor="t" anchorCtr="0">
            <a:noAutofit/>
          </a:bodyPr>
          <a:lstStyle/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Did anything particularly interest you today? </a:t>
            </a:r>
          </a:p>
          <a:p>
            <a:pPr marL="66827" marR="188789">
              <a:spcAft>
                <a:spcPts val="1200"/>
              </a:spcAft>
            </a:pPr>
            <a:r>
              <a:rPr lang="en-GB" sz="2400" spc="-4" dirty="0">
                <a:solidFill>
                  <a:schemeClr val="bg1"/>
                </a:solidFill>
                <a:cs typeface="Arial"/>
              </a:rPr>
              <a:t>Do you think it’s important that we have people working in this sector in the future? </a:t>
            </a:r>
          </a:p>
        </p:txBody>
      </p:sp>
    </p:spTree>
    <p:extLst>
      <p:ext uri="{BB962C8B-B14F-4D97-AF65-F5344CB8AC3E}">
        <p14:creationId xmlns:p14="http://schemas.microsoft.com/office/powerpoint/2010/main" val="34936584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8DBFF5B9-01CA-4FDC-A475-D916C70A88F0}"/>
              </a:ext>
            </a:extLst>
          </p:cNvPr>
          <p:cNvSpPr/>
          <p:nvPr/>
        </p:nvSpPr>
        <p:spPr>
          <a:xfrm>
            <a:off x="3217653" y="0"/>
            <a:ext cx="7474161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75B429-6913-4866-AE3D-7595824E5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Homework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B477BB-A45F-43B6-807B-EE3DADC272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2440827" cy="5400000"/>
          </a:xfrm>
        </p:spPr>
        <p:txBody>
          <a:bodyPr/>
          <a:lstStyle/>
          <a:p>
            <a:r>
              <a:rPr lang="en-GB" sz="2000" b="0" dirty="0"/>
              <a:t>Research what CAPTCHA means and how it is used </a:t>
            </a:r>
            <a:br>
              <a:rPr lang="en-GB" sz="2000" b="0" dirty="0"/>
            </a:br>
            <a:r>
              <a:rPr lang="en-GB" sz="2000" b="0" dirty="0"/>
              <a:t>for cyber security.</a:t>
            </a:r>
          </a:p>
          <a:p>
            <a:r>
              <a:rPr lang="en-GB" sz="2000" b="0" dirty="0"/>
              <a:t>Create your own CAPTCHA of 5 – 8 letters and numbers. Remember it needs to be distinguishable for a human but not clear enough for a computer to read.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81F6D-6CFC-42CD-92A4-5B62F6764A0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14</a:t>
            </a:fld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1" name="Picture 2" descr="Image result for captcha">
            <a:extLst>
              <a:ext uri="{FF2B5EF4-FFF2-40B4-BE49-F238E27FC236}">
                <a16:creationId xmlns:a16="http://schemas.microsoft.com/office/drawing/2014/main" id="{4920BB16-E366-4B5E-88A4-F22A5D7874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66391" y="433656"/>
            <a:ext cx="6637010" cy="342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Image result for captcha">
            <a:extLst>
              <a:ext uri="{FF2B5EF4-FFF2-40B4-BE49-F238E27FC236}">
                <a16:creationId xmlns:a16="http://schemas.microsoft.com/office/drawing/2014/main" id="{A9ADB087-A03C-4C0A-82F4-2E6916FF71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580"/>
          <a:stretch/>
        </p:blipFill>
        <p:spPr bwMode="auto">
          <a:xfrm>
            <a:off x="4496760" y="3979614"/>
            <a:ext cx="4976272" cy="3076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870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Manual Input 6">
            <a:extLst>
              <a:ext uri="{FF2B5EF4-FFF2-40B4-BE49-F238E27FC236}">
                <a16:creationId xmlns:a16="http://schemas.microsoft.com/office/drawing/2014/main" id="{F465FB07-4C97-4BDD-9DC9-651DAC37B5DC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Share homework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26D22-EDDF-4ACD-A6F1-8133145335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2</a:t>
            </a:fld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3EAB4-C5D0-4F00-8276-E33EE24F56F8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Security and Safety</a:t>
            </a:r>
          </a:p>
        </p:txBody>
      </p:sp>
    </p:spTree>
    <p:extLst>
      <p:ext uri="{BB962C8B-B14F-4D97-AF65-F5344CB8AC3E}">
        <p14:creationId xmlns:p14="http://schemas.microsoft.com/office/powerpoint/2010/main" val="312568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6DB4675-E7CD-4EFC-912F-AF16D588BB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b="54"/>
          <a:stretch/>
        </p:blipFill>
        <p:spPr>
          <a:xfrm>
            <a:off x="476" y="0"/>
            <a:ext cx="10690860" cy="681615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A37D7-410F-4E3F-A8B1-378173AAD288}"/>
              </a:ext>
            </a:extLst>
          </p:cNvPr>
          <p:cNvSpPr/>
          <p:nvPr/>
        </p:nvSpPr>
        <p:spPr>
          <a:xfrm>
            <a:off x="0" y="4176193"/>
            <a:ext cx="10691813" cy="2642556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8416" y="4870408"/>
            <a:ext cx="8677946" cy="663845"/>
          </a:xfrm>
        </p:spPr>
        <p:txBody>
          <a:bodyPr/>
          <a:lstStyle/>
          <a:p>
            <a:r>
              <a:rPr lang="en-GB" dirty="0"/>
              <a:t>Safety and Security </a:t>
            </a:r>
          </a:p>
        </p:txBody>
      </p:sp>
      <p:sp>
        <p:nvSpPr>
          <p:cNvPr id="4" name="Rectangle 3"/>
          <p:cNvSpPr/>
          <p:nvPr/>
        </p:nvSpPr>
        <p:spPr>
          <a:xfrm>
            <a:off x="388412" y="5808072"/>
            <a:ext cx="6452335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To understand how technology is used for safety and security and broaden my knowledge of careers available in this field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FF9F6-91B6-4E76-84F7-AE74E0DA8B8C}"/>
              </a:ext>
            </a:extLst>
          </p:cNvPr>
          <p:cNvSpPr/>
          <p:nvPr/>
        </p:nvSpPr>
        <p:spPr>
          <a:xfrm>
            <a:off x="388414" y="4562632"/>
            <a:ext cx="1360874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GB" sz="2000" spc="-70" dirty="0">
                <a:solidFill>
                  <a:schemeClr val="bg1"/>
                </a:solidFill>
                <a:cs typeface="Arial"/>
              </a:rPr>
              <a:t>TECH FOR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FA033866-C3A7-48C0-B507-B395FE3244ED}"/>
              </a:ext>
            </a:extLst>
          </p:cNvPr>
          <p:cNvGrpSpPr>
            <a:grpSpLocks noChangeAspect="1"/>
          </p:cNvGrpSpPr>
          <p:nvPr/>
        </p:nvGrpSpPr>
        <p:grpSpPr>
          <a:xfrm>
            <a:off x="10182223" y="7001583"/>
            <a:ext cx="321809" cy="360000"/>
            <a:chOff x="5225789" y="1456352"/>
            <a:chExt cx="4832878" cy="5406419"/>
          </a:xfrm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D76C2AE-1727-400A-A61B-E19A4938A715}"/>
                </a:ext>
              </a:extLst>
            </p:cNvPr>
            <p:cNvSpPr/>
            <p:nvPr/>
          </p:nvSpPr>
          <p:spPr>
            <a:xfrm>
              <a:off x="6488479" y="3175377"/>
              <a:ext cx="2307941" cy="1614935"/>
            </a:xfrm>
            <a:custGeom>
              <a:avLst/>
              <a:gdLst>
                <a:gd name="connsiteX0" fmla="*/ 2190030 w 2307941"/>
                <a:gd name="connsiteY0" fmla="*/ 13 h 1614935"/>
                <a:gd name="connsiteX1" fmla="*/ 2273821 w 2307941"/>
                <a:gd name="connsiteY1" fmla="*/ 33678 h 1614935"/>
                <a:gd name="connsiteX2" fmla="*/ 2273821 w 2307941"/>
                <a:gd name="connsiteY2" fmla="*/ 200817 h 1614935"/>
                <a:gd name="connsiteX3" fmla="*/ 2103138 w 2307941"/>
                <a:gd name="connsiteY3" fmla="*/ 371501 h 1614935"/>
                <a:gd name="connsiteX4" fmla="*/ 1361935 w 2307941"/>
                <a:gd name="connsiteY4" fmla="*/ 1112704 h 1614935"/>
                <a:gd name="connsiteX5" fmla="*/ 893590 w 2307941"/>
                <a:gd name="connsiteY5" fmla="*/ 1581050 h 1614935"/>
                <a:gd name="connsiteX6" fmla="*/ 726450 w 2307941"/>
                <a:gd name="connsiteY6" fmla="*/ 1581050 h 1614935"/>
                <a:gd name="connsiteX7" fmla="*/ 640223 w 2307941"/>
                <a:gd name="connsiteY7" fmla="*/ 1494822 h 1614935"/>
                <a:gd name="connsiteX8" fmla="*/ 33677 w 2307941"/>
                <a:gd name="connsiteY8" fmla="*/ 888275 h 1614935"/>
                <a:gd name="connsiteX9" fmla="*/ 33677 w 2307941"/>
                <a:gd name="connsiteY9" fmla="*/ 721136 h 1614935"/>
                <a:gd name="connsiteX10" fmla="*/ 200817 w 2307941"/>
                <a:gd name="connsiteY10" fmla="*/ 721136 h 1614935"/>
                <a:gd name="connsiteX11" fmla="*/ 287044 w 2307941"/>
                <a:gd name="connsiteY11" fmla="*/ 807363 h 1614935"/>
                <a:gd name="connsiteX12" fmla="*/ 809911 w 2307941"/>
                <a:gd name="connsiteY12" fmla="*/ 1330231 h 1614935"/>
                <a:gd name="connsiteX13" fmla="*/ 810129 w 2307941"/>
                <a:gd name="connsiteY13" fmla="*/ 1330231 h 1614935"/>
                <a:gd name="connsiteX14" fmla="*/ 897133 w 2307941"/>
                <a:gd name="connsiteY14" fmla="*/ 1243227 h 1614935"/>
                <a:gd name="connsiteX15" fmla="*/ 1638336 w 2307941"/>
                <a:gd name="connsiteY15" fmla="*/ 502023 h 1614935"/>
                <a:gd name="connsiteX16" fmla="*/ 2106681 w 2307941"/>
                <a:gd name="connsiteY16" fmla="*/ 33678 h 1614935"/>
                <a:gd name="connsiteX17" fmla="*/ 2190030 w 2307941"/>
                <a:gd name="connsiteY17" fmla="*/ 13 h 1614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07941" h="1614935">
                  <a:moveTo>
                    <a:pt x="2190030" y="13"/>
                  </a:moveTo>
                  <a:cubicBezTo>
                    <a:pt x="2220076" y="456"/>
                    <a:pt x="2250197" y="12121"/>
                    <a:pt x="2273821" y="33678"/>
                  </a:cubicBezTo>
                  <a:cubicBezTo>
                    <a:pt x="2321069" y="76791"/>
                    <a:pt x="2317526" y="157113"/>
                    <a:pt x="2273821" y="200817"/>
                  </a:cubicBezTo>
                  <a:cubicBezTo>
                    <a:pt x="2217124" y="257515"/>
                    <a:pt x="2159835" y="314803"/>
                    <a:pt x="2103138" y="371501"/>
                  </a:cubicBezTo>
                  <a:cubicBezTo>
                    <a:pt x="1856267" y="618371"/>
                    <a:pt x="1608806" y="865833"/>
                    <a:pt x="1361935" y="1112704"/>
                  </a:cubicBezTo>
                  <a:cubicBezTo>
                    <a:pt x="1206017" y="1268622"/>
                    <a:pt x="1049508" y="1425131"/>
                    <a:pt x="893590" y="1581050"/>
                  </a:cubicBezTo>
                  <a:cubicBezTo>
                    <a:pt x="848114" y="1626526"/>
                    <a:pt x="771336" y="1625935"/>
                    <a:pt x="726450" y="1581050"/>
                  </a:cubicBezTo>
                  <a:cubicBezTo>
                    <a:pt x="698101" y="1552701"/>
                    <a:pt x="669162" y="1523762"/>
                    <a:pt x="640223" y="1494822"/>
                  </a:cubicBezTo>
                  <a:cubicBezTo>
                    <a:pt x="437647" y="1292246"/>
                    <a:pt x="235662" y="1090261"/>
                    <a:pt x="33677" y="888275"/>
                  </a:cubicBezTo>
                  <a:cubicBezTo>
                    <a:pt x="-12981" y="841618"/>
                    <a:pt x="-9437" y="768384"/>
                    <a:pt x="33677" y="721136"/>
                  </a:cubicBezTo>
                  <a:cubicBezTo>
                    <a:pt x="76791" y="673888"/>
                    <a:pt x="157112" y="677431"/>
                    <a:pt x="200817" y="721136"/>
                  </a:cubicBezTo>
                  <a:cubicBezTo>
                    <a:pt x="229165" y="749485"/>
                    <a:pt x="258105" y="778424"/>
                    <a:pt x="287044" y="807363"/>
                  </a:cubicBezTo>
                  <a:lnTo>
                    <a:pt x="809911" y="1330231"/>
                  </a:lnTo>
                  <a:lnTo>
                    <a:pt x="810129" y="1330231"/>
                  </a:lnTo>
                  <a:lnTo>
                    <a:pt x="897133" y="1243227"/>
                  </a:lnTo>
                  <a:cubicBezTo>
                    <a:pt x="1144004" y="996355"/>
                    <a:pt x="1391465" y="748894"/>
                    <a:pt x="1638336" y="502023"/>
                  </a:cubicBezTo>
                  <a:cubicBezTo>
                    <a:pt x="1794254" y="346105"/>
                    <a:pt x="1950763" y="189596"/>
                    <a:pt x="2106681" y="33678"/>
                  </a:cubicBezTo>
                  <a:cubicBezTo>
                    <a:pt x="2130010" y="10349"/>
                    <a:pt x="2159983" y="-430"/>
                    <a:pt x="2190030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B37C9DA0-4AE9-41B8-865D-A6ECBF41B7B6}"/>
                </a:ext>
              </a:extLst>
            </p:cNvPr>
            <p:cNvSpPr/>
            <p:nvPr/>
          </p:nvSpPr>
          <p:spPr>
            <a:xfrm>
              <a:off x="5225789" y="1456352"/>
              <a:ext cx="4832878" cy="5406419"/>
            </a:xfrm>
            <a:custGeom>
              <a:avLst/>
              <a:gdLst>
                <a:gd name="connsiteX0" fmla="*/ 2383251 w 4832878"/>
                <a:gd name="connsiteY0" fmla="*/ 5399719 h 5406419"/>
                <a:gd name="connsiteX1" fmla="*/ 2386984 w 4832878"/>
                <a:gd name="connsiteY1" fmla="*/ 5401501 h 5406419"/>
                <a:gd name="connsiteX2" fmla="*/ 2395676 w 4832878"/>
                <a:gd name="connsiteY2" fmla="*/ 5402227 h 5406419"/>
                <a:gd name="connsiteX3" fmla="*/ 2491257 w 4832878"/>
                <a:gd name="connsiteY3" fmla="*/ 5380180 h 5406419"/>
                <a:gd name="connsiteX4" fmla="*/ 2488474 w 4832878"/>
                <a:gd name="connsiteY4" fmla="*/ 5383331 h 5406419"/>
                <a:gd name="connsiteX5" fmla="*/ 2480020 w 4832878"/>
                <a:gd name="connsiteY5" fmla="*/ 5387310 h 5406419"/>
                <a:gd name="connsiteX6" fmla="*/ 262312 w 4832878"/>
                <a:gd name="connsiteY6" fmla="*/ 2417476 h 5406419"/>
                <a:gd name="connsiteX7" fmla="*/ 265226 w 4832878"/>
                <a:gd name="connsiteY7" fmla="*/ 2429410 h 5406419"/>
                <a:gd name="connsiteX8" fmla="*/ 265401 w 4832878"/>
                <a:gd name="connsiteY8" fmla="*/ 2431671 h 5406419"/>
                <a:gd name="connsiteX9" fmla="*/ 263075 w 4832878"/>
                <a:gd name="connsiteY9" fmla="*/ 2422832 h 5406419"/>
                <a:gd name="connsiteX10" fmla="*/ 262427 w 4832878"/>
                <a:gd name="connsiteY10" fmla="*/ 2418477 h 5406419"/>
                <a:gd name="connsiteX11" fmla="*/ 868034 w 4832878"/>
                <a:gd name="connsiteY11" fmla="*/ 517906 h 5406419"/>
                <a:gd name="connsiteX12" fmla="*/ 865160 w 4832878"/>
                <a:gd name="connsiteY12" fmla="*/ 524278 h 5406419"/>
                <a:gd name="connsiteX13" fmla="*/ 861769 w 4832878"/>
                <a:gd name="connsiteY13" fmla="*/ 528866 h 5406419"/>
                <a:gd name="connsiteX14" fmla="*/ 861709 w 4832878"/>
                <a:gd name="connsiteY14" fmla="*/ 528938 h 5406419"/>
                <a:gd name="connsiteX15" fmla="*/ 1286141 w 4832878"/>
                <a:gd name="connsiteY15" fmla="*/ 243498 h 5406419"/>
                <a:gd name="connsiteX16" fmla="*/ 1251334 w 4832878"/>
                <a:gd name="connsiteY16" fmla="*/ 334599 h 5406419"/>
                <a:gd name="connsiteX17" fmla="*/ 1161710 w 4832878"/>
                <a:gd name="connsiteY17" fmla="*/ 506537 h 5406419"/>
                <a:gd name="connsiteX18" fmla="*/ 694546 w 4832878"/>
                <a:gd name="connsiteY18" fmla="*/ 1010909 h 5406419"/>
                <a:gd name="connsiteX19" fmla="*/ 292818 w 4832878"/>
                <a:gd name="connsiteY19" fmla="*/ 1218791 h 5406419"/>
                <a:gd name="connsiteX20" fmla="*/ 237858 w 4832878"/>
                <a:gd name="connsiteY20" fmla="*/ 1237055 h 5406419"/>
                <a:gd name="connsiteX21" fmla="*/ 237858 w 4832878"/>
                <a:gd name="connsiteY21" fmla="*/ 2036247 h 5406419"/>
                <a:gd name="connsiteX22" fmla="*/ 240596 w 4832878"/>
                <a:gd name="connsiteY22" fmla="*/ 2163022 h 5406419"/>
                <a:gd name="connsiteX23" fmla="*/ 259274 w 4832878"/>
                <a:gd name="connsiteY23" fmla="*/ 2391141 h 5406419"/>
                <a:gd name="connsiteX24" fmla="*/ 262312 w 4832878"/>
                <a:gd name="connsiteY24" fmla="*/ 2417476 h 5406419"/>
                <a:gd name="connsiteX25" fmla="*/ 262227 w 4832878"/>
                <a:gd name="connsiteY25" fmla="*/ 2417127 h 5406419"/>
                <a:gd name="connsiteX26" fmla="*/ 262427 w 4832878"/>
                <a:gd name="connsiteY26" fmla="*/ 2418477 h 5406419"/>
                <a:gd name="connsiteX27" fmla="*/ 262817 w 4832878"/>
                <a:gd name="connsiteY27" fmla="*/ 2421852 h 5406419"/>
                <a:gd name="connsiteX28" fmla="*/ 263075 w 4832878"/>
                <a:gd name="connsiteY28" fmla="*/ 2422832 h 5406419"/>
                <a:gd name="connsiteX29" fmla="*/ 268723 w 4832878"/>
                <a:gd name="connsiteY29" fmla="*/ 2460831 h 5406419"/>
                <a:gd name="connsiteX30" fmla="*/ 281717 w 4832878"/>
                <a:gd name="connsiteY30" fmla="*/ 2539381 h 5406419"/>
                <a:gd name="connsiteX31" fmla="*/ 316562 w 4832878"/>
                <a:gd name="connsiteY31" fmla="*/ 2712427 h 5406419"/>
                <a:gd name="connsiteX32" fmla="*/ 413420 w 4832878"/>
                <a:gd name="connsiteY32" fmla="*/ 3050250 h 5406419"/>
                <a:gd name="connsiteX33" fmla="*/ 474843 w 4832878"/>
                <a:gd name="connsiteY33" fmla="*/ 3214436 h 5406419"/>
                <a:gd name="connsiteX34" fmla="*/ 484883 w 4832878"/>
                <a:gd name="connsiteY34" fmla="*/ 3238651 h 5406419"/>
                <a:gd name="connsiteX35" fmla="*/ 489017 w 4832878"/>
                <a:gd name="connsiteY35" fmla="*/ 3248691 h 5406419"/>
                <a:gd name="connsiteX36" fmla="*/ 493151 w 4832878"/>
                <a:gd name="connsiteY36" fmla="*/ 3258731 h 5406419"/>
                <a:gd name="connsiteX37" fmla="*/ 500238 w 4832878"/>
                <a:gd name="connsiteY37" fmla="*/ 3274678 h 5406419"/>
                <a:gd name="connsiteX38" fmla="*/ 536265 w 4832878"/>
                <a:gd name="connsiteY38" fmla="*/ 3354409 h 5406419"/>
                <a:gd name="connsiteX39" fmla="*/ 701042 w 4832878"/>
                <a:gd name="connsiteY39" fmla="*/ 3662111 h 5406419"/>
                <a:gd name="connsiteX40" fmla="*/ 894168 w 4832878"/>
                <a:gd name="connsiteY40" fmla="*/ 3947961 h 5406419"/>
                <a:gd name="connsiteX41" fmla="*/ 912477 w 4832878"/>
                <a:gd name="connsiteY41" fmla="*/ 3972176 h 5406419"/>
                <a:gd name="connsiteX42" fmla="*/ 911496 w 4832878"/>
                <a:gd name="connsiteY42" fmla="*/ 3970965 h 5406419"/>
                <a:gd name="connsiteX43" fmla="*/ 910114 w 4832878"/>
                <a:gd name="connsiteY43" fmla="*/ 3969223 h 5406419"/>
                <a:gd name="connsiteX44" fmla="*/ 905537 w 4832878"/>
                <a:gd name="connsiteY44" fmla="*/ 3963612 h 5406419"/>
                <a:gd name="connsiteX45" fmla="*/ 911496 w 4832878"/>
                <a:gd name="connsiteY45" fmla="*/ 3970965 h 5406419"/>
                <a:gd name="connsiteX46" fmla="*/ 937282 w 4832878"/>
                <a:gd name="connsiteY46" fmla="*/ 4003477 h 5406419"/>
                <a:gd name="connsiteX47" fmla="*/ 987483 w 4832878"/>
                <a:gd name="connsiteY47" fmla="*/ 4064309 h 5406419"/>
                <a:gd name="connsiteX48" fmla="*/ 1104422 w 4832878"/>
                <a:gd name="connsiteY48" fmla="*/ 4195422 h 5406419"/>
                <a:gd name="connsiteX49" fmla="*/ 1358970 w 4832878"/>
                <a:gd name="connsiteY49" fmla="*/ 4439931 h 5406419"/>
                <a:gd name="connsiteX50" fmla="*/ 1430433 w 4832878"/>
                <a:gd name="connsiteY50" fmla="*/ 4499581 h 5406419"/>
                <a:gd name="connsiteX51" fmla="*/ 1461735 w 4832878"/>
                <a:gd name="connsiteY51" fmla="*/ 4524977 h 5406419"/>
                <a:gd name="connsiteX52" fmla="*/ 1480043 w 4832878"/>
                <a:gd name="connsiteY52" fmla="*/ 4539151 h 5406419"/>
                <a:gd name="connsiteX53" fmla="*/ 1624741 w 4832878"/>
                <a:gd name="connsiteY53" fmla="*/ 4644278 h 5406419"/>
                <a:gd name="connsiteX54" fmla="*/ 1882833 w 4832878"/>
                <a:gd name="connsiteY54" fmla="*/ 4810827 h 5406419"/>
                <a:gd name="connsiteX55" fmla="*/ 2417241 w 4832878"/>
                <a:gd name="connsiteY55" fmla="*/ 5149552 h 5406419"/>
                <a:gd name="connsiteX56" fmla="*/ 2412839 w 4832878"/>
                <a:gd name="connsiteY56" fmla="*/ 5152344 h 5406419"/>
                <a:gd name="connsiteX57" fmla="*/ 2416439 w 4832878"/>
                <a:gd name="connsiteY57" fmla="*/ 5151617 h 5406419"/>
                <a:gd name="connsiteX58" fmla="*/ 2422397 w 4832878"/>
                <a:gd name="connsiteY58" fmla="*/ 5152820 h 5406419"/>
                <a:gd name="connsiteX59" fmla="*/ 2417241 w 4832878"/>
                <a:gd name="connsiteY59" fmla="*/ 5149552 h 5406419"/>
                <a:gd name="connsiteX60" fmla="*/ 3022100 w 4832878"/>
                <a:gd name="connsiteY60" fmla="*/ 4765942 h 5406419"/>
                <a:gd name="connsiteX61" fmla="*/ 3187837 w 4832878"/>
                <a:gd name="connsiteY61" fmla="*/ 4657863 h 5406419"/>
                <a:gd name="connsiteX62" fmla="*/ 3343185 w 4832878"/>
                <a:gd name="connsiteY62" fmla="*/ 4546644 h 5406419"/>
                <a:gd name="connsiteX63" fmla="*/ 3342205 w 4832878"/>
                <a:gd name="connsiteY63" fmla="*/ 4547420 h 5406419"/>
                <a:gd name="connsiteX64" fmla="*/ 3344168 w 4832878"/>
                <a:gd name="connsiteY64" fmla="*/ 4545940 h 5406419"/>
                <a:gd name="connsiteX65" fmla="*/ 3348701 w 4832878"/>
                <a:gd name="connsiteY65" fmla="*/ 4542695 h 5406419"/>
                <a:gd name="connsiteX66" fmla="*/ 3352097 w 4832878"/>
                <a:gd name="connsiteY66" fmla="*/ 4539964 h 5406419"/>
                <a:gd name="connsiteX67" fmla="*/ 3344168 w 4832878"/>
                <a:gd name="connsiteY67" fmla="*/ 4545940 h 5406419"/>
                <a:gd name="connsiteX68" fmla="*/ 3343185 w 4832878"/>
                <a:gd name="connsiteY68" fmla="*/ 4546644 h 5406419"/>
                <a:gd name="connsiteX69" fmla="*/ 3356379 w 4832878"/>
                <a:gd name="connsiteY69" fmla="*/ 4536198 h 5406419"/>
                <a:gd name="connsiteX70" fmla="*/ 3370554 w 4832878"/>
                <a:gd name="connsiteY70" fmla="*/ 4524977 h 5406419"/>
                <a:gd name="connsiteX71" fmla="*/ 3405399 w 4832878"/>
                <a:gd name="connsiteY71" fmla="*/ 4497219 h 5406419"/>
                <a:gd name="connsiteX72" fmla="*/ 3466821 w 4832878"/>
                <a:gd name="connsiteY72" fmla="*/ 4445837 h 5406419"/>
                <a:gd name="connsiteX73" fmla="*/ 3597934 w 4832878"/>
                <a:gd name="connsiteY73" fmla="*/ 4327126 h 5406419"/>
                <a:gd name="connsiteX74" fmla="*/ 3838899 w 4832878"/>
                <a:gd name="connsiteY74" fmla="*/ 4070806 h 5406419"/>
                <a:gd name="connsiteX75" fmla="*/ 3894416 w 4832878"/>
                <a:gd name="connsiteY75" fmla="*/ 4002887 h 5406419"/>
                <a:gd name="connsiteX76" fmla="*/ 3921583 w 4832878"/>
                <a:gd name="connsiteY76" fmla="*/ 3968632 h 5406419"/>
                <a:gd name="connsiteX77" fmla="*/ 3921583 w 4832878"/>
                <a:gd name="connsiteY77" fmla="*/ 3968041 h 5406419"/>
                <a:gd name="connsiteX78" fmla="*/ 3934576 w 4832878"/>
                <a:gd name="connsiteY78" fmla="*/ 3950914 h 5406419"/>
                <a:gd name="connsiteX79" fmla="*/ 4036159 w 4832878"/>
                <a:gd name="connsiteY79" fmla="*/ 3808579 h 5406419"/>
                <a:gd name="connsiteX80" fmla="*/ 4216883 w 4832878"/>
                <a:gd name="connsiteY80" fmla="*/ 3509736 h 5406419"/>
                <a:gd name="connsiteX81" fmla="*/ 4293070 w 4832878"/>
                <a:gd name="connsiteY81" fmla="*/ 3357362 h 5406419"/>
                <a:gd name="connsiteX82" fmla="*/ 4330869 w 4832878"/>
                <a:gd name="connsiteY82" fmla="*/ 3274087 h 5406419"/>
                <a:gd name="connsiteX83" fmla="*/ 4339728 w 4832878"/>
                <a:gd name="connsiteY83" fmla="*/ 3254007 h 5406419"/>
                <a:gd name="connsiteX84" fmla="*/ 4354493 w 4832878"/>
                <a:gd name="connsiteY84" fmla="*/ 3217389 h 5406419"/>
                <a:gd name="connsiteX85" fmla="*/ 4467888 w 4832878"/>
                <a:gd name="connsiteY85" fmla="*/ 2890788 h 5406419"/>
                <a:gd name="connsiteX86" fmla="*/ 4547619 w 4832878"/>
                <a:gd name="connsiteY86" fmla="*/ 2547650 h 5406419"/>
                <a:gd name="connsiteX87" fmla="*/ 4562384 w 4832878"/>
                <a:gd name="connsiteY87" fmla="*/ 2456107 h 5406419"/>
                <a:gd name="connsiteX88" fmla="*/ 4568290 w 4832878"/>
                <a:gd name="connsiteY88" fmla="*/ 2416536 h 5406419"/>
                <a:gd name="connsiteX89" fmla="*/ 4570652 w 4832878"/>
                <a:gd name="connsiteY89" fmla="*/ 2395275 h 5406419"/>
                <a:gd name="connsiteX90" fmla="*/ 4587189 w 4832878"/>
                <a:gd name="connsiteY90" fmla="*/ 2218095 h 5406419"/>
                <a:gd name="connsiteX91" fmla="*/ 4594128 w 4832878"/>
                <a:gd name="connsiteY91" fmla="*/ 2037962 h 5406419"/>
                <a:gd name="connsiteX92" fmla="*/ 4594203 w 4832878"/>
                <a:gd name="connsiteY92" fmla="*/ 2019782 h 5406419"/>
                <a:gd name="connsiteX93" fmla="*/ 4594203 w 4832878"/>
                <a:gd name="connsiteY93" fmla="*/ 1237875 h 5406419"/>
                <a:gd name="connsiteX94" fmla="*/ 4529679 w 4832878"/>
                <a:gd name="connsiteY94" fmla="*/ 1216660 h 5406419"/>
                <a:gd name="connsiteX95" fmla="*/ 4381660 w 4832878"/>
                <a:gd name="connsiteY95" fmla="*/ 1155606 h 5406419"/>
                <a:gd name="connsiteX96" fmla="*/ 3569839 w 4832878"/>
                <a:gd name="connsiteY96" fmla="*/ 313401 h 5406419"/>
                <a:gd name="connsiteX97" fmla="*/ 3543416 w 4832878"/>
                <a:gd name="connsiteY97" fmla="*/ 243498 h 5406419"/>
                <a:gd name="connsiteX98" fmla="*/ 1358971 w 4832878"/>
                <a:gd name="connsiteY98" fmla="*/ 245 h 5406419"/>
                <a:gd name="connsiteX99" fmla="*/ 1505439 w 4832878"/>
                <a:gd name="connsiteY99" fmla="*/ 1574 h 5406419"/>
                <a:gd name="connsiteX100" fmla="*/ 2109623 w 4832878"/>
                <a:gd name="connsiteY100" fmla="*/ 1574 h 5406419"/>
                <a:gd name="connsiteX101" fmla="*/ 2805940 w 4832878"/>
                <a:gd name="connsiteY101" fmla="*/ 1574 h 5406419"/>
                <a:gd name="connsiteX102" fmla="*/ 3384137 w 4832878"/>
                <a:gd name="connsiteY102" fmla="*/ 1574 h 5406419"/>
                <a:gd name="connsiteX103" fmla="*/ 3625102 w 4832878"/>
                <a:gd name="connsiteY103" fmla="*/ 1574 h 5406419"/>
                <a:gd name="connsiteX104" fmla="*/ 3739088 w 4832878"/>
                <a:gd name="connsiteY104" fmla="*/ 88393 h 5406419"/>
                <a:gd name="connsiteX105" fmla="*/ 3768027 w 4832878"/>
                <a:gd name="connsiteY105" fmla="*/ 170486 h 5406419"/>
                <a:gd name="connsiteX106" fmla="*/ 3777550 w 4832878"/>
                <a:gd name="connsiteY106" fmla="*/ 190345 h 5406419"/>
                <a:gd name="connsiteX107" fmla="*/ 3783552 w 4832878"/>
                <a:gd name="connsiteY107" fmla="*/ 209316 h 5406419"/>
                <a:gd name="connsiteX108" fmla="*/ 3780430 w 4832878"/>
                <a:gd name="connsiteY108" fmla="*/ 202378 h 5406419"/>
                <a:gd name="connsiteX109" fmla="*/ 3783973 w 4832878"/>
                <a:gd name="connsiteY109" fmla="*/ 210647 h 5406419"/>
                <a:gd name="connsiteX110" fmla="*/ 3783552 w 4832878"/>
                <a:gd name="connsiteY110" fmla="*/ 209316 h 5406419"/>
                <a:gd name="connsiteX111" fmla="*/ 3785745 w 4832878"/>
                <a:gd name="connsiteY111" fmla="*/ 214190 h 5406419"/>
                <a:gd name="connsiteX112" fmla="*/ 3792832 w 4832878"/>
                <a:gd name="connsiteY112" fmla="*/ 230136 h 5406419"/>
                <a:gd name="connsiteX113" fmla="*/ 3876698 w 4832878"/>
                <a:gd name="connsiteY113" fmla="*/ 389008 h 5406419"/>
                <a:gd name="connsiteX114" fmla="*/ 3962334 w 4832878"/>
                <a:gd name="connsiteY114" fmla="*/ 515987 h 5406419"/>
                <a:gd name="connsiteX115" fmla="*/ 3970012 w 4832878"/>
                <a:gd name="connsiteY115" fmla="*/ 526027 h 5406419"/>
                <a:gd name="connsiteX116" fmla="*/ 3964697 w 4832878"/>
                <a:gd name="connsiteY116" fmla="*/ 518940 h 5406419"/>
                <a:gd name="connsiteX117" fmla="*/ 3975328 w 4832878"/>
                <a:gd name="connsiteY117" fmla="*/ 532523 h 5406419"/>
                <a:gd name="connsiteX118" fmla="*/ 3999542 w 4832878"/>
                <a:gd name="connsiteY118" fmla="*/ 562053 h 5406419"/>
                <a:gd name="connsiteX119" fmla="*/ 4049743 w 4832878"/>
                <a:gd name="connsiteY119" fmla="*/ 619342 h 5406419"/>
                <a:gd name="connsiteX120" fmla="*/ 4161957 w 4832878"/>
                <a:gd name="connsiteY120" fmla="*/ 728603 h 5406419"/>
                <a:gd name="connsiteX121" fmla="*/ 4223970 w 4832878"/>
                <a:gd name="connsiteY121" fmla="*/ 779985 h 5406419"/>
                <a:gd name="connsiteX122" fmla="*/ 4228695 w 4832878"/>
                <a:gd name="connsiteY122" fmla="*/ 783528 h 5406419"/>
                <a:gd name="connsiteX123" fmla="*/ 4236963 w 4832878"/>
                <a:gd name="connsiteY123" fmla="*/ 789434 h 5406419"/>
                <a:gd name="connsiteX124" fmla="*/ 4264131 w 4832878"/>
                <a:gd name="connsiteY124" fmla="*/ 809515 h 5406419"/>
                <a:gd name="connsiteX125" fmla="*/ 4538169 w 4832878"/>
                <a:gd name="connsiteY125" fmla="*/ 965433 h 5406419"/>
                <a:gd name="connsiteX126" fmla="*/ 4543234 w 4832878"/>
                <a:gd name="connsiteY126" fmla="*/ 967712 h 5406419"/>
                <a:gd name="connsiteX127" fmla="*/ 4541713 w 4832878"/>
                <a:gd name="connsiteY127" fmla="*/ 967205 h 5406419"/>
                <a:gd name="connsiteX128" fmla="*/ 4549981 w 4832878"/>
                <a:gd name="connsiteY128" fmla="*/ 970748 h 5406419"/>
                <a:gd name="connsiteX129" fmla="*/ 4543234 w 4832878"/>
                <a:gd name="connsiteY129" fmla="*/ 967712 h 5406419"/>
                <a:gd name="connsiteX130" fmla="*/ 4549464 w 4832878"/>
                <a:gd name="connsiteY130" fmla="*/ 969789 h 5406419"/>
                <a:gd name="connsiteX131" fmla="*/ 4557659 w 4832878"/>
                <a:gd name="connsiteY131" fmla="*/ 973701 h 5406419"/>
                <a:gd name="connsiteX132" fmla="*/ 4593685 w 4832878"/>
                <a:gd name="connsiteY132" fmla="*/ 987876 h 5406419"/>
                <a:gd name="connsiteX133" fmla="*/ 4667510 w 4832878"/>
                <a:gd name="connsiteY133" fmla="*/ 1013272 h 5406419"/>
                <a:gd name="connsiteX134" fmla="*/ 4746060 w 4832878"/>
                <a:gd name="connsiteY134" fmla="*/ 1036896 h 5406419"/>
                <a:gd name="connsiteX135" fmla="*/ 4832878 w 4832878"/>
                <a:gd name="connsiteY135" fmla="*/ 1150881 h 5406419"/>
                <a:gd name="connsiteX136" fmla="*/ 4832878 w 4832878"/>
                <a:gd name="connsiteY136" fmla="*/ 1171552 h 5406419"/>
                <a:gd name="connsiteX137" fmla="*/ 4832878 w 4832878"/>
                <a:gd name="connsiteY137" fmla="*/ 1936969 h 5406419"/>
                <a:gd name="connsiteX138" fmla="*/ 4643886 w 4832878"/>
                <a:gd name="connsiteY138" fmla="*/ 3119350 h 5406419"/>
                <a:gd name="connsiteX139" fmla="*/ 3900912 w 4832878"/>
                <a:gd name="connsiteY139" fmla="*/ 4354294 h 5406419"/>
                <a:gd name="connsiteX140" fmla="*/ 3345748 w 4832878"/>
                <a:gd name="connsiteY140" fmla="*/ 4833861 h 5406419"/>
                <a:gd name="connsiteX141" fmla="*/ 3075844 w 4832878"/>
                <a:gd name="connsiteY141" fmla="*/ 5009269 h 5406419"/>
                <a:gd name="connsiteX142" fmla="*/ 2491257 w 4832878"/>
                <a:gd name="connsiteY142" fmla="*/ 5380180 h 5406419"/>
                <a:gd name="connsiteX143" fmla="*/ 2492963 w 4832878"/>
                <a:gd name="connsiteY143" fmla="*/ 5378249 h 5406419"/>
                <a:gd name="connsiteX144" fmla="*/ 2478373 w 4832878"/>
                <a:gd name="connsiteY144" fmla="*/ 5388085 h 5406419"/>
                <a:gd name="connsiteX145" fmla="*/ 2480020 w 4832878"/>
                <a:gd name="connsiteY145" fmla="*/ 5387310 h 5406419"/>
                <a:gd name="connsiteX146" fmla="*/ 2476386 w 4832878"/>
                <a:gd name="connsiteY146" fmla="*/ 5389615 h 5406419"/>
                <a:gd name="connsiteX147" fmla="*/ 2475792 w 4832878"/>
                <a:gd name="connsiteY147" fmla="*/ 5389826 h 5406419"/>
                <a:gd name="connsiteX148" fmla="*/ 2466030 w 4832878"/>
                <a:gd name="connsiteY148" fmla="*/ 5396408 h 5406419"/>
                <a:gd name="connsiteX149" fmla="*/ 2456675 w 4832878"/>
                <a:gd name="connsiteY149" fmla="*/ 5398296 h 5406419"/>
                <a:gd name="connsiteX150" fmla="*/ 2446413 w 4832878"/>
                <a:gd name="connsiteY150" fmla="*/ 5403125 h 5406419"/>
                <a:gd name="connsiteX151" fmla="*/ 2436169 w 4832878"/>
                <a:gd name="connsiteY151" fmla="*/ 5403854 h 5406419"/>
                <a:gd name="connsiteX152" fmla="*/ 2445491 w 4832878"/>
                <a:gd name="connsiteY152" fmla="*/ 5400554 h 5406419"/>
                <a:gd name="connsiteX153" fmla="*/ 2425318 w 4832878"/>
                <a:gd name="connsiteY153" fmla="*/ 5404627 h 5406419"/>
                <a:gd name="connsiteX154" fmla="*/ 2436169 w 4832878"/>
                <a:gd name="connsiteY154" fmla="*/ 5403854 h 5406419"/>
                <a:gd name="connsiteX155" fmla="*/ 2432155 w 4832878"/>
                <a:gd name="connsiteY155" fmla="*/ 5405275 h 5406419"/>
                <a:gd name="connsiteX156" fmla="*/ 2425047 w 4832878"/>
                <a:gd name="connsiteY156" fmla="*/ 5404681 h 5406419"/>
                <a:gd name="connsiteX157" fmla="*/ 2416439 w 4832878"/>
                <a:gd name="connsiteY157" fmla="*/ 5406419 h 5406419"/>
                <a:gd name="connsiteX158" fmla="*/ 2412190 w 4832878"/>
                <a:gd name="connsiteY158" fmla="*/ 5405561 h 5406419"/>
                <a:gd name="connsiteX159" fmla="*/ 2400143 w 4832878"/>
                <a:gd name="connsiteY159" fmla="*/ 5406419 h 5406419"/>
                <a:gd name="connsiteX160" fmla="*/ 2377796 w 4832878"/>
                <a:gd name="connsiteY160" fmla="*/ 5398618 h 5406419"/>
                <a:gd name="connsiteX161" fmla="*/ 2366849 w 4832878"/>
                <a:gd name="connsiteY161" fmla="*/ 5396408 h 5406419"/>
                <a:gd name="connsiteX162" fmla="*/ 2361892 w 4832878"/>
                <a:gd name="connsiteY162" fmla="*/ 5393065 h 5406419"/>
                <a:gd name="connsiteX163" fmla="*/ 2357085 w 4832878"/>
                <a:gd name="connsiteY163" fmla="*/ 5391387 h 5406419"/>
                <a:gd name="connsiteX164" fmla="*/ 2340548 w 4832878"/>
                <a:gd name="connsiteY164" fmla="*/ 5380756 h 5406419"/>
                <a:gd name="connsiteX165" fmla="*/ 1686754 w 4832878"/>
                <a:gd name="connsiteY165" fmla="*/ 4966155 h 5406419"/>
                <a:gd name="connsiteX166" fmla="*/ 1330031 w 4832878"/>
                <a:gd name="connsiteY166" fmla="*/ 4719284 h 5406419"/>
                <a:gd name="connsiteX167" fmla="*/ 820934 w 4832878"/>
                <a:gd name="connsiteY167" fmla="*/ 4230858 h 5406419"/>
                <a:gd name="connsiteX168" fmla="*/ 138201 w 4832878"/>
                <a:gd name="connsiteY168" fmla="*/ 2962250 h 5406419"/>
                <a:gd name="connsiteX169" fmla="*/ 8859 w 4832878"/>
                <a:gd name="connsiteY169" fmla="*/ 2239947 h 5406419"/>
                <a:gd name="connsiteX170" fmla="*/ 0 w 4832878"/>
                <a:gd name="connsiteY170" fmla="*/ 1864326 h 5406419"/>
                <a:gd name="connsiteX171" fmla="*/ 0 w 4832878"/>
                <a:gd name="connsiteY171" fmla="*/ 1152063 h 5406419"/>
                <a:gd name="connsiteX172" fmla="*/ 86819 w 4832878"/>
                <a:gd name="connsiteY172" fmla="*/ 1038077 h 5406419"/>
                <a:gd name="connsiteX173" fmla="*/ 186039 w 4832878"/>
                <a:gd name="connsiteY173" fmla="*/ 1007366 h 5406419"/>
                <a:gd name="connsiteX174" fmla="*/ 271676 w 4832878"/>
                <a:gd name="connsiteY174" fmla="*/ 976064 h 5406419"/>
                <a:gd name="connsiteX175" fmla="*/ 288754 w 4832878"/>
                <a:gd name="connsiteY175" fmla="*/ 969032 h 5406419"/>
                <a:gd name="connsiteX176" fmla="*/ 279502 w 4832878"/>
                <a:gd name="connsiteY176" fmla="*/ 973775 h 5406419"/>
                <a:gd name="connsiteX177" fmla="*/ 291757 w 4832878"/>
                <a:gd name="connsiteY177" fmla="*/ 967795 h 5406419"/>
                <a:gd name="connsiteX178" fmla="*/ 288754 w 4832878"/>
                <a:gd name="connsiteY178" fmla="*/ 969032 h 5406419"/>
                <a:gd name="connsiteX179" fmla="*/ 291166 w 4832878"/>
                <a:gd name="connsiteY179" fmla="*/ 967795 h 5406419"/>
                <a:gd name="connsiteX180" fmla="*/ 334280 w 4832878"/>
                <a:gd name="connsiteY180" fmla="*/ 948306 h 5406419"/>
                <a:gd name="connsiteX181" fmla="*/ 600640 w 4832878"/>
                <a:gd name="connsiteY181" fmla="*/ 787663 h 5406419"/>
                <a:gd name="connsiteX182" fmla="*/ 610680 w 4832878"/>
                <a:gd name="connsiteY182" fmla="*/ 779985 h 5406419"/>
                <a:gd name="connsiteX183" fmla="*/ 603593 w 4832878"/>
                <a:gd name="connsiteY183" fmla="*/ 785300 h 5406419"/>
                <a:gd name="connsiteX184" fmla="*/ 617177 w 4832878"/>
                <a:gd name="connsiteY184" fmla="*/ 774669 h 5406419"/>
                <a:gd name="connsiteX185" fmla="*/ 646707 w 4832878"/>
                <a:gd name="connsiteY185" fmla="*/ 750455 h 5406419"/>
                <a:gd name="connsiteX186" fmla="*/ 703995 w 4832878"/>
                <a:gd name="connsiteY186" fmla="*/ 699663 h 5406419"/>
                <a:gd name="connsiteX187" fmla="*/ 810303 w 4832878"/>
                <a:gd name="connsiteY187" fmla="*/ 590402 h 5406419"/>
                <a:gd name="connsiteX188" fmla="*/ 861709 w 4832878"/>
                <a:gd name="connsiteY188" fmla="*/ 528938 h 5406419"/>
                <a:gd name="connsiteX189" fmla="*/ 861685 w 4832878"/>
                <a:gd name="connsiteY189" fmla="*/ 528980 h 5406419"/>
                <a:gd name="connsiteX190" fmla="*/ 861769 w 4832878"/>
                <a:gd name="connsiteY190" fmla="*/ 528866 h 5406419"/>
                <a:gd name="connsiteX191" fmla="*/ 864638 w 4832878"/>
                <a:gd name="connsiteY191" fmla="*/ 525436 h 5406419"/>
                <a:gd name="connsiteX192" fmla="*/ 865160 w 4832878"/>
                <a:gd name="connsiteY192" fmla="*/ 524278 h 5406419"/>
                <a:gd name="connsiteX193" fmla="*/ 871725 w 4832878"/>
                <a:gd name="connsiteY193" fmla="*/ 515396 h 5406419"/>
                <a:gd name="connsiteX194" fmla="*/ 894168 w 4832878"/>
                <a:gd name="connsiteY194" fmla="*/ 484685 h 5406419"/>
                <a:gd name="connsiteX195" fmla="*/ 978624 w 4832878"/>
                <a:gd name="connsiteY195" fmla="*/ 351800 h 5406419"/>
                <a:gd name="connsiteX196" fmla="*/ 1049496 w 4832878"/>
                <a:gd name="connsiteY196" fmla="*/ 210056 h 5406419"/>
                <a:gd name="connsiteX197" fmla="*/ 1051187 w 4832878"/>
                <a:gd name="connsiteY197" fmla="*/ 206539 h 5406419"/>
                <a:gd name="connsiteX198" fmla="*/ 1049496 w 4832878"/>
                <a:gd name="connsiteY198" fmla="*/ 210647 h 5406419"/>
                <a:gd name="connsiteX199" fmla="*/ 1054147 w 4832878"/>
                <a:gd name="connsiteY199" fmla="*/ 200385 h 5406419"/>
                <a:gd name="connsiteX200" fmla="*/ 1051187 w 4832878"/>
                <a:gd name="connsiteY200" fmla="*/ 206539 h 5406419"/>
                <a:gd name="connsiteX201" fmla="*/ 1057764 w 4832878"/>
                <a:gd name="connsiteY201" fmla="*/ 190566 h 5406419"/>
                <a:gd name="connsiteX202" fmla="*/ 1071939 w 4832878"/>
                <a:gd name="connsiteY202" fmla="*/ 153949 h 5406419"/>
                <a:gd name="connsiteX203" fmla="*/ 1094382 w 4832878"/>
                <a:gd name="connsiteY203" fmla="*/ 88393 h 5406419"/>
                <a:gd name="connsiteX204" fmla="*/ 1208367 w 4832878"/>
                <a:gd name="connsiteY204" fmla="*/ 1574 h 5406419"/>
                <a:gd name="connsiteX205" fmla="*/ 1212502 w 4832878"/>
                <a:gd name="connsiteY205" fmla="*/ 1574 h 5406419"/>
                <a:gd name="connsiteX206" fmla="*/ 1358971 w 4832878"/>
                <a:gd name="connsiteY206" fmla="*/ 245 h 5406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</a:cxnLst>
              <a:rect l="l" t="t" r="r" b="b"/>
              <a:pathLst>
                <a:path w="4832878" h="5406419">
                  <a:moveTo>
                    <a:pt x="2383251" y="5399719"/>
                  </a:moveTo>
                  <a:lnTo>
                    <a:pt x="2386984" y="5401501"/>
                  </a:lnTo>
                  <a:lnTo>
                    <a:pt x="2395676" y="5402227"/>
                  </a:lnTo>
                  <a:close/>
                  <a:moveTo>
                    <a:pt x="2491257" y="5380180"/>
                  </a:moveTo>
                  <a:lnTo>
                    <a:pt x="2488474" y="5383331"/>
                  </a:lnTo>
                  <a:lnTo>
                    <a:pt x="2480020" y="5387310"/>
                  </a:lnTo>
                  <a:close/>
                  <a:moveTo>
                    <a:pt x="262312" y="2417476"/>
                  </a:moveTo>
                  <a:lnTo>
                    <a:pt x="265226" y="2429410"/>
                  </a:lnTo>
                  <a:cubicBezTo>
                    <a:pt x="265678" y="2431615"/>
                    <a:pt x="265659" y="2432151"/>
                    <a:pt x="265401" y="2431671"/>
                  </a:cubicBezTo>
                  <a:lnTo>
                    <a:pt x="263075" y="2422832"/>
                  </a:lnTo>
                  <a:lnTo>
                    <a:pt x="262427" y="2418477"/>
                  </a:lnTo>
                  <a:close/>
                  <a:moveTo>
                    <a:pt x="868034" y="517906"/>
                  </a:moveTo>
                  <a:lnTo>
                    <a:pt x="865160" y="524278"/>
                  </a:lnTo>
                  <a:lnTo>
                    <a:pt x="861769" y="528866"/>
                  </a:lnTo>
                  <a:lnTo>
                    <a:pt x="861709" y="528938"/>
                  </a:lnTo>
                  <a:close/>
                  <a:moveTo>
                    <a:pt x="1286141" y="243498"/>
                  </a:moveTo>
                  <a:lnTo>
                    <a:pt x="1251334" y="334599"/>
                  </a:lnTo>
                  <a:cubicBezTo>
                    <a:pt x="1224757" y="393733"/>
                    <a:pt x="1194784" y="451316"/>
                    <a:pt x="1161710" y="506537"/>
                  </a:cubicBezTo>
                  <a:cubicBezTo>
                    <a:pt x="1042409" y="705569"/>
                    <a:pt x="882356" y="875662"/>
                    <a:pt x="694546" y="1010909"/>
                  </a:cubicBezTo>
                  <a:cubicBezTo>
                    <a:pt x="570520" y="1100385"/>
                    <a:pt x="434866" y="1166606"/>
                    <a:pt x="292818" y="1218791"/>
                  </a:cubicBezTo>
                  <a:lnTo>
                    <a:pt x="237858" y="1237055"/>
                  </a:lnTo>
                  <a:lnTo>
                    <a:pt x="237858" y="2036247"/>
                  </a:lnTo>
                  <a:lnTo>
                    <a:pt x="240596" y="2163022"/>
                  </a:lnTo>
                  <a:cubicBezTo>
                    <a:pt x="244214" y="2239209"/>
                    <a:pt x="250120" y="2315249"/>
                    <a:pt x="259274" y="2391141"/>
                  </a:cubicBezTo>
                  <a:lnTo>
                    <a:pt x="262312" y="2417476"/>
                  </a:lnTo>
                  <a:lnTo>
                    <a:pt x="262227" y="2417127"/>
                  </a:lnTo>
                  <a:lnTo>
                    <a:pt x="262427" y="2418477"/>
                  </a:lnTo>
                  <a:lnTo>
                    <a:pt x="262817" y="2421852"/>
                  </a:lnTo>
                  <a:lnTo>
                    <a:pt x="263075" y="2422832"/>
                  </a:lnTo>
                  <a:lnTo>
                    <a:pt x="268723" y="2460831"/>
                  </a:lnTo>
                  <a:cubicBezTo>
                    <a:pt x="272858" y="2486818"/>
                    <a:pt x="276992" y="2513395"/>
                    <a:pt x="281717" y="2539381"/>
                  </a:cubicBezTo>
                  <a:cubicBezTo>
                    <a:pt x="291757" y="2597260"/>
                    <a:pt x="303569" y="2655139"/>
                    <a:pt x="316562" y="2712427"/>
                  </a:cubicBezTo>
                  <a:cubicBezTo>
                    <a:pt x="343139" y="2827003"/>
                    <a:pt x="375031" y="2939217"/>
                    <a:pt x="413420" y="3050250"/>
                  </a:cubicBezTo>
                  <a:cubicBezTo>
                    <a:pt x="432319" y="3105766"/>
                    <a:pt x="452990" y="3160101"/>
                    <a:pt x="474843" y="3214436"/>
                  </a:cubicBezTo>
                  <a:cubicBezTo>
                    <a:pt x="478386" y="3222705"/>
                    <a:pt x="481339" y="3230383"/>
                    <a:pt x="484883" y="3238651"/>
                  </a:cubicBezTo>
                  <a:cubicBezTo>
                    <a:pt x="485473" y="3239832"/>
                    <a:pt x="496695" y="3266409"/>
                    <a:pt x="489017" y="3248691"/>
                  </a:cubicBezTo>
                  <a:cubicBezTo>
                    <a:pt x="481339" y="3230973"/>
                    <a:pt x="492561" y="3257550"/>
                    <a:pt x="493151" y="3258731"/>
                  </a:cubicBezTo>
                  <a:cubicBezTo>
                    <a:pt x="495514" y="3264047"/>
                    <a:pt x="497876" y="3269362"/>
                    <a:pt x="500238" y="3274678"/>
                  </a:cubicBezTo>
                  <a:cubicBezTo>
                    <a:pt x="512050" y="3301255"/>
                    <a:pt x="523862" y="3327832"/>
                    <a:pt x="536265" y="3354409"/>
                  </a:cubicBezTo>
                  <a:cubicBezTo>
                    <a:pt x="585875" y="3459535"/>
                    <a:pt x="640801" y="3562300"/>
                    <a:pt x="701042" y="3662111"/>
                  </a:cubicBezTo>
                  <a:cubicBezTo>
                    <a:pt x="760102" y="3760741"/>
                    <a:pt x="825068" y="3855827"/>
                    <a:pt x="894168" y="3947961"/>
                  </a:cubicBezTo>
                  <a:cubicBezTo>
                    <a:pt x="900074" y="3956229"/>
                    <a:pt x="905980" y="3964498"/>
                    <a:pt x="912477" y="3972176"/>
                  </a:cubicBezTo>
                  <a:lnTo>
                    <a:pt x="911496" y="3970965"/>
                  </a:lnTo>
                  <a:lnTo>
                    <a:pt x="910114" y="3969223"/>
                  </a:lnTo>
                  <a:cubicBezTo>
                    <a:pt x="903617" y="3960955"/>
                    <a:pt x="903617" y="3961102"/>
                    <a:pt x="905537" y="3963612"/>
                  </a:cubicBezTo>
                  <a:lnTo>
                    <a:pt x="911496" y="3970965"/>
                  </a:lnTo>
                  <a:lnTo>
                    <a:pt x="937282" y="4003477"/>
                  </a:lnTo>
                  <a:cubicBezTo>
                    <a:pt x="953819" y="4024148"/>
                    <a:pt x="970356" y="4044229"/>
                    <a:pt x="987483" y="4064309"/>
                  </a:cubicBezTo>
                  <a:cubicBezTo>
                    <a:pt x="1025281" y="4109195"/>
                    <a:pt x="1064261" y="4152899"/>
                    <a:pt x="1104422" y="4195422"/>
                  </a:cubicBezTo>
                  <a:cubicBezTo>
                    <a:pt x="1184743" y="4281650"/>
                    <a:pt x="1269790" y="4363153"/>
                    <a:pt x="1358970" y="4439931"/>
                  </a:cubicBezTo>
                  <a:cubicBezTo>
                    <a:pt x="1382594" y="4460011"/>
                    <a:pt x="1406218" y="4480091"/>
                    <a:pt x="1430433" y="4499581"/>
                  </a:cubicBezTo>
                  <a:cubicBezTo>
                    <a:pt x="1441064" y="4508440"/>
                    <a:pt x="1451104" y="4516709"/>
                    <a:pt x="1461735" y="4524977"/>
                  </a:cubicBezTo>
                  <a:cubicBezTo>
                    <a:pt x="1466459" y="4528521"/>
                    <a:pt x="1503667" y="4558641"/>
                    <a:pt x="1480043" y="4539151"/>
                  </a:cubicBezTo>
                  <a:cubicBezTo>
                    <a:pt x="1526111" y="4576950"/>
                    <a:pt x="1575721" y="4610614"/>
                    <a:pt x="1624741" y="4644278"/>
                  </a:cubicBezTo>
                  <a:cubicBezTo>
                    <a:pt x="1709197" y="4702157"/>
                    <a:pt x="1796606" y="4755902"/>
                    <a:pt x="1882833" y="4810827"/>
                  </a:cubicBezTo>
                  <a:lnTo>
                    <a:pt x="2417241" y="5149552"/>
                  </a:lnTo>
                  <a:lnTo>
                    <a:pt x="2412839" y="5152344"/>
                  </a:lnTo>
                  <a:lnTo>
                    <a:pt x="2416439" y="5151617"/>
                  </a:lnTo>
                  <a:lnTo>
                    <a:pt x="2422397" y="5152820"/>
                  </a:lnTo>
                  <a:lnTo>
                    <a:pt x="2417241" y="5149552"/>
                  </a:lnTo>
                  <a:lnTo>
                    <a:pt x="3022100" y="4765942"/>
                  </a:lnTo>
                  <a:cubicBezTo>
                    <a:pt x="3077912" y="4730506"/>
                    <a:pt x="3133281" y="4694775"/>
                    <a:pt x="3187837" y="4657863"/>
                  </a:cubicBezTo>
                  <a:lnTo>
                    <a:pt x="3343185" y="4546644"/>
                  </a:lnTo>
                  <a:lnTo>
                    <a:pt x="3342205" y="4547420"/>
                  </a:lnTo>
                  <a:lnTo>
                    <a:pt x="3344168" y="4545940"/>
                  </a:lnTo>
                  <a:lnTo>
                    <a:pt x="3348701" y="4542695"/>
                  </a:lnTo>
                  <a:cubicBezTo>
                    <a:pt x="3351949" y="4540038"/>
                    <a:pt x="3353131" y="4539152"/>
                    <a:pt x="3352097" y="4539964"/>
                  </a:cubicBezTo>
                  <a:lnTo>
                    <a:pt x="3344168" y="4545940"/>
                  </a:lnTo>
                  <a:lnTo>
                    <a:pt x="3343185" y="4546644"/>
                  </a:lnTo>
                  <a:lnTo>
                    <a:pt x="3356379" y="4536198"/>
                  </a:lnTo>
                  <a:cubicBezTo>
                    <a:pt x="3361104" y="4532064"/>
                    <a:pt x="3365829" y="4528521"/>
                    <a:pt x="3370554" y="4524977"/>
                  </a:cubicBezTo>
                  <a:cubicBezTo>
                    <a:pt x="3382366" y="4516118"/>
                    <a:pt x="3394178" y="4506668"/>
                    <a:pt x="3405399" y="4497219"/>
                  </a:cubicBezTo>
                  <a:cubicBezTo>
                    <a:pt x="3426070" y="4480091"/>
                    <a:pt x="3446741" y="4462964"/>
                    <a:pt x="3466821" y="4445837"/>
                  </a:cubicBezTo>
                  <a:cubicBezTo>
                    <a:pt x="3511707" y="4407448"/>
                    <a:pt x="3555411" y="4367878"/>
                    <a:pt x="3597934" y="4327126"/>
                  </a:cubicBezTo>
                  <a:cubicBezTo>
                    <a:pt x="3682390" y="4245623"/>
                    <a:pt x="3763302" y="4160577"/>
                    <a:pt x="3838899" y="4070806"/>
                  </a:cubicBezTo>
                  <a:cubicBezTo>
                    <a:pt x="3857798" y="4048363"/>
                    <a:pt x="3876107" y="4025920"/>
                    <a:pt x="3894416" y="4002887"/>
                  </a:cubicBezTo>
                  <a:cubicBezTo>
                    <a:pt x="3903274" y="3991665"/>
                    <a:pt x="3912724" y="3979853"/>
                    <a:pt x="3921583" y="3968632"/>
                  </a:cubicBezTo>
                  <a:cubicBezTo>
                    <a:pt x="3939301" y="3945599"/>
                    <a:pt x="3910362" y="3982806"/>
                    <a:pt x="3921583" y="3968041"/>
                  </a:cubicBezTo>
                  <a:cubicBezTo>
                    <a:pt x="3925717" y="3962726"/>
                    <a:pt x="3930442" y="3956820"/>
                    <a:pt x="3934576" y="3950914"/>
                  </a:cubicBezTo>
                  <a:cubicBezTo>
                    <a:pt x="3969422" y="3904257"/>
                    <a:pt x="4003676" y="3857009"/>
                    <a:pt x="4036159" y="3808579"/>
                  </a:cubicBezTo>
                  <a:cubicBezTo>
                    <a:pt x="4101716" y="3712312"/>
                    <a:pt x="4161957" y="3612501"/>
                    <a:pt x="4216883" y="3509736"/>
                  </a:cubicBezTo>
                  <a:cubicBezTo>
                    <a:pt x="4243460" y="3459535"/>
                    <a:pt x="4268856" y="3408744"/>
                    <a:pt x="4293070" y="3357362"/>
                  </a:cubicBezTo>
                  <a:cubicBezTo>
                    <a:pt x="4306064" y="3330194"/>
                    <a:pt x="4318466" y="3301845"/>
                    <a:pt x="4330869" y="3274087"/>
                  </a:cubicBezTo>
                  <a:cubicBezTo>
                    <a:pt x="4334412" y="3267000"/>
                    <a:pt x="4352721" y="3224477"/>
                    <a:pt x="4339728" y="3254007"/>
                  </a:cubicBezTo>
                  <a:cubicBezTo>
                    <a:pt x="4345043" y="3241604"/>
                    <a:pt x="4349768" y="3229792"/>
                    <a:pt x="4354493" y="3217389"/>
                  </a:cubicBezTo>
                  <a:cubicBezTo>
                    <a:pt x="4398197" y="3110491"/>
                    <a:pt x="4435996" y="3001821"/>
                    <a:pt x="4467888" y="2890788"/>
                  </a:cubicBezTo>
                  <a:cubicBezTo>
                    <a:pt x="4500371" y="2777983"/>
                    <a:pt x="4526948" y="2663407"/>
                    <a:pt x="4547619" y="2547650"/>
                  </a:cubicBezTo>
                  <a:cubicBezTo>
                    <a:pt x="4552934" y="2517529"/>
                    <a:pt x="4557659" y="2486818"/>
                    <a:pt x="4562384" y="2456107"/>
                  </a:cubicBezTo>
                  <a:cubicBezTo>
                    <a:pt x="4564746" y="2443113"/>
                    <a:pt x="4567108" y="2429530"/>
                    <a:pt x="4568290" y="2416536"/>
                  </a:cubicBezTo>
                  <a:cubicBezTo>
                    <a:pt x="4564746" y="2450791"/>
                    <a:pt x="4570061" y="2401771"/>
                    <a:pt x="4570652" y="2395275"/>
                  </a:cubicBezTo>
                  <a:cubicBezTo>
                    <a:pt x="4577739" y="2336805"/>
                    <a:pt x="4583055" y="2277155"/>
                    <a:pt x="4587189" y="2218095"/>
                  </a:cubicBezTo>
                  <a:cubicBezTo>
                    <a:pt x="4591323" y="2158149"/>
                    <a:pt x="4593243" y="2098056"/>
                    <a:pt x="4594128" y="2037962"/>
                  </a:cubicBezTo>
                  <a:lnTo>
                    <a:pt x="4594203" y="2019782"/>
                  </a:lnTo>
                  <a:lnTo>
                    <a:pt x="4594203" y="1237875"/>
                  </a:lnTo>
                  <a:lnTo>
                    <a:pt x="4529679" y="1216660"/>
                  </a:lnTo>
                  <a:cubicBezTo>
                    <a:pt x="4479700" y="1198425"/>
                    <a:pt x="4430385" y="1178344"/>
                    <a:pt x="4381660" y="1155606"/>
                  </a:cubicBezTo>
                  <a:cubicBezTo>
                    <a:pt x="4018884" y="985070"/>
                    <a:pt x="3729813" y="678881"/>
                    <a:pt x="3569839" y="313401"/>
                  </a:cubicBezTo>
                  <a:lnTo>
                    <a:pt x="3543416" y="243498"/>
                  </a:lnTo>
                  <a:close/>
                  <a:moveTo>
                    <a:pt x="1358971" y="245"/>
                  </a:moveTo>
                  <a:cubicBezTo>
                    <a:pt x="1407843" y="688"/>
                    <a:pt x="1456715" y="1574"/>
                    <a:pt x="1505439" y="1574"/>
                  </a:cubicBezTo>
                  <a:cubicBezTo>
                    <a:pt x="1706834" y="1574"/>
                    <a:pt x="1908229" y="1574"/>
                    <a:pt x="2109623" y="1574"/>
                  </a:cubicBezTo>
                  <a:cubicBezTo>
                    <a:pt x="2341729" y="1574"/>
                    <a:pt x="2573835" y="1574"/>
                    <a:pt x="2805940" y="1574"/>
                  </a:cubicBezTo>
                  <a:cubicBezTo>
                    <a:pt x="2998476" y="1574"/>
                    <a:pt x="3191602" y="1574"/>
                    <a:pt x="3384137" y="1574"/>
                  </a:cubicBezTo>
                  <a:cubicBezTo>
                    <a:pt x="3464459" y="1574"/>
                    <a:pt x="3544780" y="1574"/>
                    <a:pt x="3625102" y="1574"/>
                  </a:cubicBezTo>
                  <a:cubicBezTo>
                    <a:pt x="3678847" y="1574"/>
                    <a:pt x="3723142" y="38782"/>
                    <a:pt x="3739088" y="88393"/>
                  </a:cubicBezTo>
                  <a:cubicBezTo>
                    <a:pt x="3747947" y="116151"/>
                    <a:pt x="3757396" y="143318"/>
                    <a:pt x="3768027" y="170486"/>
                  </a:cubicBezTo>
                  <a:cubicBezTo>
                    <a:pt x="3770094" y="176097"/>
                    <a:pt x="3774080" y="183184"/>
                    <a:pt x="3777550" y="190345"/>
                  </a:cubicBezTo>
                  <a:lnTo>
                    <a:pt x="3783552" y="209316"/>
                  </a:lnTo>
                  <a:lnTo>
                    <a:pt x="3780430" y="202378"/>
                  </a:lnTo>
                  <a:cubicBezTo>
                    <a:pt x="3776886" y="194110"/>
                    <a:pt x="3778067" y="197063"/>
                    <a:pt x="3783973" y="210647"/>
                  </a:cubicBezTo>
                  <a:lnTo>
                    <a:pt x="3783552" y="209316"/>
                  </a:lnTo>
                  <a:lnTo>
                    <a:pt x="3785745" y="214190"/>
                  </a:lnTo>
                  <a:cubicBezTo>
                    <a:pt x="3788108" y="219506"/>
                    <a:pt x="3790470" y="224821"/>
                    <a:pt x="3792832" y="230136"/>
                  </a:cubicBezTo>
                  <a:cubicBezTo>
                    <a:pt x="3817638" y="284472"/>
                    <a:pt x="3845986" y="337626"/>
                    <a:pt x="3876698" y="389008"/>
                  </a:cubicBezTo>
                  <a:cubicBezTo>
                    <a:pt x="3903274" y="432712"/>
                    <a:pt x="3931623" y="475235"/>
                    <a:pt x="3962334" y="515987"/>
                  </a:cubicBezTo>
                  <a:cubicBezTo>
                    <a:pt x="3964697" y="519530"/>
                    <a:pt x="3967650" y="522483"/>
                    <a:pt x="3970012" y="526027"/>
                  </a:cubicBezTo>
                  <a:cubicBezTo>
                    <a:pt x="3975328" y="533114"/>
                    <a:pt x="3973556" y="530752"/>
                    <a:pt x="3964697" y="518940"/>
                  </a:cubicBezTo>
                  <a:cubicBezTo>
                    <a:pt x="3968240" y="521302"/>
                    <a:pt x="3972375" y="528980"/>
                    <a:pt x="3975328" y="532523"/>
                  </a:cubicBezTo>
                  <a:cubicBezTo>
                    <a:pt x="3983005" y="542564"/>
                    <a:pt x="3991274" y="552604"/>
                    <a:pt x="3999542" y="562053"/>
                  </a:cubicBezTo>
                  <a:cubicBezTo>
                    <a:pt x="4015488" y="581543"/>
                    <a:pt x="4032616" y="600442"/>
                    <a:pt x="4049743" y="619342"/>
                  </a:cubicBezTo>
                  <a:cubicBezTo>
                    <a:pt x="4085179" y="657731"/>
                    <a:pt x="4122978" y="694348"/>
                    <a:pt x="4161957" y="728603"/>
                  </a:cubicBezTo>
                  <a:cubicBezTo>
                    <a:pt x="4182038" y="746321"/>
                    <a:pt x="4202709" y="763448"/>
                    <a:pt x="4223970" y="779985"/>
                  </a:cubicBezTo>
                  <a:cubicBezTo>
                    <a:pt x="4226923" y="782347"/>
                    <a:pt x="4241688" y="793569"/>
                    <a:pt x="4228695" y="783528"/>
                  </a:cubicBezTo>
                  <a:cubicBezTo>
                    <a:pt x="4213339" y="771716"/>
                    <a:pt x="4235782" y="788253"/>
                    <a:pt x="4236963" y="789434"/>
                  </a:cubicBezTo>
                  <a:cubicBezTo>
                    <a:pt x="4245822" y="796522"/>
                    <a:pt x="4254681" y="803018"/>
                    <a:pt x="4264131" y="809515"/>
                  </a:cubicBezTo>
                  <a:cubicBezTo>
                    <a:pt x="4349768" y="870937"/>
                    <a:pt x="4441902" y="922910"/>
                    <a:pt x="4538169" y="965433"/>
                  </a:cubicBezTo>
                  <a:lnTo>
                    <a:pt x="4543234" y="967712"/>
                  </a:lnTo>
                  <a:lnTo>
                    <a:pt x="4541713" y="967205"/>
                  </a:lnTo>
                  <a:cubicBezTo>
                    <a:pt x="4555296" y="973111"/>
                    <a:pt x="4558249" y="974292"/>
                    <a:pt x="4549981" y="970748"/>
                  </a:cubicBezTo>
                  <a:lnTo>
                    <a:pt x="4543234" y="967712"/>
                  </a:lnTo>
                  <a:lnTo>
                    <a:pt x="4549464" y="969789"/>
                  </a:lnTo>
                  <a:cubicBezTo>
                    <a:pt x="4552639" y="971192"/>
                    <a:pt x="4555887" y="972816"/>
                    <a:pt x="4557659" y="973701"/>
                  </a:cubicBezTo>
                  <a:cubicBezTo>
                    <a:pt x="4569471" y="978426"/>
                    <a:pt x="4581283" y="983151"/>
                    <a:pt x="4593685" y="987876"/>
                  </a:cubicBezTo>
                  <a:cubicBezTo>
                    <a:pt x="4617900" y="996735"/>
                    <a:pt x="4642705" y="1005594"/>
                    <a:pt x="4667510" y="1013272"/>
                  </a:cubicBezTo>
                  <a:cubicBezTo>
                    <a:pt x="4693497" y="1021540"/>
                    <a:pt x="4720074" y="1029218"/>
                    <a:pt x="4746060" y="1036896"/>
                  </a:cubicBezTo>
                  <a:cubicBezTo>
                    <a:pt x="4796261" y="1052251"/>
                    <a:pt x="4832878" y="1097727"/>
                    <a:pt x="4832878" y="1150881"/>
                  </a:cubicBezTo>
                  <a:cubicBezTo>
                    <a:pt x="4832878" y="1157969"/>
                    <a:pt x="4832878" y="1164465"/>
                    <a:pt x="4832878" y="1171552"/>
                  </a:cubicBezTo>
                  <a:cubicBezTo>
                    <a:pt x="4832878" y="1426691"/>
                    <a:pt x="4832878" y="1681830"/>
                    <a:pt x="4832878" y="1936969"/>
                  </a:cubicBezTo>
                  <a:cubicBezTo>
                    <a:pt x="4832878" y="2339168"/>
                    <a:pt x="4776181" y="2738413"/>
                    <a:pt x="4643886" y="3119350"/>
                  </a:cubicBezTo>
                  <a:cubicBezTo>
                    <a:pt x="4485015" y="3577655"/>
                    <a:pt x="4231648" y="3999343"/>
                    <a:pt x="3900912" y="4354294"/>
                  </a:cubicBezTo>
                  <a:cubicBezTo>
                    <a:pt x="3733772" y="4533245"/>
                    <a:pt x="3546552" y="4693889"/>
                    <a:pt x="3345748" y="4833861"/>
                  </a:cubicBezTo>
                  <a:cubicBezTo>
                    <a:pt x="3257749" y="4895283"/>
                    <a:pt x="3166206" y="4951981"/>
                    <a:pt x="3075844" y="5009269"/>
                  </a:cubicBezTo>
                  <a:lnTo>
                    <a:pt x="2491257" y="5380180"/>
                  </a:lnTo>
                  <a:lnTo>
                    <a:pt x="2492963" y="5378249"/>
                  </a:lnTo>
                  <a:lnTo>
                    <a:pt x="2478373" y="5388085"/>
                  </a:lnTo>
                  <a:lnTo>
                    <a:pt x="2480020" y="5387310"/>
                  </a:lnTo>
                  <a:lnTo>
                    <a:pt x="2476386" y="5389615"/>
                  </a:lnTo>
                  <a:lnTo>
                    <a:pt x="2475792" y="5389826"/>
                  </a:lnTo>
                  <a:lnTo>
                    <a:pt x="2466030" y="5396408"/>
                  </a:lnTo>
                  <a:lnTo>
                    <a:pt x="2456675" y="5398296"/>
                  </a:lnTo>
                  <a:lnTo>
                    <a:pt x="2446413" y="5403125"/>
                  </a:lnTo>
                  <a:lnTo>
                    <a:pt x="2436169" y="5403854"/>
                  </a:lnTo>
                  <a:lnTo>
                    <a:pt x="2445491" y="5400554"/>
                  </a:lnTo>
                  <a:lnTo>
                    <a:pt x="2425318" y="5404627"/>
                  </a:lnTo>
                  <a:lnTo>
                    <a:pt x="2436169" y="5403854"/>
                  </a:lnTo>
                  <a:lnTo>
                    <a:pt x="2432155" y="5405275"/>
                  </a:lnTo>
                  <a:lnTo>
                    <a:pt x="2425047" y="5404681"/>
                  </a:lnTo>
                  <a:lnTo>
                    <a:pt x="2416439" y="5406419"/>
                  </a:lnTo>
                  <a:lnTo>
                    <a:pt x="2412190" y="5405561"/>
                  </a:lnTo>
                  <a:lnTo>
                    <a:pt x="2400143" y="5406419"/>
                  </a:lnTo>
                  <a:lnTo>
                    <a:pt x="2377796" y="5398618"/>
                  </a:lnTo>
                  <a:lnTo>
                    <a:pt x="2366849" y="5396408"/>
                  </a:lnTo>
                  <a:lnTo>
                    <a:pt x="2361892" y="5393065"/>
                  </a:lnTo>
                  <a:lnTo>
                    <a:pt x="2357085" y="5391387"/>
                  </a:lnTo>
                  <a:cubicBezTo>
                    <a:pt x="2351769" y="5387843"/>
                    <a:pt x="2345863" y="5384300"/>
                    <a:pt x="2340548" y="5380756"/>
                  </a:cubicBezTo>
                  <a:cubicBezTo>
                    <a:pt x="2122617" y="5242556"/>
                    <a:pt x="1904685" y="5104355"/>
                    <a:pt x="1686754" y="4966155"/>
                  </a:cubicBezTo>
                  <a:cubicBezTo>
                    <a:pt x="1564500" y="4888786"/>
                    <a:pt x="1444607" y="4808465"/>
                    <a:pt x="1330031" y="4719284"/>
                  </a:cubicBezTo>
                  <a:cubicBezTo>
                    <a:pt x="1143401" y="4574587"/>
                    <a:pt x="972718" y="4410991"/>
                    <a:pt x="820934" y="4230858"/>
                  </a:cubicBezTo>
                  <a:cubicBezTo>
                    <a:pt x="508507" y="3860553"/>
                    <a:pt x="274039" y="3427643"/>
                    <a:pt x="138201" y="2962250"/>
                  </a:cubicBezTo>
                  <a:cubicBezTo>
                    <a:pt x="69101" y="2727192"/>
                    <a:pt x="27168" y="2483865"/>
                    <a:pt x="8859" y="2239947"/>
                  </a:cubicBezTo>
                  <a:cubicBezTo>
                    <a:pt x="0" y="2114740"/>
                    <a:pt x="0" y="1989533"/>
                    <a:pt x="0" y="1864326"/>
                  </a:cubicBezTo>
                  <a:cubicBezTo>
                    <a:pt x="0" y="1626905"/>
                    <a:pt x="0" y="1389484"/>
                    <a:pt x="0" y="1152063"/>
                  </a:cubicBezTo>
                  <a:cubicBezTo>
                    <a:pt x="0" y="1099499"/>
                    <a:pt x="37208" y="1052842"/>
                    <a:pt x="86819" y="1038077"/>
                  </a:cubicBezTo>
                  <a:cubicBezTo>
                    <a:pt x="119892" y="1028037"/>
                    <a:pt x="152966" y="1017996"/>
                    <a:pt x="186039" y="1007366"/>
                  </a:cubicBezTo>
                  <a:cubicBezTo>
                    <a:pt x="214979" y="997916"/>
                    <a:pt x="243328" y="987285"/>
                    <a:pt x="271676" y="976064"/>
                  </a:cubicBezTo>
                  <a:lnTo>
                    <a:pt x="288754" y="969032"/>
                  </a:lnTo>
                  <a:lnTo>
                    <a:pt x="279502" y="973775"/>
                  </a:lnTo>
                  <a:cubicBezTo>
                    <a:pt x="277435" y="975030"/>
                    <a:pt x="279354" y="974292"/>
                    <a:pt x="291757" y="967795"/>
                  </a:cubicBezTo>
                  <a:lnTo>
                    <a:pt x="288754" y="969032"/>
                  </a:lnTo>
                  <a:lnTo>
                    <a:pt x="291166" y="967795"/>
                  </a:lnTo>
                  <a:cubicBezTo>
                    <a:pt x="305931" y="961299"/>
                    <a:pt x="320105" y="954802"/>
                    <a:pt x="334280" y="948306"/>
                  </a:cubicBezTo>
                  <a:cubicBezTo>
                    <a:pt x="428185" y="903420"/>
                    <a:pt x="517366" y="849676"/>
                    <a:pt x="600640" y="787663"/>
                  </a:cubicBezTo>
                  <a:cubicBezTo>
                    <a:pt x="604184" y="785300"/>
                    <a:pt x="607137" y="782347"/>
                    <a:pt x="610680" y="779985"/>
                  </a:cubicBezTo>
                  <a:cubicBezTo>
                    <a:pt x="598868" y="788844"/>
                    <a:pt x="596506" y="790616"/>
                    <a:pt x="603593" y="785300"/>
                  </a:cubicBezTo>
                  <a:cubicBezTo>
                    <a:pt x="608318" y="781757"/>
                    <a:pt x="613043" y="778213"/>
                    <a:pt x="617177" y="774669"/>
                  </a:cubicBezTo>
                  <a:cubicBezTo>
                    <a:pt x="627217" y="766992"/>
                    <a:pt x="637257" y="758723"/>
                    <a:pt x="646707" y="750455"/>
                  </a:cubicBezTo>
                  <a:cubicBezTo>
                    <a:pt x="666197" y="733918"/>
                    <a:pt x="685096" y="716791"/>
                    <a:pt x="703995" y="699663"/>
                  </a:cubicBezTo>
                  <a:cubicBezTo>
                    <a:pt x="741203" y="664818"/>
                    <a:pt x="776639" y="628201"/>
                    <a:pt x="810303" y="590402"/>
                  </a:cubicBezTo>
                  <a:lnTo>
                    <a:pt x="861709" y="528938"/>
                  </a:lnTo>
                  <a:lnTo>
                    <a:pt x="861685" y="528980"/>
                  </a:lnTo>
                  <a:lnTo>
                    <a:pt x="861769" y="528866"/>
                  </a:lnTo>
                  <a:lnTo>
                    <a:pt x="864638" y="525436"/>
                  </a:lnTo>
                  <a:lnTo>
                    <a:pt x="865160" y="524278"/>
                  </a:lnTo>
                  <a:lnTo>
                    <a:pt x="871725" y="515396"/>
                  </a:lnTo>
                  <a:cubicBezTo>
                    <a:pt x="879403" y="505356"/>
                    <a:pt x="887081" y="495316"/>
                    <a:pt x="894168" y="484685"/>
                  </a:cubicBezTo>
                  <a:cubicBezTo>
                    <a:pt x="924289" y="442162"/>
                    <a:pt x="952638" y="397276"/>
                    <a:pt x="978624" y="351800"/>
                  </a:cubicBezTo>
                  <a:cubicBezTo>
                    <a:pt x="1004610" y="305733"/>
                    <a:pt x="1028234" y="258485"/>
                    <a:pt x="1049496" y="210056"/>
                  </a:cubicBezTo>
                  <a:lnTo>
                    <a:pt x="1051187" y="206539"/>
                  </a:lnTo>
                  <a:lnTo>
                    <a:pt x="1049496" y="210647"/>
                  </a:lnTo>
                  <a:cubicBezTo>
                    <a:pt x="1052744" y="204150"/>
                    <a:pt x="1054221" y="200606"/>
                    <a:pt x="1054147" y="200385"/>
                  </a:cubicBezTo>
                  <a:lnTo>
                    <a:pt x="1051187" y="206539"/>
                  </a:lnTo>
                  <a:lnTo>
                    <a:pt x="1057764" y="190566"/>
                  </a:lnTo>
                  <a:cubicBezTo>
                    <a:pt x="1062489" y="178164"/>
                    <a:pt x="1067214" y="166352"/>
                    <a:pt x="1071939" y="153949"/>
                  </a:cubicBezTo>
                  <a:cubicBezTo>
                    <a:pt x="1079617" y="132688"/>
                    <a:pt x="1087294" y="110245"/>
                    <a:pt x="1094382" y="88393"/>
                  </a:cubicBezTo>
                  <a:cubicBezTo>
                    <a:pt x="1110328" y="38782"/>
                    <a:pt x="1154623" y="1574"/>
                    <a:pt x="1208367" y="1574"/>
                  </a:cubicBezTo>
                  <a:cubicBezTo>
                    <a:pt x="1209549" y="1574"/>
                    <a:pt x="1211320" y="1574"/>
                    <a:pt x="1212502" y="1574"/>
                  </a:cubicBezTo>
                  <a:cubicBezTo>
                    <a:pt x="1261227" y="-197"/>
                    <a:pt x="1310099" y="-197"/>
                    <a:pt x="1358971" y="2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</p:spTree>
    <p:extLst>
      <p:ext uri="{BB962C8B-B14F-4D97-AF65-F5344CB8AC3E}">
        <p14:creationId xmlns:p14="http://schemas.microsoft.com/office/powerpoint/2010/main" val="4017212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10F69C2-CBDF-4972-B8BB-9D78AD85455C}"/>
              </a:ext>
            </a:extLst>
          </p:cNvPr>
          <p:cNvSpPr/>
          <p:nvPr/>
        </p:nvSpPr>
        <p:spPr>
          <a:xfrm>
            <a:off x="0" y="0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Examples of using tech for Safety and Security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4</a:t>
            </a:fld>
            <a:endParaRPr lang="en-GB" dirty="0"/>
          </a:p>
        </p:txBody>
      </p:sp>
      <p:pic>
        <p:nvPicPr>
          <p:cNvPr id="8" name="Picture 2" descr="Image result for surveillance camera">
            <a:extLst>
              <a:ext uri="{FF2B5EF4-FFF2-40B4-BE49-F238E27FC236}">
                <a16:creationId xmlns:a16="http://schemas.microsoft.com/office/drawing/2014/main" id="{0C5A5ED2-A78E-455E-A530-07A05AA44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225" y="1229032"/>
            <a:ext cx="2428568" cy="242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Image result for anti virus">
            <a:extLst>
              <a:ext uri="{FF2B5EF4-FFF2-40B4-BE49-F238E27FC236}">
                <a16:creationId xmlns:a16="http://schemas.microsoft.com/office/drawing/2014/main" id="{7ACD5F4F-86A6-4684-9622-E0C8E4E424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661" y="1397819"/>
            <a:ext cx="3136491" cy="2090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Image result for gps tracking">
            <a:extLst>
              <a:ext uri="{FF2B5EF4-FFF2-40B4-BE49-F238E27FC236}">
                <a16:creationId xmlns:a16="http://schemas.microsoft.com/office/drawing/2014/main" id="{631B57B4-F290-498A-8765-969F025FC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546" y="1421946"/>
            <a:ext cx="2490042" cy="2197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Image result for facial recognition">
            <a:extLst>
              <a:ext uri="{FF2B5EF4-FFF2-40B4-BE49-F238E27FC236}">
                <a16:creationId xmlns:a16="http://schemas.microsoft.com/office/drawing/2014/main" id="{38923D59-B659-41B6-82C9-EA974C36E6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50"/>
          <a:stretch/>
        </p:blipFill>
        <p:spPr bwMode="auto">
          <a:xfrm>
            <a:off x="7897091" y="4299809"/>
            <a:ext cx="2406310" cy="2095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Image result for password">
            <a:extLst>
              <a:ext uri="{FF2B5EF4-FFF2-40B4-BE49-F238E27FC236}">
                <a16:creationId xmlns:a16="http://schemas.microsoft.com/office/drawing/2014/main" id="{54EF2F2A-7BBC-4B02-AE41-B57A89A574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85" r="15451"/>
          <a:stretch/>
        </p:blipFill>
        <p:spPr bwMode="auto">
          <a:xfrm>
            <a:off x="388413" y="4299809"/>
            <a:ext cx="2755100" cy="2095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2" descr="Image result for password">
            <a:extLst>
              <a:ext uri="{FF2B5EF4-FFF2-40B4-BE49-F238E27FC236}">
                <a16:creationId xmlns:a16="http://schemas.microsoft.com/office/drawing/2014/main" id="{E09147A4-66DC-4282-8DDF-98A2E91C28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874" y="4299809"/>
            <a:ext cx="4180855" cy="2095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226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57653134-7CF7-4869-973B-303F4F86E11B}"/>
              </a:ext>
            </a:extLst>
          </p:cNvPr>
          <p:cNvSpPr/>
          <p:nvPr/>
        </p:nvSpPr>
        <p:spPr>
          <a:xfrm>
            <a:off x="0" y="0"/>
            <a:ext cx="10691813" cy="3934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4459D0-EDE7-4DF7-B68B-DCCDEE649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solidFill>
                  <a:schemeClr val="tx1"/>
                </a:solidFill>
              </a:rPr>
              <a:t>Careers in Tech for Security and Safety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F0043-F049-4DB8-B3B2-25E07BFC4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4" y="1512604"/>
            <a:ext cx="3148276" cy="495555"/>
          </a:xfrm>
        </p:spPr>
        <p:txBody>
          <a:bodyPr/>
          <a:lstStyle/>
          <a:p>
            <a:r>
              <a:rPr lang="en-GB" sz="2000" b="0" dirty="0">
                <a:solidFill>
                  <a:schemeClr val="accent3"/>
                </a:solidFill>
              </a:rPr>
              <a:t>Certified Ethical Hacker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6DA05-0F4B-45D1-9EDD-6006ACFF8A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454804-54C7-4C69-9804-E7288FADE654}"/>
              </a:ext>
            </a:extLst>
          </p:cNvPr>
          <p:cNvSpPr/>
          <p:nvPr/>
        </p:nvSpPr>
        <p:spPr>
          <a:xfrm>
            <a:off x="388415" y="5983395"/>
            <a:ext cx="9913820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GB" sz="28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Average salaries </a:t>
            </a:r>
            <a:r>
              <a:rPr lang="en-GB" sz="2800" dirty="0" err="1">
                <a:solidFill>
                  <a:schemeClr val="bg1"/>
                </a:solidFill>
                <a:ea typeface="Arial"/>
                <a:cs typeface="Arial"/>
                <a:sym typeface="Arial"/>
              </a:rPr>
              <a:t>approx</a:t>
            </a:r>
            <a:r>
              <a:rPr lang="en-GB" sz="2800" dirty="0">
                <a:solidFill>
                  <a:schemeClr val="bg1"/>
                </a:solidFill>
                <a:ea typeface="Arial"/>
                <a:cs typeface="Arial"/>
                <a:sym typeface="Arial"/>
              </a:rPr>
              <a:t>: £30,000 - £45,000 per year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D4813A-3A0F-41C2-A968-2BB39BE71168}"/>
              </a:ext>
            </a:extLst>
          </p:cNvPr>
          <p:cNvSpPr/>
          <p:nvPr/>
        </p:nvSpPr>
        <p:spPr>
          <a:xfrm>
            <a:off x="3821775" y="1512604"/>
            <a:ext cx="2850139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accent3"/>
                </a:solidFill>
              </a:rPr>
              <a:t>Cyber Security Engineer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5B7B9C0-98D5-4E79-B259-170B3AA866A6}"/>
              </a:ext>
            </a:extLst>
          </p:cNvPr>
          <p:cNvSpPr/>
          <p:nvPr/>
        </p:nvSpPr>
        <p:spPr>
          <a:xfrm>
            <a:off x="7202860" y="1512604"/>
            <a:ext cx="1838645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801934">
              <a:spcAft>
                <a:spcPts val="1052"/>
              </a:spcAft>
            </a:pPr>
            <a:r>
              <a:rPr lang="en-GB" sz="2000" dirty="0">
                <a:solidFill>
                  <a:schemeClr val="accent3"/>
                </a:solidFill>
              </a:rPr>
              <a:t>Alarm Engineer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813B1F4-1391-4932-985A-DC2BE01A2B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15" y="2008159"/>
            <a:ext cx="3093720" cy="337566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5ACEEBF-B730-437E-850F-4772EAB59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775" y="2008159"/>
            <a:ext cx="3093720" cy="337566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A24C17D-0191-4812-88B8-DB258AA966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2860" y="2008159"/>
            <a:ext cx="3101340" cy="3375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2728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Manual Input 7">
            <a:extLst>
              <a:ext uri="{FF2B5EF4-FFF2-40B4-BE49-F238E27FC236}">
                <a16:creationId xmlns:a16="http://schemas.microsoft.com/office/drawing/2014/main" id="{9FBC8A15-D012-4957-A185-A9D080969405}"/>
              </a:ext>
            </a:extLst>
          </p:cNvPr>
          <p:cNvSpPr/>
          <p:nvPr/>
        </p:nvSpPr>
        <p:spPr>
          <a:xfrm>
            <a:off x="0" y="2159674"/>
            <a:ext cx="10691813" cy="5400001"/>
          </a:xfrm>
          <a:prstGeom prst="flowChartManualInpu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Meet today’s role 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EE1EB2-79CC-4AFF-9898-B6EDE29C3707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/>
              <a:t>Tech We Can  </a:t>
            </a:r>
            <a:r>
              <a:rPr lang="en-GB" sz="800" dirty="0"/>
              <a:t>|  Tech for Security and Safety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2C9FE04-34A0-4D7C-B503-25F2211565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3C3423DC-1CA9-44A1-8EAD-C5CE98926D35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/>
                <a:t>Watch video</a:t>
              </a:r>
            </a:p>
          </p:txBody>
        </p:sp>
        <p:sp>
          <p:nvSpPr>
            <p:cNvPr id="6" name="Isosceles Triangle 5">
              <a:extLst>
                <a:ext uri="{FF2B5EF4-FFF2-40B4-BE49-F238E27FC236}">
                  <a16:creationId xmlns:a16="http://schemas.microsoft.com/office/drawing/2014/main" id="{072A13A5-71A4-42D7-A858-C2D7BB9EDBF8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pic>
        <p:nvPicPr>
          <p:cNvPr id="7" name="KAM_TECHFORSECURITY540">
            <a:hlinkClick r:id="" action="ppaction://media"/>
            <a:extLst>
              <a:ext uri="{FF2B5EF4-FFF2-40B4-BE49-F238E27FC236}">
                <a16:creationId xmlns:a16="http://schemas.microsoft.com/office/drawing/2014/main" id="{DB6C25A5-9E37-4C53-8605-F88BC23BD9A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15400" y="1512604"/>
            <a:ext cx="7488000" cy="4212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DDE4EBE-085B-4CDD-8AC1-46D116009483}"/>
              </a:ext>
            </a:extLst>
          </p:cNvPr>
          <p:cNvSpPr txBox="1"/>
          <p:nvPr/>
        </p:nvSpPr>
        <p:spPr>
          <a:xfrm>
            <a:off x="388414" y="1512604"/>
            <a:ext cx="2038573" cy="11849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>
                <a:solidFill>
                  <a:schemeClr val="tx2"/>
                </a:solidFill>
              </a:rPr>
              <a:t>Kam</a:t>
            </a:r>
          </a:p>
          <a:p>
            <a:pPr>
              <a:lnSpc>
                <a:spcPct val="100000"/>
              </a:lnSpc>
              <a:spcAft>
                <a:spcPts val="600"/>
              </a:spcAft>
              <a:buSzPct val="100000"/>
            </a:pPr>
            <a:r>
              <a:rPr lang="en-GB" sz="2400" dirty="0"/>
              <a:t>Product Manager</a:t>
            </a:r>
          </a:p>
        </p:txBody>
      </p:sp>
    </p:spTree>
    <p:extLst>
      <p:ext uri="{BB962C8B-B14F-4D97-AF65-F5344CB8AC3E}">
        <p14:creationId xmlns:p14="http://schemas.microsoft.com/office/powerpoint/2010/main" val="273534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7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lowchart: Manual Input 25">
            <a:extLst>
              <a:ext uri="{FF2B5EF4-FFF2-40B4-BE49-F238E27FC236}">
                <a16:creationId xmlns:a16="http://schemas.microsoft.com/office/drawing/2014/main" id="{95EC9AD6-36E6-4ABF-AEB7-8D37290ECC34}"/>
              </a:ext>
            </a:extLst>
          </p:cNvPr>
          <p:cNvSpPr/>
          <p:nvPr/>
        </p:nvSpPr>
        <p:spPr>
          <a:xfrm>
            <a:off x="0" y="1716657"/>
            <a:ext cx="10691813" cy="5843019"/>
          </a:xfrm>
          <a:prstGeom prst="flowChartManualInpu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Our digital footprints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3691881" cy="5400000"/>
          </a:xfrm>
        </p:spPr>
        <p:txBody>
          <a:bodyPr/>
          <a:lstStyle/>
          <a:p>
            <a:pPr lvl="0">
              <a:lnSpc>
                <a:spcPts val="2800"/>
              </a:lnSpc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accent1"/>
                </a:solidFill>
              </a:rPr>
              <a:t>How do you think your data is tracked every day? </a:t>
            </a:r>
          </a:p>
          <a:p>
            <a:pPr lvl="0">
              <a:buClr>
                <a:srgbClr val="000000"/>
              </a:buClr>
              <a:buSzPts val="1800"/>
            </a:pPr>
            <a:endParaRPr lang="en-GB" sz="4000" b="0" dirty="0"/>
          </a:p>
          <a:p>
            <a:pPr>
              <a:lnSpc>
                <a:spcPts val="2800"/>
              </a:lnSpc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bg1"/>
                </a:solidFill>
              </a:rPr>
              <a:t>Why do you think we should be careful about how we share our digital data and who with?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bg1"/>
                </a:solidFill>
              </a:rPr>
              <a:pPr/>
              <a:t>7</a:t>
            </a:fld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B4EA22-4BD4-40F5-B746-BA2A2C47963C}"/>
              </a:ext>
            </a:extLst>
          </p:cNvPr>
          <p:cNvSpPr txBox="1"/>
          <p:nvPr/>
        </p:nvSpPr>
        <p:spPr>
          <a:xfrm>
            <a:off x="388413" y="7055696"/>
            <a:ext cx="2628000" cy="15119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1" dirty="0">
                <a:solidFill>
                  <a:schemeClr val="bg1"/>
                </a:solidFill>
              </a:rPr>
              <a:t>Tech We Can  </a:t>
            </a:r>
            <a:r>
              <a:rPr lang="en-GB" sz="800" dirty="0">
                <a:solidFill>
                  <a:schemeClr val="bg1"/>
                </a:solidFill>
              </a:rPr>
              <a:t>|  Tech for Security and Safety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1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5" name="Rectangle 4">
            <a:hlinkClick r:id="rId2"/>
            <a:extLst>
              <a:ext uri="{FF2B5EF4-FFF2-40B4-BE49-F238E27FC236}">
                <a16:creationId xmlns:a16="http://schemas.microsoft.com/office/drawing/2014/main" id="{D5207176-E20E-4CD4-B997-F0415385F331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292558A-675E-4133-B7C1-3047299593EC}"/>
              </a:ext>
            </a:extLst>
          </p:cNvPr>
          <p:cNvSpPr txBox="1">
            <a:spLocks/>
          </p:cNvSpPr>
          <p:nvPr/>
        </p:nvSpPr>
        <p:spPr>
          <a:xfrm>
            <a:off x="4468708" y="4735902"/>
            <a:ext cx="5834692" cy="21767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5113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273050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3275" indent="-265113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4154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01934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62321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–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122707" indent="-160388" algn="l" defTabSz="80193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26"/>
              </a:spcAft>
              <a:buFont typeface="Arial" panose="020B0604020202020204" pitchFamily="34" charset="0"/>
              <a:buChar char="•"/>
              <a:defRPr sz="140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800"/>
              </a:lnSpc>
              <a:buClr>
                <a:srgbClr val="000000"/>
              </a:buClr>
              <a:buSzPts val="1800"/>
            </a:pPr>
            <a:r>
              <a:rPr lang="en-GB" sz="2400" b="0" dirty="0">
                <a:solidFill>
                  <a:schemeClr val="bg1"/>
                </a:solidFill>
              </a:rPr>
              <a:t>Your task: Use the tabs above Lauren’s video to explore how she shares her digital data on a day to day basis. Make notes about anything which you didn’t already know, shocked you or that you would like to discuss with the class. </a:t>
            </a:r>
          </a:p>
        </p:txBody>
      </p:sp>
      <p:pic>
        <p:nvPicPr>
          <p:cNvPr id="15" name="Picture 4" descr="Image result for lauren oneil digital footprint">
            <a:hlinkClick r:id="rId2"/>
            <a:extLst>
              <a:ext uri="{FF2B5EF4-FFF2-40B4-BE49-F238E27FC236}">
                <a16:creationId xmlns:a16="http://schemas.microsoft.com/office/drawing/2014/main" id="{BB9ABF6A-40C8-4F6D-AC29-910EF8EEAEC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48" b="12523"/>
          <a:stretch/>
        </p:blipFill>
        <p:spPr bwMode="auto">
          <a:xfrm>
            <a:off x="4468708" y="1512604"/>
            <a:ext cx="5834692" cy="2947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2549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10F69C2-CBDF-4972-B8BB-9D78AD85455C}"/>
              </a:ext>
            </a:extLst>
          </p:cNvPr>
          <p:cNvSpPr/>
          <p:nvPr/>
        </p:nvSpPr>
        <p:spPr>
          <a:xfrm>
            <a:off x="5345905" y="0"/>
            <a:ext cx="5345907" cy="7559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8414" y="365104"/>
            <a:ext cx="4401842" cy="900000"/>
          </a:xfrm>
        </p:spPr>
        <p:txBody>
          <a:bodyPr>
            <a:normAutofit/>
          </a:bodyPr>
          <a:lstStyle/>
          <a:p>
            <a:r>
              <a:rPr lang="en-GB" dirty="0"/>
              <a:t>What is a cyber attack and who are hackers?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CBC91C-C3D3-784B-A60A-49E11318055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8</a:t>
            </a:fld>
            <a:endParaRPr lang="en-GB" dirty="0">
              <a:solidFill>
                <a:schemeClr val="tx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1A6765F-57DA-43B5-9DD9-2084574F2FEA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3627EE48-2570-4F96-9754-F09ACB81886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2"/>
                  </a:solidFill>
                </a:rPr>
                <a:t>Watch video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F7C49EC9-7FEE-469F-955E-410547D393CA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17" name="Rectangle 16">
            <a:hlinkClick r:id="rId2"/>
            <a:extLst>
              <a:ext uri="{FF2B5EF4-FFF2-40B4-BE49-F238E27FC236}">
                <a16:creationId xmlns:a16="http://schemas.microsoft.com/office/drawing/2014/main" id="{690D0AEB-C637-4A8D-922C-5C9BD3B7C77C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F22CAF0-C10D-4099-BB13-47D55D863740}"/>
              </a:ext>
            </a:extLst>
          </p:cNvPr>
          <p:cNvGrpSpPr/>
          <p:nvPr/>
        </p:nvGrpSpPr>
        <p:grpSpPr>
          <a:xfrm>
            <a:off x="8745027" y="6238752"/>
            <a:ext cx="1558374" cy="509518"/>
            <a:chOff x="388414" y="6238752"/>
            <a:chExt cx="1558374" cy="509518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554513C0-5CAB-45A8-ABDC-5E2FA992F91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bg1"/>
                  </a:solidFill>
                </a:rPr>
                <a:t>Watch video</a:t>
              </a:r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8F52C37C-D89D-4271-8393-3798B93BFBA2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sp>
        <p:nvSpPr>
          <p:cNvPr id="22" name="Rectangle 21">
            <a:hlinkClick r:id="rId3"/>
            <a:extLst>
              <a:ext uri="{FF2B5EF4-FFF2-40B4-BE49-F238E27FC236}">
                <a16:creationId xmlns:a16="http://schemas.microsoft.com/office/drawing/2014/main" id="{358ADCC8-3C8C-4D78-B132-FF37B26DA9A9}"/>
              </a:ext>
            </a:extLst>
          </p:cNvPr>
          <p:cNvSpPr/>
          <p:nvPr/>
        </p:nvSpPr>
        <p:spPr>
          <a:xfrm>
            <a:off x="8660201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  <p:sp>
        <p:nvSpPr>
          <p:cNvPr id="28" name="Google Shape;1611;p273">
            <a:extLst>
              <a:ext uri="{FF2B5EF4-FFF2-40B4-BE49-F238E27FC236}">
                <a16:creationId xmlns:a16="http://schemas.microsoft.com/office/drawing/2014/main" id="{F16C344F-3130-40D9-A0BC-EFC8BA877619}"/>
              </a:ext>
            </a:extLst>
          </p:cNvPr>
          <p:cNvSpPr/>
          <p:nvPr/>
        </p:nvSpPr>
        <p:spPr>
          <a:xfrm>
            <a:off x="388415" y="4223426"/>
            <a:ext cx="2176432" cy="118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IN" sz="2800" dirty="0">
                <a:solidFill>
                  <a:schemeClr val="bg1"/>
                </a:solidFill>
              </a:rPr>
              <a:t>What </a:t>
            </a:r>
          </a:p>
          <a:p>
            <a:pPr lvl="0">
              <a:buClr>
                <a:srgbClr val="000000"/>
              </a:buClr>
              <a:buSzPts val="1800"/>
            </a:pPr>
            <a:r>
              <a:rPr lang="en-IN" dirty="0">
                <a:solidFill>
                  <a:schemeClr val="bg1"/>
                </a:solidFill>
              </a:rPr>
              <a:t>is hacking?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367C4D1-C653-4B61-BFC1-E2F9C3553338}"/>
              </a:ext>
            </a:extLst>
          </p:cNvPr>
          <p:cNvSpPr/>
          <p:nvPr/>
        </p:nvSpPr>
        <p:spPr>
          <a:xfrm>
            <a:off x="388415" y="1494901"/>
            <a:ext cx="2176432" cy="2176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Ins="72000" rtlCol="0" anchor="t"/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IN" dirty="0">
                <a:solidFill>
                  <a:schemeClr val="accent2"/>
                </a:solidFill>
              </a:rPr>
              <a:t>Cyber crime cost the UK £3.1 billion in 2021. 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1593313-611A-4620-88E4-4872249CF1AA}"/>
              </a:ext>
            </a:extLst>
          </p:cNvPr>
          <p:cNvSpPr/>
          <p:nvPr/>
        </p:nvSpPr>
        <p:spPr>
          <a:xfrm>
            <a:off x="2832654" y="1494901"/>
            <a:ext cx="2176432" cy="2176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Ins="72000" rtlCol="0" anchor="t"/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IN" dirty="0">
                <a:solidFill>
                  <a:schemeClr val="accent2"/>
                </a:solidFill>
              </a:rPr>
              <a:t>More than 80% of UK organisations experienced a successful cyber attack in 2021/2022.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797E075-596F-4434-B26D-08AF1E2A52FE}"/>
              </a:ext>
            </a:extLst>
          </p:cNvPr>
          <p:cNvSpPr/>
          <p:nvPr/>
        </p:nvSpPr>
        <p:spPr>
          <a:xfrm>
            <a:off x="5648220" y="1494901"/>
            <a:ext cx="2176432" cy="2176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Ins="72000" rtlCol="0" anchor="t"/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IN" dirty="0">
                <a:solidFill>
                  <a:schemeClr val="bg1"/>
                </a:solidFill>
              </a:rPr>
              <a:t>91% of all cyber attacks start with a phishing email. 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lang="en-IN" dirty="0">
              <a:solidFill>
                <a:schemeClr val="bg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3E0D6E7-EE7E-4CA1-90E5-4A977C278DEB}"/>
              </a:ext>
            </a:extLst>
          </p:cNvPr>
          <p:cNvSpPr/>
          <p:nvPr/>
        </p:nvSpPr>
        <p:spPr>
          <a:xfrm>
            <a:off x="8126966" y="1505912"/>
            <a:ext cx="2176432" cy="2176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Ins="72000" rtlCol="0" anchor="t"/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IN" dirty="0">
                <a:solidFill>
                  <a:schemeClr val="bg1"/>
                </a:solidFill>
              </a:rPr>
              <a:t>Attacks are carried</a:t>
            </a:r>
            <a:br>
              <a:rPr lang="en-IN" dirty="0">
                <a:solidFill>
                  <a:schemeClr val="bg1"/>
                </a:solidFill>
              </a:rPr>
            </a:br>
            <a:r>
              <a:rPr lang="en-IN" dirty="0">
                <a:solidFill>
                  <a:schemeClr val="bg1"/>
                </a:solidFill>
              </a:rPr>
              <a:t>out by cyber criminals, hacktivists, government, military or unhappy employees. </a:t>
            </a:r>
          </a:p>
        </p:txBody>
      </p:sp>
      <p:sp>
        <p:nvSpPr>
          <p:cNvPr id="26" name="Google Shape;1611;p273">
            <a:extLst>
              <a:ext uri="{FF2B5EF4-FFF2-40B4-BE49-F238E27FC236}">
                <a16:creationId xmlns:a16="http://schemas.microsoft.com/office/drawing/2014/main" id="{7F547903-9847-451D-8795-47F5E7FA0FA3}"/>
              </a:ext>
            </a:extLst>
          </p:cNvPr>
          <p:cNvSpPr/>
          <p:nvPr/>
        </p:nvSpPr>
        <p:spPr>
          <a:xfrm>
            <a:off x="2867160" y="4223426"/>
            <a:ext cx="2176432" cy="118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IN" sz="2800" dirty="0">
                <a:solidFill>
                  <a:schemeClr val="bg1"/>
                </a:solidFill>
              </a:rPr>
              <a:t>Who </a:t>
            </a:r>
          </a:p>
          <a:p>
            <a:pPr lvl="0">
              <a:buClr>
                <a:srgbClr val="000000"/>
              </a:buClr>
              <a:buSzPts val="1800"/>
            </a:pPr>
            <a:r>
              <a:rPr lang="en-IN" dirty="0">
                <a:solidFill>
                  <a:schemeClr val="bg1"/>
                </a:solidFill>
              </a:rPr>
              <a:t>are hackers?</a:t>
            </a:r>
          </a:p>
        </p:txBody>
      </p:sp>
      <p:sp>
        <p:nvSpPr>
          <p:cNvPr id="27" name="Google Shape;1611;p273">
            <a:extLst>
              <a:ext uri="{FF2B5EF4-FFF2-40B4-BE49-F238E27FC236}">
                <a16:creationId xmlns:a16="http://schemas.microsoft.com/office/drawing/2014/main" id="{FB47DFD5-1F29-464E-B985-DA6402F1D82D}"/>
              </a:ext>
            </a:extLst>
          </p:cNvPr>
          <p:cNvSpPr/>
          <p:nvPr/>
        </p:nvSpPr>
        <p:spPr>
          <a:xfrm>
            <a:off x="5648224" y="4223426"/>
            <a:ext cx="2176432" cy="118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IN" sz="2800" dirty="0">
                <a:solidFill>
                  <a:schemeClr val="accent2"/>
                </a:solidFill>
              </a:rPr>
              <a:t>Why </a:t>
            </a:r>
          </a:p>
          <a:p>
            <a:pPr lvl="0">
              <a:buClr>
                <a:srgbClr val="000000"/>
              </a:buClr>
              <a:buSzPts val="1800"/>
            </a:pPr>
            <a:r>
              <a:rPr lang="en-IN" dirty="0">
                <a:solidFill>
                  <a:schemeClr val="accent2"/>
                </a:solidFill>
              </a:rPr>
              <a:t>do they hack information?</a:t>
            </a:r>
          </a:p>
        </p:txBody>
      </p:sp>
      <p:sp>
        <p:nvSpPr>
          <p:cNvPr id="30" name="Google Shape;1611;p273">
            <a:extLst>
              <a:ext uri="{FF2B5EF4-FFF2-40B4-BE49-F238E27FC236}">
                <a16:creationId xmlns:a16="http://schemas.microsoft.com/office/drawing/2014/main" id="{E7EC5993-14D5-4983-A3AD-C7AF1018E2B8}"/>
              </a:ext>
            </a:extLst>
          </p:cNvPr>
          <p:cNvSpPr/>
          <p:nvPr/>
        </p:nvSpPr>
        <p:spPr>
          <a:xfrm>
            <a:off x="8126966" y="4223426"/>
            <a:ext cx="2176435" cy="11824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>
              <a:buClr>
                <a:srgbClr val="000000"/>
              </a:buClr>
              <a:buSzPts val="1800"/>
            </a:pPr>
            <a:r>
              <a:rPr lang="en-IN" sz="2800" dirty="0">
                <a:solidFill>
                  <a:schemeClr val="accent2"/>
                </a:solidFill>
              </a:rPr>
              <a:t>What </a:t>
            </a:r>
          </a:p>
          <a:p>
            <a:pPr lvl="0">
              <a:buClr>
                <a:srgbClr val="000000"/>
              </a:buClr>
              <a:buSzPts val="1800"/>
            </a:pPr>
            <a:r>
              <a:rPr lang="en-IN" dirty="0">
                <a:solidFill>
                  <a:schemeClr val="accent2"/>
                </a:solidFill>
              </a:rPr>
              <a:t>do ethical </a:t>
            </a:r>
            <a:br>
              <a:rPr lang="en-IN" dirty="0">
                <a:solidFill>
                  <a:schemeClr val="accent2"/>
                </a:solidFill>
              </a:rPr>
            </a:br>
            <a:r>
              <a:rPr lang="en-IN" dirty="0">
                <a:solidFill>
                  <a:schemeClr val="accent2"/>
                </a:solidFill>
              </a:rPr>
              <a:t>hackers do?</a:t>
            </a:r>
          </a:p>
        </p:txBody>
      </p:sp>
    </p:spTree>
    <p:extLst>
      <p:ext uri="{BB962C8B-B14F-4D97-AF65-F5344CB8AC3E}">
        <p14:creationId xmlns:p14="http://schemas.microsoft.com/office/powerpoint/2010/main" val="788356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614B6F7B-8AA4-49CB-8E43-DDB528C5F1E8}"/>
              </a:ext>
            </a:extLst>
          </p:cNvPr>
          <p:cNvSpPr/>
          <p:nvPr/>
        </p:nvSpPr>
        <p:spPr>
          <a:xfrm>
            <a:off x="5633049" y="0"/>
            <a:ext cx="5058764" cy="7559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F0CE92-9145-4851-A135-8EB31B538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dirty="0"/>
              <a:t>Cyber Security in the home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53DC5-96D2-4C90-ABA9-F143E511F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413" y="1512604"/>
            <a:ext cx="4675293" cy="5400000"/>
          </a:xfrm>
        </p:spPr>
        <p:txBody>
          <a:bodyPr/>
          <a:lstStyle/>
          <a:p>
            <a:pPr lvl="0">
              <a:buClr>
                <a:srgbClr val="000000"/>
              </a:buClr>
              <a:buSzPts val="1800"/>
            </a:pPr>
            <a:r>
              <a:rPr lang="en-GB" sz="2400" dirty="0"/>
              <a:t>Your task</a:t>
            </a: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/>
              <a:t>Work in groups to make a list of all of the items in your house which could potentially be hacked</a:t>
            </a: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/>
              <a:t>How could you improve the cyber security in your home? </a:t>
            </a:r>
          </a:p>
          <a:p>
            <a:pPr lvl="0">
              <a:buClr>
                <a:srgbClr val="000000"/>
              </a:buClr>
              <a:buSzPts val="1800"/>
            </a:pPr>
            <a:r>
              <a:rPr lang="en-GB" sz="2400" b="0" dirty="0"/>
              <a:t>Why do we need people working to improve cyber security?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955EA-4D88-4DFB-81F9-FB6FF3A946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870704B-CE94-48CC-AF30-84932A1262A7}" type="slidenum">
              <a:rPr lang="en-GB" smtClean="0">
                <a:solidFill>
                  <a:schemeClr val="tx1"/>
                </a:solidFill>
              </a:rPr>
              <a:pPr/>
              <a:t>9</a:t>
            </a:fld>
            <a:endParaRPr lang="en-GB" dirty="0">
              <a:solidFill>
                <a:schemeClr val="tx1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662AD64-B239-4A04-A126-6065EBC9EB29}"/>
              </a:ext>
            </a:extLst>
          </p:cNvPr>
          <p:cNvGrpSpPr/>
          <p:nvPr/>
        </p:nvGrpSpPr>
        <p:grpSpPr>
          <a:xfrm>
            <a:off x="388414" y="6238752"/>
            <a:ext cx="1558374" cy="509518"/>
            <a:chOff x="388414" y="6238752"/>
            <a:chExt cx="1558374" cy="5095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72DAE448-D234-4D2B-A588-C7CCD8222304}"/>
                </a:ext>
              </a:extLst>
            </p:cNvPr>
            <p:cNvSpPr/>
            <p:nvPr/>
          </p:nvSpPr>
          <p:spPr>
            <a:xfrm>
              <a:off x="388414" y="6238752"/>
              <a:ext cx="1558374" cy="509518"/>
            </a:xfrm>
            <a:prstGeom prst="round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Ins="144000" rtlCol="0" anchor="ctr"/>
            <a:lstStyle/>
            <a:p>
              <a:pPr algn="r">
                <a:lnSpc>
                  <a:spcPct val="100000"/>
                </a:lnSpc>
              </a:pPr>
              <a:r>
                <a:rPr lang="en-GB" sz="1400" dirty="0">
                  <a:solidFill>
                    <a:schemeClr val="accent3"/>
                  </a:solidFill>
                </a:rPr>
                <a:t>Watch video</a:t>
              </a:r>
            </a:p>
          </p:txBody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id="{351F7B00-D3AE-45C3-BE32-975F568F3AB1}"/>
                </a:ext>
              </a:extLst>
            </p:cNvPr>
            <p:cNvSpPr/>
            <p:nvPr/>
          </p:nvSpPr>
          <p:spPr>
            <a:xfrm rot="5400000">
              <a:off x="542283" y="6422789"/>
              <a:ext cx="164076" cy="14144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00000"/>
                </a:lnSpc>
              </a:pPr>
              <a:endParaRPr lang="en-GB" sz="1600"/>
            </a:p>
          </p:txBody>
        </p:sp>
      </p:grpSp>
      <p:pic>
        <p:nvPicPr>
          <p:cNvPr id="15" name="Picture 2" descr="Image result for reuben paul">
            <a:hlinkClick r:id="rId2"/>
            <a:extLst>
              <a:ext uri="{FF2B5EF4-FFF2-40B4-BE49-F238E27FC236}">
                <a16:creationId xmlns:a16="http://schemas.microsoft.com/office/drawing/2014/main" id="{594019C3-5D9F-4F4A-A295-0C6E014F44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852" y="365104"/>
            <a:ext cx="4245548" cy="6383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>
            <a:hlinkClick r:id="rId2"/>
            <a:extLst>
              <a:ext uri="{FF2B5EF4-FFF2-40B4-BE49-F238E27FC236}">
                <a16:creationId xmlns:a16="http://schemas.microsoft.com/office/drawing/2014/main" id="{995EC87E-86C2-40BB-A843-47F2B3BF19AD}"/>
              </a:ext>
            </a:extLst>
          </p:cNvPr>
          <p:cNvSpPr/>
          <p:nvPr/>
        </p:nvSpPr>
        <p:spPr>
          <a:xfrm>
            <a:off x="303588" y="6161126"/>
            <a:ext cx="1728024" cy="664772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0519799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STSLIDEVIEWED" val="391,7,Our digital footprints"/>
</p:tagLst>
</file>

<file path=ppt/theme/theme1.xml><?xml version="1.0" encoding="utf-8"?>
<a:theme xmlns:a="http://schemas.openxmlformats.org/drawingml/2006/main" name="PwC">
  <a:themeElements>
    <a:clrScheme name="Tech We Can">
      <a:dk1>
        <a:srgbClr val="000000"/>
      </a:dk1>
      <a:lt1>
        <a:srgbClr val="FFFFFF"/>
      </a:lt1>
      <a:dk2>
        <a:srgbClr val="2F2F53"/>
      </a:dk2>
      <a:lt2>
        <a:srgbClr val="DEDEDE"/>
      </a:lt2>
      <a:accent1>
        <a:srgbClr val="1F2E79"/>
      </a:accent1>
      <a:accent2>
        <a:srgbClr val="60A0FA"/>
      </a:accent2>
      <a:accent3>
        <a:srgbClr val="EC5750"/>
      </a:accent3>
      <a:accent4>
        <a:srgbClr val="FACE78"/>
      </a:accent4>
      <a:accent5>
        <a:srgbClr val="2D2C31"/>
      </a:accent5>
      <a:accent6>
        <a:srgbClr val="0B8C98"/>
      </a:accent6>
      <a:hlink>
        <a:srgbClr val="60A0FA"/>
      </a:hlink>
      <a:folHlink>
        <a:srgbClr val="2D2C31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  <a:extLst>
    <a:ext uri="{05A4C25C-085E-4340-85A3-A5531E510DB2}">
      <thm15:themeFamily xmlns:thm15="http://schemas.microsoft.com/office/thememl/2012/main" name="PwC 16x9 PowerPoint 08Oct2018" id="{BF377696-7D08-47D2-AF19-27D76F4E8FB7}" vid="{71BF8C14-62C8-40A5-97EF-74ED9907CD5B}"/>
    </a:ext>
  </a:extLst>
</a:theme>
</file>

<file path=ppt/theme/theme2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ppt/theme/theme3.xml><?xml version="1.0" encoding="utf-8"?>
<a:theme xmlns:a="http://schemas.openxmlformats.org/drawingml/2006/main" name="PwC">
  <a:themeElements>
    <a:clrScheme name="PwC Colors">
      <a:dk1>
        <a:srgbClr val="000000"/>
      </a:dk1>
      <a:lt1>
        <a:srgbClr val="FFFFFF"/>
      </a:lt1>
      <a:dk2>
        <a:srgbClr val="7D7D7D"/>
      </a:dk2>
      <a:lt2>
        <a:srgbClr val="DEDEDE"/>
      </a:lt2>
      <a:accent1>
        <a:srgbClr val="D04A02"/>
      </a:accent1>
      <a:accent2>
        <a:srgbClr val="FFB600"/>
      </a:accent2>
      <a:accent3>
        <a:srgbClr val="E0301E"/>
      </a:accent3>
      <a:accent4>
        <a:srgbClr val="EB8C00"/>
      </a:accent4>
      <a:accent5>
        <a:srgbClr val="DB536A"/>
      </a:accent5>
      <a:accent6>
        <a:srgbClr val="464646"/>
      </a:accent6>
      <a:hlink>
        <a:srgbClr val="D04A02"/>
      </a:hlink>
      <a:folHlink>
        <a:srgbClr val="DB536A"/>
      </a:folHlink>
    </a:clrScheme>
    <a:fontScheme name="PwC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PwC Effects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  <a:ln w="1270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127000" dist="63500" dir="2700000" algn="b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>
          <a:noFill/>
        </a:ln>
      </a:spPr>
      <a:bodyPr/>
      <a:lstStyle>
        <a:defPPr algn="ctr">
          <a:lnSpc>
            <a:spcPct val="100000"/>
          </a:lnSpc>
          <a:defRPr sz="1600"/>
        </a:defPPr>
      </a:lstStyle>
      <a:style>
        <a:lnRef idx="0">
          <a:schemeClr val="accent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 cap="sq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/>
      <a:lstStyle>
        <a:defPPr marL="182880" indent="-182880">
          <a:lnSpc>
            <a:spcPct val="100000"/>
          </a:lnSpc>
          <a:spcAft>
            <a:spcPts val="600"/>
          </a:spcAft>
          <a:buSzPct val="100000"/>
          <a:buFont typeface="Arial"/>
          <a:buChar char="•"/>
          <a:defRPr sz="1600"/>
        </a:defPPr>
      </a:lstStyle>
    </a:txDef>
  </a:objectDefaults>
  <a:extraClrSchemeLst/>
  <a:custClrLst>
    <a:custClr name="Dark Orange 2">
      <a:srgbClr val="571F01"/>
    </a:custClr>
    <a:custClr name="Dark Orange 1">
      <a:srgbClr val="933401"/>
    </a:custClr>
    <a:custClr name="Primary Orange">
      <a:srgbClr val="D04A02"/>
    </a:custClr>
    <a:custClr name="Light Orange 1">
      <a:srgbClr val="FD6412"/>
    </a:custClr>
    <a:custClr name="Light Orange 2">
      <a:srgbClr val="FEB791"/>
    </a:custClr>
    <a:custClr name="Dark Tangerine 2">
      <a:srgbClr val="714300"/>
    </a:custClr>
    <a:custClr name="Dark Tangerine 1">
      <a:srgbClr val="AE6800"/>
    </a:custClr>
    <a:custClr name="Primary Tangerine">
      <a:srgbClr val="EB8C00"/>
    </a:custClr>
    <a:custClr name="Light Tangerine 1">
      <a:srgbClr val="FFA929"/>
    </a:custClr>
    <a:custClr name="Light Tangerine 2">
      <a:srgbClr val="FFDCA9"/>
    </a:custClr>
    <a:custClr name="Dark Yellow 2">
      <a:srgbClr val="855F00"/>
    </a:custClr>
    <a:custClr name="Dark Yellow 1">
      <a:srgbClr val="C28A00"/>
    </a:custClr>
    <a:custClr name="Primary Yellow">
      <a:srgbClr val="FFB600"/>
    </a:custClr>
    <a:custClr name="Light Yellow 1">
      <a:srgbClr val="FFC83D"/>
    </a:custClr>
    <a:custClr name="Light Yellow 2">
      <a:srgbClr val="FFECBD"/>
    </a:custClr>
    <a:custClr name="Dark Rose 2">
      <a:srgbClr val="6E2A35"/>
    </a:custClr>
    <a:custClr name="Dark Rose 1">
      <a:srgbClr val="A43E50"/>
    </a:custClr>
    <a:custClr name="Primary Rose">
      <a:srgbClr val="DB536A"/>
    </a:custClr>
    <a:custClr name="Light Rose 1">
      <a:srgbClr val="E27588"/>
    </a:custClr>
    <a:custClr name="Light Rose 2">
      <a:srgbClr val="F1BAC3"/>
    </a:custClr>
    <a:custClr name="Dark Red 2">
      <a:srgbClr val="741910"/>
    </a:custClr>
    <a:custClr name="Dark Red 1">
      <a:srgbClr val="AA2417"/>
    </a:custClr>
    <a:custClr name="Primary Red">
      <a:srgbClr val="E0301E"/>
    </a:custClr>
    <a:custClr name="Light Red 1">
      <a:srgbClr val="E86153"/>
    </a:custClr>
    <a:custClr name="Light Red 2">
      <a:srgbClr val="F7C8C4"/>
    </a:custClr>
    <a:custClr name="Black">
      <a:srgbClr val="000000"/>
    </a:custClr>
    <a:custClr name="Dark Grey">
      <a:srgbClr val="2D2D2D"/>
    </a:custClr>
    <a:custClr name="Medium Grey">
      <a:srgbClr val="464646"/>
    </a:custClr>
    <a:custClr name="Grey">
      <a:srgbClr val="7D7D7D"/>
    </a:custClr>
    <a:custClr name="Light Grey">
      <a:srgbClr val="DEDEDE"/>
    </a:custClr>
    <a:custClr name="Dark Purple 2">
      <a:srgbClr val="4B06B2"/>
    </a:custClr>
    <a:custClr name="Dark Purple 1">
      <a:srgbClr val="6A1CE2"/>
    </a:custClr>
    <a:custClr name="Secondary Purple">
      <a:srgbClr val="9013FE"/>
    </a:custClr>
    <a:custClr name="Light Purple 1">
      <a:srgbClr val="B15AFE"/>
    </a:custClr>
    <a:custClr name="Light Purple 2">
      <a:srgbClr val="DEB8FF"/>
    </a:custClr>
    <a:custClr name="Dark Blue 2">
      <a:srgbClr val="003DAB"/>
    </a:custClr>
    <a:custClr name="Dark Blue 1">
      <a:srgbClr val="0060D7"/>
    </a:custClr>
    <a:custClr name="Secondary Blue">
      <a:srgbClr val="0089EB"/>
    </a:custClr>
    <a:custClr name="Light Blue 1">
      <a:srgbClr val="4DACF1"/>
    </a:custClr>
    <a:custClr name="Light Blue 2">
      <a:srgbClr val="B3DCF9"/>
    </a:custClr>
    <a:custClr name="Dark Green 2">
      <a:srgbClr val="175C2C"/>
    </a:custClr>
    <a:custClr name="Dark Green 1">
      <a:srgbClr val="2C8646"/>
    </a:custClr>
    <a:custClr name="Secondary Green">
      <a:srgbClr val="4EB523"/>
    </a:custClr>
    <a:custClr name="Light Green 1">
      <a:srgbClr val="86DB4F"/>
    </a:custClr>
    <a:custClr name="Light Green 2">
      <a:srgbClr val="C4FC9F"/>
    </a:custClr>
    <a:custClr name="Status Red">
      <a:srgbClr val="E0301E"/>
    </a:custClr>
    <a:custClr name="Status Yellow">
      <a:srgbClr val="FFB600"/>
    </a:custClr>
    <a:custClr name="Status Green">
      <a:srgbClr val="175C2C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PwC_16x9_PowerPoint_Template_2018</Template>
  <TotalTime>1064</TotalTime>
  <Words>772</Words>
  <Application>Microsoft Macintosh PowerPoint</Application>
  <PresentationFormat>Custom</PresentationFormat>
  <Paragraphs>94</Paragraphs>
  <Slides>14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Arial</vt:lpstr>
      <vt:lpstr>PwC</vt:lpstr>
      <vt:lpstr>Tech for Security and Safety: Teacher notes</vt:lpstr>
      <vt:lpstr>Share homework</vt:lpstr>
      <vt:lpstr>Safety and Security </vt:lpstr>
      <vt:lpstr>Examples of using tech for Safety and Security</vt:lpstr>
      <vt:lpstr>Careers in Tech for Security and Safety</vt:lpstr>
      <vt:lpstr>Meet today’s role model</vt:lpstr>
      <vt:lpstr>Our digital footprints</vt:lpstr>
      <vt:lpstr>What is a cyber attack and who are hackers? </vt:lpstr>
      <vt:lpstr>Cyber Security in the home </vt:lpstr>
      <vt:lpstr>Cyber Security  </vt:lpstr>
      <vt:lpstr>Do you think facial recognition is a good or bad advancement of tech?</vt:lpstr>
      <vt:lpstr>Top 5 tips for Cyber Safety</vt:lpstr>
      <vt:lpstr>Can you see yourself working in any tech for Safety or Security careers?</vt:lpstr>
      <vt:lpstr>Homework</vt:lpstr>
    </vt:vector>
  </TitlesOfParts>
  <Manager/>
  <Company>PricewaterhouseCoopers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  dolor sit amet consectetuer</dc:title>
  <dc:subject/>
  <dc:creator>Mark Scales</dc:creator>
  <cp:keywords/>
  <dc:description/>
  <cp:lastModifiedBy>Patel, Hitz</cp:lastModifiedBy>
  <cp:revision>151</cp:revision>
  <dcterms:created xsi:type="dcterms:W3CDTF">2018-10-18T09:26:04Z</dcterms:created>
  <dcterms:modified xsi:type="dcterms:W3CDTF">2022-06-15T16:04:47Z</dcterms:modified>
  <cp:category/>
</cp:coreProperties>
</file>