
<file path=[Content_Types].xml><?xml version="1.0" encoding="utf-8"?>
<Types xmlns="http://schemas.openxmlformats.org/package/2006/content-types">
  <Default Extension="fntdata" ContentType="application/x-fontdata"/>
  <Default Extension="jpg" ContentType="image/jp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6" r:id="rId2"/>
  </p:sldIdLst>
  <p:sldSz cx="10693400" cy="7562850"/>
  <p:notesSz cx="10693400" cy="7562850"/>
  <p:embeddedFontLst>
    <p:embeddedFont>
      <p:font typeface="Calibri" panose="020F0502020204030204" pitchFamily="34" charset="0"/>
      <p:regular r:id="rId4"/>
      <p:bold r:id="rId5"/>
      <p:italic r:id="rId6"/>
      <p:boldItalic r:id="rId7"/>
    </p:embeddedFont>
    <p:embeddedFont>
      <p:font typeface="Poppins" pitchFamily="2" charset="77"/>
      <p:regular r:id="rId8"/>
      <p:bold r:id="rId9"/>
      <p:italic r:id="rId10"/>
      <p:boldItalic r:id="rId11"/>
    </p:embeddedFont>
  </p:embeddedFontLst>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92" autoAdjust="0"/>
  </p:normalViewPr>
  <p:slideViewPr>
    <p:cSldViewPr>
      <p:cViewPr varScale="1">
        <p:scale>
          <a:sx n="112" d="100"/>
          <a:sy n="112" d="100"/>
        </p:scale>
        <p:origin x="1096" y="20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heme" Target="theme/theme1.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127E78F7-5ADD-4D28-BA5B-E3D3D89A51FA}" type="datetimeFigureOut">
              <a:rPr lang="en-GB" smtClean="0"/>
              <a:t>16/06/2022</a:t>
            </a:fld>
            <a:endParaRPr lang="en-GB"/>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12283E3D-9A53-4A7A-A622-F0B3E5B5EF8B}" type="slidenum">
              <a:rPr lang="en-GB" smtClean="0"/>
              <a:t>‹#›</a:t>
            </a:fld>
            <a:endParaRPr lang="en-GB"/>
          </a:p>
        </p:txBody>
      </p:sp>
    </p:spTree>
    <p:extLst>
      <p:ext uri="{BB962C8B-B14F-4D97-AF65-F5344CB8AC3E}">
        <p14:creationId xmlns:p14="http://schemas.microsoft.com/office/powerpoint/2010/main" val="1030369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283E3D-9A53-4A7A-A622-F0B3E5B5EF8B}" type="slidenum">
              <a:rPr lang="en-GB" smtClean="0"/>
              <a:t>1</a:t>
            </a:fld>
            <a:endParaRPr lang="en-GB"/>
          </a:p>
        </p:txBody>
      </p:sp>
    </p:spTree>
    <p:extLst>
      <p:ext uri="{BB962C8B-B14F-4D97-AF65-F5344CB8AC3E}">
        <p14:creationId xmlns:p14="http://schemas.microsoft.com/office/powerpoint/2010/main" val="2189546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6/16/22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6/16/22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6/16/22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6/16/22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6/16/22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59994" y="1566011"/>
            <a:ext cx="3132455" cy="5634355"/>
          </a:xfrm>
          <a:custGeom>
            <a:avLst/>
            <a:gdLst/>
            <a:ahLst/>
            <a:cxnLst/>
            <a:rect l="l" t="t" r="r" b="b"/>
            <a:pathLst>
              <a:path w="3132454" h="5634355">
                <a:moveTo>
                  <a:pt x="0" y="5633999"/>
                </a:moveTo>
                <a:lnTo>
                  <a:pt x="3131997" y="5633999"/>
                </a:lnTo>
                <a:lnTo>
                  <a:pt x="3131997" y="0"/>
                </a:lnTo>
                <a:lnTo>
                  <a:pt x="0" y="0"/>
                </a:lnTo>
                <a:lnTo>
                  <a:pt x="0" y="5633999"/>
                </a:lnTo>
                <a:close/>
              </a:path>
            </a:pathLst>
          </a:custGeom>
          <a:solidFill>
            <a:srgbClr val="EBEBEF"/>
          </a:solidFill>
        </p:spPr>
        <p:txBody>
          <a:bodyPr wrap="square" lIns="0" tIns="0" rIns="0" bIns="0" rtlCol="0"/>
          <a:lstStyle/>
          <a:p>
            <a:endParaRPr/>
          </a:p>
        </p:txBody>
      </p:sp>
      <p:sp>
        <p:nvSpPr>
          <p:cNvPr id="21" name="bk object 21"/>
          <p:cNvSpPr/>
          <p:nvPr/>
        </p:nvSpPr>
        <p:spPr>
          <a:xfrm>
            <a:off x="359994" y="359994"/>
            <a:ext cx="5715000" cy="1206500"/>
          </a:xfrm>
          <a:custGeom>
            <a:avLst/>
            <a:gdLst/>
            <a:ahLst/>
            <a:cxnLst/>
            <a:rect l="l" t="t" r="r" b="b"/>
            <a:pathLst>
              <a:path w="5715000" h="1206500">
                <a:moveTo>
                  <a:pt x="0" y="1206004"/>
                </a:moveTo>
                <a:lnTo>
                  <a:pt x="5715000" y="1206004"/>
                </a:lnTo>
                <a:lnTo>
                  <a:pt x="5715000" y="0"/>
                </a:lnTo>
                <a:lnTo>
                  <a:pt x="0" y="0"/>
                </a:lnTo>
                <a:lnTo>
                  <a:pt x="0" y="1206004"/>
                </a:lnTo>
                <a:close/>
              </a:path>
            </a:pathLst>
          </a:custGeom>
          <a:solidFill>
            <a:srgbClr val="EC5850"/>
          </a:solidFill>
        </p:spPr>
        <p:txBody>
          <a:bodyPr wrap="square" lIns="0" tIns="0" rIns="0" bIns="0" rtlCol="0"/>
          <a:lstStyle/>
          <a:p>
            <a:endParaRPr/>
          </a:p>
        </p:txBody>
      </p:sp>
      <p:sp>
        <p:nvSpPr>
          <p:cNvPr id="2" name="Holder 2"/>
          <p:cNvSpPr>
            <a:spLocks noGrp="1"/>
          </p:cNvSpPr>
          <p:nvPr>
            <p:ph type="title"/>
          </p:nvPr>
        </p:nvSpPr>
        <p:spPr>
          <a:xfrm>
            <a:off x="563299" y="465483"/>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6/16/22</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hyperlink" Target="https://www.bbc.co.uk/programmes/articles/365zWpz7HypS4MxYmd0sS36/planet-earth-ii-in-36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youtube.com/watch?v=btc_zDS07E4&amp;feature=youtu.be" TargetMode="External"/><Relationship Id="rId5" Type="http://schemas.openxmlformats.org/officeDocument/2006/relationships/hyperlink" Target="http://www.youtube.com/watch?v=RMiyLHfYwGU" TargetMode="External"/><Relationship Id="rId4" Type="http://schemas.openxmlformats.org/officeDocument/2006/relationships/hyperlink" Target="http://www.youtube.com/watch?v=CUS2w4y2Qj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bk object 17">
            <a:extLst>
              <a:ext uri="{FF2B5EF4-FFF2-40B4-BE49-F238E27FC236}">
                <a16:creationId xmlns:a16="http://schemas.microsoft.com/office/drawing/2014/main" id="{246C8E07-11E2-4FAB-8F42-E956EE1E3FA6}"/>
              </a:ext>
            </a:extLst>
          </p:cNvPr>
          <p:cNvSpPr/>
          <p:nvPr/>
        </p:nvSpPr>
        <p:spPr>
          <a:xfrm>
            <a:off x="3714356" y="5325328"/>
            <a:ext cx="2541905" cy="1873945"/>
          </a:xfrm>
          <a:custGeom>
            <a:avLst/>
            <a:gdLst/>
            <a:ahLst/>
            <a:cxnLst/>
            <a:rect l="l" t="t" r="r" b="b"/>
            <a:pathLst>
              <a:path w="2541904" h="1521459">
                <a:moveTo>
                  <a:pt x="0" y="1521434"/>
                </a:moveTo>
                <a:lnTo>
                  <a:pt x="2541689" y="1521434"/>
                </a:lnTo>
                <a:lnTo>
                  <a:pt x="2541689" y="0"/>
                </a:lnTo>
                <a:lnTo>
                  <a:pt x="0" y="0"/>
                </a:lnTo>
                <a:lnTo>
                  <a:pt x="0" y="1521434"/>
                </a:lnTo>
                <a:close/>
              </a:path>
            </a:pathLst>
          </a:custGeom>
          <a:ln w="6350">
            <a:solidFill>
              <a:srgbClr val="BCBEC0"/>
            </a:solidFill>
          </a:ln>
        </p:spPr>
        <p:txBody>
          <a:bodyPr wrap="square" lIns="0" tIns="0" rIns="0" bIns="0" rtlCol="0"/>
          <a:lstStyle/>
          <a:p>
            <a:endParaRPr/>
          </a:p>
        </p:txBody>
      </p:sp>
      <p:sp>
        <p:nvSpPr>
          <p:cNvPr id="33" name="bk object 18">
            <a:extLst>
              <a:ext uri="{FF2B5EF4-FFF2-40B4-BE49-F238E27FC236}">
                <a16:creationId xmlns:a16="http://schemas.microsoft.com/office/drawing/2014/main" id="{E96E6B34-FE81-48D9-A018-9792E118C73E}"/>
              </a:ext>
            </a:extLst>
          </p:cNvPr>
          <p:cNvSpPr/>
          <p:nvPr/>
        </p:nvSpPr>
        <p:spPr>
          <a:xfrm>
            <a:off x="6424829" y="1749183"/>
            <a:ext cx="2472022" cy="2332990"/>
          </a:xfrm>
          <a:custGeom>
            <a:avLst/>
            <a:gdLst/>
            <a:ahLst/>
            <a:cxnLst/>
            <a:rect l="l" t="t" r="r" b="b"/>
            <a:pathLst>
              <a:path w="2540634" h="2332990">
                <a:moveTo>
                  <a:pt x="0" y="2332697"/>
                </a:moveTo>
                <a:lnTo>
                  <a:pt x="2540342" y="2332697"/>
                </a:lnTo>
                <a:lnTo>
                  <a:pt x="2540342" y="0"/>
                </a:lnTo>
                <a:lnTo>
                  <a:pt x="0" y="0"/>
                </a:lnTo>
                <a:lnTo>
                  <a:pt x="0" y="2332697"/>
                </a:lnTo>
                <a:close/>
              </a:path>
            </a:pathLst>
          </a:custGeom>
          <a:ln w="6350">
            <a:solidFill>
              <a:srgbClr val="BCBEC0"/>
            </a:solidFill>
          </a:ln>
        </p:spPr>
        <p:txBody>
          <a:bodyPr wrap="square" lIns="0" tIns="0" rIns="0" bIns="0" rtlCol="0"/>
          <a:lstStyle/>
          <a:p>
            <a:endParaRPr/>
          </a:p>
        </p:txBody>
      </p:sp>
      <p:sp>
        <p:nvSpPr>
          <p:cNvPr id="2" name="object 2"/>
          <p:cNvSpPr txBox="1">
            <a:spLocks noGrp="1"/>
          </p:cNvSpPr>
          <p:nvPr>
            <p:ph type="title"/>
          </p:nvPr>
        </p:nvSpPr>
        <p:spPr>
          <a:xfrm>
            <a:off x="563299" y="465483"/>
            <a:ext cx="4890770" cy="834390"/>
          </a:xfrm>
          <a:prstGeom prst="rect">
            <a:avLst/>
          </a:prstGeom>
        </p:spPr>
        <p:txBody>
          <a:bodyPr vert="horz" wrap="square" lIns="0" tIns="142240" rIns="0" bIns="0" rtlCol="0">
            <a:noAutofit/>
          </a:bodyPr>
          <a:lstStyle/>
          <a:p>
            <a:pPr marL="12700">
              <a:lnSpc>
                <a:spcPct val="100000"/>
              </a:lnSpc>
              <a:spcBef>
                <a:spcPts val="1120"/>
              </a:spcBef>
            </a:pPr>
            <a:r>
              <a:rPr spc="10" dirty="0"/>
              <a:t>Tech for Travel </a:t>
            </a:r>
            <a:r>
              <a:rPr spc="15" dirty="0"/>
              <a:t>and</a:t>
            </a:r>
            <a:r>
              <a:rPr spc="-40" dirty="0"/>
              <a:t> </a:t>
            </a:r>
            <a:r>
              <a:rPr spc="10" dirty="0"/>
              <a:t>Tourism</a:t>
            </a:r>
          </a:p>
          <a:p>
            <a:pPr marL="12700" marR="5080">
              <a:lnSpc>
                <a:spcPct val="108300"/>
              </a:lnSpc>
              <a:spcBef>
                <a:spcPts val="409"/>
              </a:spcBef>
            </a:pPr>
            <a:r>
              <a:rPr sz="1000" dirty="0"/>
              <a:t>To understand how technology is used for Travel and Tourism and</a:t>
            </a:r>
            <a:r>
              <a:rPr sz="1000" spc="-100" dirty="0"/>
              <a:t> </a:t>
            </a:r>
            <a:r>
              <a:rPr sz="1000" dirty="0"/>
              <a:t>broaden</a:t>
            </a:r>
            <a:r>
              <a:rPr lang="en-GB" sz="1000" dirty="0"/>
              <a:t> </a:t>
            </a:r>
            <a:r>
              <a:rPr sz="1000" dirty="0"/>
              <a:t>my knowledge of careers available in this</a:t>
            </a:r>
            <a:r>
              <a:rPr sz="1000" spc="-10" dirty="0"/>
              <a:t> </a:t>
            </a:r>
            <a:r>
              <a:rPr sz="1000" dirty="0"/>
              <a:t>field.</a:t>
            </a:r>
          </a:p>
        </p:txBody>
      </p:sp>
      <p:sp>
        <p:nvSpPr>
          <p:cNvPr id="3" name="object 3"/>
          <p:cNvSpPr txBox="1"/>
          <p:nvPr/>
        </p:nvSpPr>
        <p:spPr>
          <a:xfrm>
            <a:off x="563299" y="1719097"/>
            <a:ext cx="2706370" cy="1632585"/>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indent="-63500">
              <a:lnSpc>
                <a:spcPct val="100000"/>
              </a:lnSpc>
              <a:spcBef>
                <a:spcPts val="295"/>
              </a:spcBef>
              <a:buChar char="•"/>
              <a:tabLst>
                <a:tab pos="76200" algn="l"/>
              </a:tabLst>
            </a:pPr>
            <a:r>
              <a:rPr sz="800" dirty="0">
                <a:solidFill>
                  <a:srgbClr val="231F20"/>
                </a:solidFill>
                <a:latin typeface="Arial" panose="020B0604020202020204" pitchFamily="34" charset="0"/>
                <a:cs typeface="Arial" panose="020B0604020202020204" pitchFamily="34" charset="0"/>
              </a:rPr>
              <a:t>Printouts of transport </a:t>
            </a:r>
            <a:r>
              <a:rPr sz="800" spc="-5" dirty="0">
                <a:solidFill>
                  <a:srgbClr val="231F20"/>
                </a:solidFill>
                <a:latin typeface="Arial" panose="020B0604020202020204" pitchFamily="34" charset="0"/>
                <a:cs typeface="Arial" panose="020B0604020202020204" pitchFamily="34" charset="0"/>
              </a:rPr>
              <a:t>pictures </a:t>
            </a:r>
            <a:r>
              <a:rPr sz="800" dirty="0">
                <a:solidFill>
                  <a:srgbClr val="231F20"/>
                </a:solidFill>
                <a:latin typeface="Arial" panose="020B0604020202020204" pitchFamily="34" charset="0"/>
                <a:cs typeface="Arial" panose="020B0604020202020204" pitchFamily="34" charset="0"/>
              </a:rPr>
              <a:t>to </a:t>
            </a:r>
            <a:r>
              <a:rPr sz="800" spc="-5" dirty="0">
                <a:solidFill>
                  <a:srgbClr val="231F20"/>
                </a:solidFill>
                <a:latin typeface="Arial" panose="020B0604020202020204" pitchFamily="34" charset="0"/>
                <a:cs typeface="Arial" panose="020B0604020202020204" pitchFamily="34" charset="0"/>
              </a:rPr>
              <a:t>order </a:t>
            </a:r>
            <a:r>
              <a:rPr sz="800" dirty="0">
                <a:solidFill>
                  <a:srgbClr val="231F20"/>
                </a:solidFill>
                <a:latin typeface="Arial" panose="020B0604020202020204" pitchFamily="34" charset="0"/>
                <a:cs typeface="Arial" panose="020B0604020202020204" pitchFamily="34" charset="0"/>
              </a:rPr>
              <a:t>(in</a:t>
            </a:r>
            <a:r>
              <a:rPr sz="800" spc="-3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groups)</a:t>
            </a:r>
            <a:endParaRPr sz="800" dirty="0">
              <a:latin typeface="Arial" panose="020B0604020202020204" pitchFamily="34" charset="0"/>
              <a:cs typeface="Arial" panose="020B0604020202020204" pitchFamily="34" charset="0"/>
            </a:endParaRPr>
          </a:p>
          <a:p>
            <a:pPr marL="76200" indent="-63500">
              <a:lnSpc>
                <a:spcPct val="100000"/>
              </a:lnSpc>
              <a:spcBef>
                <a:spcPts val="295"/>
              </a:spcBef>
              <a:buChar char="•"/>
              <a:tabLst>
                <a:tab pos="76200" algn="l"/>
              </a:tabLst>
            </a:pPr>
            <a:r>
              <a:rPr sz="800" dirty="0">
                <a:solidFill>
                  <a:srgbClr val="231F20"/>
                </a:solidFill>
                <a:latin typeface="Arial" panose="020B0604020202020204" pitchFamily="34" charset="0"/>
                <a:cs typeface="Arial" panose="020B0604020202020204" pitchFamily="34" charset="0"/>
              </a:rPr>
              <a:t>Scissors – if transport </a:t>
            </a:r>
            <a:r>
              <a:rPr sz="800" spc="-5" dirty="0">
                <a:solidFill>
                  <a:srgbClr val="231F20"/>
                </a:solidFill>
                <a:latin typeface="Arial" panose="020B0604020202020204" pitchFamily="34" charset="0"/>
                <a:cs typeface="Arial" panose="020B0604020202020204" pitchFamily="34" charset="0"/>
              </a:rPr>
              <a:t>pictures </a:t>
            </a:r>
            <a:r>
              <a:rPr sz="800" dirty="0">
                <a:solidFill>
                  <a:srgbClr val="231F20"/>
                </a:solidFill>
                <a:latin typeface="Arial" panose="020B0604020202020204" pitchFamily="34" charset="0"/>
                <a:cs typeface="Arial" panose="020B0604020202020204" pitchFamily="34" charset="0"/>
              </a:rPr>
              <a:t>not </a:t>
            </a:r>
            <a:r>
              <a:rPr sz="800" spc="-5" dirty="0">
                <a:solidFill>
                  <a:srgbClr val="231F20"/>
                </a:solidFill>
                <a:latin typeface="Arial" panose="020B0604020202020204" pitchFamily="34" charset="0"/>
                <a:cs typeface="Arial" panose="020B0604020202020204" pitchFamily="34" charset="0"/>
              </a:rPr>
              <a:t>already </a:t>
            </a:r>
            <a:r>
              <a:rPr sz="800" dirty="0">
                <a:solidFill>
                  <a:srgbClr val="231F20"/>
                </a:solidFill>
                <a:latin typeface="Arial" panose="020B0604020202020204" pitchFamily="34" charset="0"/>
                <a:cs typeface="Arial" panose="020B0604020202020204" pitchFamily="34" charset="0"/>
              </a:rPr>
              <a:t>cut</a:t>
            </a:r>
            <a:r>
              <a:rPr sz="800" spc="-4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out</a:t>
            </a:r>
            <a:endParaRPr sz="800" dirty="0">
              <a:latin typeface="Arial" panose="020B0604020202020204" pitchFamily="34" charset="0"/>
              <a:cs typeface="Arial" panose="020B0604020202020204" pitchFamily="34" charset="0"/>
            </a:endParaRPr>
          </a:p>
          <a:p>
            <a:pPr marL="76200" marR="458470" indent="-63500">
              <a:lnSpc>
                <a:spcPct val="100000"/>
              </a:lnSpc>
              <a:spcBef>
                <a:spcPts val="295"/>
              </a:spcBef>
              <a:buChar char="•"/>
              <a:tabLst>
                <a:tab pos="76200" algn="l"/>
              </a:tabLst>
            </a:pPr>
            <a:r>
              <a:rPr sz="800" dirty="0">
                <a:solidFill>
                  <a:srgbClr val="231F20"/>
                </a:solidFill>
                <a:latin typeface="Arial" panose="020B0604020202020204" pitchFamily="34" charset="0"/>
                <a:cs typeface="Arial" panose="020B0604020202020204" pitchFamily="34" charset="0"/>
              </a:rPr>
              <a:t>Printouts of futuristic transport notes</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worksheet</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(individual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copies)</a:t>
            </a:r>
            <a:endParaRPr sz="800" dirty="0">
              <a:latin typeface="Arial" panose="020B0604020202020204" pitchFamily="34" charset="0"/>
              <a:cs typeface="Arial" panose="020B0604020202020204" pitchFamily="34" charset="0"/>
            </a:endParaRPr>
          </a:p>
          <a:p>
            <a:pPr marL="76200" marR="5080" indent="-63500">
              <a:lnSpc>
                <a:spcPct val="100000"/>
              </a:lnSpc>
              <a:spcBef>
                <a:spcPts val="300"/>
              </a:spcBef>
              <a:buChar char="•"/>
              <a:tabLst>
                <a:tab pos="76200" algn="l"/>
              </a:tabLst>
            </a:pPr>
            <a:r>
              <a:rPr sz="800" dirty="0">
                <a:solidFill>
                  <a:srgbClr val="231F20"/>
                </a:solidFill>
                <a:latin typeface="Arial" panose="020B0604020202020204" pitchFamily="34" charset="0"/>
                <a:cs typeface="Arial" panose="020B0604020202020204" pitchFamily="34" charset="0"/>
              </a:rPr>
              <a:t>Futuristic transport design </a:t>
            </a:r>
            <a:r>
              <a:rPr sz="800" spc="-5" dirty="0">
                <a:solidFill>
                  <a:srgbClr val="231F20"/>
                </a:solidFill>
                <a:latin typeface="Arial" panose="020B0604020202020204" pitchFamily="34" charset="0"/>
                <a:cs typeface="Arial" panose="020B0604020202020204" pitchFamily="34" charset="0"/>
              </a:rPr>
              <a:t>resource </a:t>
            </a:r>
            <a:r>
              <a:rPr sz="800" dirty="0">
                <a:solidFill>
                  <a:srgbClr val="231F20"/>
                </a:solidFill>
                <a:latin typeface="Arial" panose="020B0604020202020204" pitchFamily="34" charset="0"/>
                <a:cs typeface="Arial" panose="020B0604020202020204" pitchFamily="34" charset="0"/>
              </a:rPr>
              <a:t>– this will depend on</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how you would like your class to </a:t>
            </a:r>
            <a:r>
              <a:rPr sz="800" spc="-5" dirty="0">
                <a:solidFill>
                  <a:srgbClr val="231F20"/>
                </a:solidFill>
                <a:latin typeface="Arial" panose="020B0604020202020204" pitchFamily="34" charset="0"/>
                <a:cs typeface="Arial" panose="020B0604020202020204" pitchFamily="34" charset="0"/>
              </a:rPr>
              <a:t>present </a:t>
            </a:r>
            <a:r>
              <a:rPr sz="800" dirty="0">
                <a:solidFill>
                  <a:srgbClr val="231F20"/>
                </a:solidFill>
                <a:latin typeface="Arial" panose="020B0604020202020204" pitchFamily="34" charset="0"/>
                <a:cs typeface="Arial" panose="020B0604020202020204" pitchFamily="34" charset="0"/>
              </a:rPr>
              <a:t>their designs</a:t>
            </a:r>
            <a:r>
              <a:rPr sz="800" spc="-7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i.e.</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play doh, paper and pens, computer design</a:t>
            </a:r>
            <a:r>
              <a:rPr sz="800" spc="-50"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programme</a:t>
            </a:r>
            <a:endParaRPr sz="800" dirty="0">
              <a:latin typeface="Arial" panose="020B0604020202020204" pitchFamily="34" charset="0"/>
              <a:cs typeface="Arial" panose="020B0604020202020204" pitchFamily="34" charset="0"/>
            </a:endParaRPr>
          </a:p>
          <a:p>
            <a:pPr marL="76200" marR="104139" indent="-63500">
              <a:lnSpc>
                <a:spcPct val="100000"/>
              </a:lnSpc>
              <a:spcBef>
                <a:spcPts val="315"/>
              </a:spcBef>
              <a:buChar char="•"/>
              <a:tabLst>
                <a:tab pos="76200" algn="l"/>
              </a:tabLst>
            </a:pPr>
            <a:r>
              <a:rPr sz="800" dirty="0">
                <a:solidFill>
                  <a:srgbClr val="231F20"/>
                </a:solidFill>
                <a:latin typeface="Arial" panose="020B0604020202020204" pitchFamily="34" charset="0"/>
                <a:cs typeface="Arial" panose="020B0604020202020204" pitchFamily="34" charset="0"/>
              </a:rPr>
              <a:t>Headphones (this may help the </a:t>
            </a:r>
            <a:r>
              <a:rPr sz="800" spc="-5" dirty="0">
                <a:solidFill>
                  <a:srgbClr val="231F20"/>
                </a:solidFill>
                <a:latin typeface="Arial" panose="020B0604020202020204" pitchFamily="34" charset="0"/>
                <a:cs typeface="Arial" panose="020B0604020202020204" pitchFamily="34" charset="0"/>
              </a:rPr>
              <a:t>children </a:t>
            </a:r>
            <a:r>
              <a:rPr sz="800" dirty="0">
                <a:solidFill>
                  <a:srgbClr val="231F20"/>
                </a:solidFill>
                <a:latin typeface="Arial" panose="020B0604020202020204" pitchFamily="34" charset="0"/>
                <a:cs typeface="Arial" panose="020B0604020202020204" pitchFamily="34" charset="0"/>
              </a:rPr>
              <a:t>when</a:t>
            </a:r>
            <a:r>
              <a:rPr sz="800" spc="-7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exploring</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 360°</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videos)</a:t>
            </a:r>
            <a:endParaRPr sz="800" dirty="0">
              <a:latin typeface="Arial" panose="020B0604020202020204" pitchFamily="34" charset="0"/>
              <a:cs typeface="Arial" panose="020B0604020202020204" pitchFamily="34" charset="0"/>
            </a:endParaRPr>
          </a:p>
          <a:p>
            <a:pPr marL="76200" indent="-63500">
              <a:lnSpc>
                <a:spcPct val="100000"/>
              </a:lnSpc>
              <a:spcBef>
                <a:spcPts val="300"/>
              </a:spcBef>
              <a:buChar char="•"/>
              <a:tabLst>
                <a:tab pos="76200" algn="l"/>
              </a:tabLst>
            </a:pPr>
            <a:r>
              <a:rPr sz="800" dirty="0">
                <a:solidFill>
                  <a:srgbClr val="231F20"/>
                </a:solidFill>
                <a:latin typeface="Arial" panose="020B0604020202020204" pitchFamily="34" charset="0"/>
                <a:cs typeface="Arial" panose="020B0604020202020204" pitchFamily="34" charset="0"/>
              </a:rPr>
              <a:t>Printouts of the homework</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63299" y="3485311"/>
            <a:ext cx="1495425" cy="344170"/>
          </a:xfrm>
          <a:prstGeom prst="rect">
            <a:avLst/>
          </a:prstGeom>
        </p:spPr>
        <p:txBody>
          <a:bodyPr vert="horz" wrap="square" lIns="0" tIns="49530" rIns="0" bIns="0" rtlCol="0">
            <a:noAutofit/>
          </a:bodyPr>
          <a:lstStyle/>
          <a:p>
            <a:pPr marL="12700">
              <a:lnSpc>
                <a:spcPct val="100000"/>
              </a:lnSpc>
              <a:spcBef>
                <a:spcPts val="39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76200" indent="-64135">
              <a:lnSpc>
                <a:spcPct val="100000"/>
              </a:lnSpc>
              <a:spcBef>
                <a:spcPts val="295"/>
              </a:spcBef>
              <a:buChar char="•"/>
              <a:tabLst>
                <a:tab pos="768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3962933"/>
            <a:ext cx="1909445" cy="344170"/>
          </a:xfrm>
          <a:prstGeom prst="rect">
            <a:avLst/>
          </a:prstGeom>
        </p:spPr>
        <p:txBody>
          <a:bodyPr vert="horz" wrap="square" lIns="0" tIns="49530" rIns="0" bIns="0" rtlCol="0">
            <a:noAutofit/>
          </a:bodyPr>
          <a:lstStyle/>
          <a:p>
            <a:pPr marL="12700">
              <a:lnSpc>
                <a:spcPct val="100000"/>
              </a:lnSpc>
              <a:spcBef>
                <a:spcPts val="39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76200" indent="-64135">
              <a:lnSpc>
                <a:spcPct val="100000"/>
              </a:lnSpc>
              <a:spcBef>
                <a:spcPts val="29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 </a:t>
            </a:r>
            <a:r>
              <a:rPr sz="800" spc="-5" dirty="0">
                <a:solidFill>
                  <a:srgbClr val="231F20"/>
                </a:solidFill>
                <a:latin typeface="Arial" panose="020B0604020202020204" pitchFamily="34" charset="0"/>
                <a:cs typeface="Arial" panose="020B0604020202020204" pitchFamily="34" charset="0"/>
              </a:rPr>
              <a:t>Suite/Classroom </a:t>
            </a:r>
            <a:r>
              <a:rPr sz="800" dirty="0">
                <a:solidFill>
                  <a:srgbClr val="231F20"/>
                </a:solidFill>
                <a:latin typeface="Arial" panose="020B0604020202020204" pitchFamily="34" charset="0"/>
                <a:cs typeface="Arial" panose="020B0604020202020204" pitchFamily="34" charset="0"/>
              </a:rPr>
              <a:t>with</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4440554"/>
            <a:ext cx="2736850" cy="467359"/>
          </a:xfrm>
          <a:prstGeom prst="rect">
            <a:avLst/>
          </a:prstGeom>
        </p:spPr>
        <p:txBody>
          <a:bodyPr vert="horz" wrap="square" lIns="0" tIns="49530" rIns="0" bIns="0" rtlCol="0">
            <a:noAutofit/>
          </a:bodyPr>
          <a:lstStyle/>
          <a:p>
            <a:pPr marL="12700">
              <a:lnSpc>
                <a:spcPct val="100000"/>
              </a:lnSpc>
              <a:spcBef>
                <a:spcPts val="390"/>
              </a:spcBef>
            </a:pPr>
            <a:r>
              <a:rPr sz="800" b="1" dirty="0">
                <a:solidFill>
                  <a:srgbClr val="231F20"/>
                </a:solidFill>
                <a:latin typeface="Poppins"/>
                <a:cs typeface="Poppins"/>
              </a:rPr>
              <a:t>PREPARATION</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marR="5080" indent="-63500">
              <a:lnSpc>
                <a:spcPct val="100000"/>
              </a:lnSpc>
              <a:spcBef>
                <a:spcPts val="295"/>
              </a:spcBef>
              <a:buChar char="•"/>
              <a:tabLst>
                <a:tab pos="76200" algn="l"/>
              </a:tabLst>
            </a:pPr>
            <a:r>
              <a:rPr sz="800" dirty="0">
                <a:solidFill>
                  <a:srgbClr val="231F20"/>
                </a:solidFill>
                <a:latin typeface="Arial" panose="020B0604020202020204" pitchFamily="34" charset="0"/>
                <a:cs typeface="Arial" panose="020B0604020202020204" pitchFamily="34" charset="0"/>
              </a:rPr>
              <a:t>Decide how you would like the class to </a:t>
            </a:r>
            <a:r>
              <a:rPr sz="800" spc="-5" dirty="0">
                <a:solidFill>
                  <a:srgbClr val="231F20"/>
                </a:solidFill>
                <a:latin typeface="Arial" panose="020B0604020202020204" pitchFamily="34" charset="0"/>
                <a:cs typeface="Arial" panose="020B0604020202020204" pitchFamily="34" charset="0"/>
              </a:rPr>
              <a:t>present </a:t>
            </a:r>
            <a:r>
              <a:rPr sz="800" dirty="0">
                <a:solidFill>
                  <a:srgbClr val="231F20"/>
                </a:solidFill>
                <a:latin typeface="Arial" panose="020B0604020202020204" pitchFamily="34" charset="0"/>
                <a:cs typeface="Arial" panose="020B0604020202020204" pitchFamily="34" charset="0"/>
              </a:rPr>
              <a:t>their</a:t>
            </a:r>
            <a:r>
              <a:rPr lang="en-GB" sz="80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futuristic transport designs and collect all </a:t>
            </a:r>
            <a:r>
              <a:rPr sz="800" spc="-15" dirty="0">
                <a:solidFill>
                  <a:srgbClr val="231F20"/>
                </a:solidFill>
                <a:latin typeface="Arial" panose="020B0604020202020204" pitchFamily="34" charset="0"/>
                <a:cs typeface="Arial" panose="020B0604020202020204" pitchFamily="34" charset="0"/>
              </a:rPr>
              <a:t>resources</a:t>
            </a:r>
            <a:r>
              <a:rPr sz="800" spc="-9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needed</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63299" y="5037556"/>
            <a:ext cx="2699385" cy="1790064"/>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NATIONAL CURRICULUM</a:t>
            </a:r>
            <a:r>
              <a:rPr sz="800" b="1" spc="-5"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Computing</a:t>
            </a:r>
            <a:endParaRPr sz="800" dirty="0">
              <a:latin typeface="Arial" panose="020B0604020202020204" pitchFamily="34" charset="0"/>
              <a:cs typeface="Arial" panose="020B0604020202020204" pitchFamily="34" charset="0"/>
            </a:endParaRPr>
          </a:p>
          <a:p>
            <a:pPr marL="76200" marR="5715" indent="-63500">
              <a:lnSpc>
                <a:spcPct val="104200"/>
              </a:lnSpc>
              <a:buChar char="-"/>
              <a:tabLst>
                <a:tab pos="76200" algn="l"/>
              </a:tabLst>
            </a:pPr>
            <a:r>
              <a:rPr sz="800" dirty="0">
                <a:solidFill>
                  <a:srgbClr val="231F20"/>
                </a:solidFill>
                <a:latin typeface="Arial" panose="020B0604020202020204" pitchFamily="34" charset="0"/>
                <a:cs typeface="Arial" panose="020B0604020202020204" pitchFamily="34" charset="0"/>
              </a:rPr>
              <a:t>Pupils </a:t>
            </a:r>
            <a:r>
              <a:rPr sz="800" spc="-5" dirty="0">
                <a:solidFill>
                  <a:srgbClr val="231F20"/>
                </a:solidFill>
                <a:latin typeface="Arial" panose="020B0604020202020204" pitchFamily="34" charset="0"/>
                <a:cs typeface="Arial" panose="020B0604020202020204" pitchFamily="34" charset="0"/>
              </a:rPr>
              <a:t>are responsible, </a:t>
            </a:r>
            <a:r>
              <a:rPr sz="800" dirty="0">
                <a:solidFill>
                  <a:srgbClr val="231F20"/>
                </a:solidFill>
                <a:latin typeface="Arial" panose="020B0604020202020204" pitchFamily="34" charset="0"/>
                <a:cs typeface="Arial" panose="020B0604020202020204" pitchFamily="34" charset="0"/>
              </a:rPr>
              <a:t>competent, confident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5" dirty="0">
                <a:solidFill>
                  <a:srgbClr val="231F20"/>
                </a:solidFill>
                <a:latin typeface="Arial" panose="020B0604020202020204" pitchFamily="34" charset="0"/>
                <a:cs typeface="Arial" panose="020B0604020202020204" pitchFamily="34" charset="0"/>
              </a:rPr>
              <a:t> creative</a:t>
            </a:r>
            <a:r>
              <a:rPr lang="en-GB"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users of information and communication</a:t>
            </a:r>
            <a:r>
              <a:rPr sz="800" spc="-4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12700">
              <a:lnSpc>
                <a:spcPct val="100000"/>
              </a:lnSpc>
              <a:spcBef>
                <a:spcPts val="295"/>
              </a:spcBef>
            </a:pPr>
            <a:r>
              <a:rPr sz="800" b="1" dirty="0">
                <a:solidFill>
                  <a:srgbClr val="231F20"/>
                </a:solidFill>
                <a:latin typeface="Arial" panose="020B0604020202020204" pitchFamily="34" charset="0"/>
                <a:cs typeface="Arial" panose="020B0604020202020204" pitchFamily="34" charset="0"/>
              </a:rPr>
              <a:t>Spoken</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English</a:t>
            </a:r>
            <a:endParaRPr sz="800" dirty="0">
              <a:latin typeface="Arial" panose="020B0604020202020204" pitchFamily="34" charset="0"/>
              <a:cs typeface="Arial" panose="020B0604020202020204" pitchFamily="34" charset="0"/>
            </a:endParaRPr>
          </a:p>
          <a:p>
            <a:pPr marL="76200" marR="210185" indent="-63500">
              <a:lnSpc>
                <a:spcPts val="1000"/>
              </a:lnSpc>
              <a:spcBef>
                <a:spcPts val="10"/>
              </a:spcBef>
              <a:buChar char="-"/>
              <a:tabLst>
                <a:tab pos="76200" algn="l"/>
              </a:tabLst>
            </a:pPr>
            <a:r>
              <a:rPr sz="800" dirty="0">
                <a:solidFill>
                  <a:srgbClr val="231F20"/>
                </a:solidFill>
                <a:latin typeface="Arial" panose="020B0604020202020204" pitchFamily="34" charset="0"/>
                <a:cs typeface="Arial" panose="020B0604020202020204" pitchFamily="34" charset="0"/>
              </a:rPr>
              <a:t>Giving short speeches and </a:t>
            </a:r>
            <a:r>
              <a:rPr sz="800" spc="-5" dirty="0">
                <a:solidFill>
                  <a:srgbClr val="231F20"/>
                </a:solidFill>
                <a:latin typeface="Arial" panose="020B0604020202020204" pitchFamily="34" charset="0"/>
                <a:cs typeface="Arial" panose="020B0604020202020204" pitchFamily="34" charset="0"/>
              </a:rPr>
              <a:t>presentations,</a:t>
            </a:r>
            <a:r>
              <a:rPr sz="800" spc="-10"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expressing</a:t>
            </a:r>
            <a:r>
              <a:rPr lang="en-GB"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their own ideas and keeping to the</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nSpc>
                <a:spcPct val="100000"/>
              </a:lnSpc>
              <a:spcBef>
                <a:spcPts val="250"/>
              </a:spcBef>
            </a:pPr>
            <a:r>
              <a:rPr sz="800" b="1" dirty="0">
                <a:solidFill>
                  <a:srgbClr val="231F20"/>
                </a:solidFill>
                <a:latin typeface="Arial" panose="020B0604020202020204" pitchFamily="34" charset="0"/>
                <a:cs typeface="Arial" panose="020B0604020202020204" pitchFamily="34" charset="0"/>
              </a:rPr>
              <a:t>Design and</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76200" indent="-63500">
              <a:lnSpc>
                <a:spcPct val="100000"/>
              </a:lnSpc>
              <a:spcBef>
                <a:spcPts val="10"/>
              </a:spcBef>
              <a:buChar char="-"/>
              <a:tabLst>
                <a:tab pos="76200" algn="l"/>
              </a:tabLst>
            </a:pPr>
            <a:r>
              <a:rPr sz="800" dirty="0">
                <a:solidFill>
                  <a:srgbClr val="231F20"/>
                </a:solidFill>
                <a:latin typeface="Arial" panose="020B0604020202020204" pitchFamily="34" charset="0"/>
                <a:cs typeface="Arial" panose="020B0604020202020204" pitchFamily="34" charset="0"/>
              </a:rPr>
              <a:t>Investigate new and </a:t>
            </a:r>
            <a:r>
              <a:rPr sz="800" spc="-5" dirty="0">
                <a:solidFill>
                  <a:srgbClr val="231F20"/>
                </a:solidFill>
                <a:latin typeface="Arial" panose="020B0604020202020204" pitchFamily="34" charset="0"/>
                <a:cs typeface="Arial" panose="020B0604020202020204" pitchFamily="34" charset="0"/>
              </a:rPr>
              <a:t>emerging</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76200" indent="-63500">
              <a:lnSpc>
                <a:spcPct val="100000"/>
              </a:lnSpc>
              <a:spcBef>
                <a:spcPts val="10"/>
              </a:spcBef>
              <a:buChar char="-"/>
              <a:tabLst>
                <a:tab pos="76200" algn="l"/>
              </a:tabLst>
            </a:pPr>
            <a:r>
              <a:rPr sz="800" dirty="0">
                <a:solidFill>
                  <a:srgbClr val="231F20"/>
                </a:solidFill>
                <a:latin typeface="Arial" panose="020B0604020202020204" pitchFamily="34" charset="0"/>
                <a:cs typeface="Arial" panose="020B0604020202020204" pitchFamily="34" charset="0"/>
              </a:rPr>
              <a:t>Understand developments in design and</a:t>
            </a:r>
            <a:r>
              <a:rPr sz="800" spc="-2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76200" marR="49530">
              <a:lnSpc>
                <a:spcPct val="100000"/>
              </a:lnSpc>
              <a:spcBef>
                <a:spcPts val="10"/>
              </a:spcBef>
            </a:pPr>
            <a:r>
              <a:rPr sz="800" dirty="0">
                <a:solidFill>
                  <a:srgbClr val="231F20"/>
                </a:solidFill>
                <a:latin typeface="Arial" panose="020B0604020202020204" pitchFamily="34" charset="0"/>
                <a:cs typeface="Arial" panose="020B0604020202020204" pitchFamily="34" charset="0"/>
              </a:rPr>
              <a:t>its impacts on individuals, society and the</a:t>
            </a:r>
            <a:r>
              <a:rPr sz="800" spc="-50"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environments,</a:t>
            </a:r>
            <a:r>
              <a:rPr lang="en-GB"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 the </a:t>
            </a:r>
            <a:r>
              <a:rPr sz="800" spc="-5" dirty="0">
                <a:solidFill>
                  <a:srgbClr val="231F20"/>
                </a:solidFill>
                <a:latin typeface="Arial" panose="020B0604020202020204" pitchFamily="34" charset="0"/>
                <a:cs typeface="Arial" panose="020B0604020202020204" pitchFamily="34" charset="0"/>
              </a:rPr>
              <a:t>responsibilities </a:t>
            </a:r>
            <a:r>
              <a:rPr sz="800" dirty="0">
                <a:solidFill>
                  <a:srgbClr val="231F20"/>
                </a:solidFill>
                <a:latin typeface="Arial" panose="020B0604020202020204" pitchFamily="34" charset="0"/>
                <a:cs typeface="Arial" panose="020B0604020202020204" pitchFamily="34" charset="0"/>
              </a:rPr>
              <a:t>of designers,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engineers</a:t>
            </a:r>
            <a:endParaRPr sz="800" dirty="0">
              <a:latin typeface="Arial" panose="020B0604020202020204" pitchFamily="34" charset="0"/>
              <a:cs typeface="Arial" panose="020B0604020202020204" pitchFamily="34" charset="0"/>
            </a:endParaRPr>
          </a:p>
          <a:p>
            <a:pPr marL="76200">
              <a:lnSpc>
                <a:spcPct val="100000"/>
              </a:lnSpc>
              <a:spcBef>
                <a:spcPts val="20"/>
              </a:spcBef>
            </a:pPr>
            <a:r>
              <a:rPr sz="800" dirty="0">
                <a:solidFill>
                  <a:srgbClr val="231F20"/>
                </a:solidFill>
                <a:latin typeface="Arial" panose="020B0604020202020204" pitchFamily="34" charset="0"/>
                <a:cs typeface="Arial" panose="020B0604020202020204" pitchFamily="34" charset="0"/>
              </a:rPr>
              <a:t>and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technologists</a:t>
            </a:r>
            <a:endParaRPr sz="800" dirty="0">
              <a:latin typeface="Arial" panose="020B0604020202020204" pitchFamily="34" charset="0"/>
              <a:cs typeface="Arial" panose="020B0604020202020204" pitchFamily="34" charset="0"/>
            </a:endParaRPr>
          </a:p>
        </p:txBody>
      </p:sp>
      <p:sp>
        <p:nvSpPr>
          <p:cNvPr id="8" name="object 8"/>
          <p:cNvSpPr/>
          <p:nvPr/>
        </p:nvSpPr>
        <p:spPr>
          <a:xfrm>
            <a:off x="6074999" y="360006"/>
            <a:ext cx="4256996" cy="1206004"/>
          </a:xfrm>
          <a:prstGeom prst="rect">
            <a:avLst/>
          </a:prstGeom>
          <a:blipFill>
            <a:blip r:embed="rId3" cstate="print"/>
            <a:stretch>
              <a:fillRect/>
            </a:stretch>
          </a:blipFill>
        </p:spPr>
        <p:txBody>
          <a:bodyPr wrap="square" lIns="0" tIns="0" rIns="0" bIns="0" rtlCol="0">
            <a:noAutofit/>
          </a:bodyPr>
          <a:lstStyle/>
          <a:p>
            <a:endParaRPr/>
          </a:p>
        </p:txBody>
      </p:sp>
      <p:sp>
        <p:nvSpPr>
          <p:cNvPr id="9" name="object 9"/>
          <p:cNvSpPr txBox="1"/>
          <p:nvPr/>
        </p:nvSpPr>
        <p:spPr>
          <a:xfrm>
            <a:off x="3714356" y="1745995"/>
            <a:ext cx="1218129" cy="1480782"/>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10" name="object 10"/>
          <p:cNvSpPr txBox="1"/>
          <p:nvPr/>
        </p:nvSpPr>
        <p:spPr>
          <a:xfrm>
            <a:off x="6490475" y="1744731"/>
            <a:ext cx="19621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6</a:t>
            </a:r>
            <a:endParaRPr sz="2300">
              <a:latin typeface="Poppins"/>
              <a:cs typeface="Poppins"/>
            </a:endParaRPr>
          </a:p>
        </p:txBody>
      </p:sp>
      <p:sp>
        <p:nvSpPr>
          <p:cNvPr id="11" name="object 11"/>
          <p:cNvSpPr txBox="1"/>
          <p:nvPr/>
        </p:nvSpPr>
        <p:spPr>
          <a:xfrm>
            <a:off x="6490477" y="2016079"/>
            <a:ext cx="2402840" cy="1967230"/>
          </a:xfrm>
          <a:prstGeom prst="rect">
            <a:avLst/>
          </a:prstGeom>
        </p:spPr>
        <p:txBody>
          <a:bodyPr vert="horz" wrap="square" lIns="0" tIns="45720" rIns="0" bIns="0" rtlCol="0">
            <a:noAutofit/>
          </a:bodyPr>
          <a:lstStyle/>
          <a:p>
            <a:pPr>
              <a:lnSpc>
                <a:spcPct val="100000"/>
              </a:lnSpc>
              <a:spcBef>
                <a:spcPts val="360"/>
              </a:spcBef>
            </a:pPr>
            <a:r>
              <a:rPr sz="600" b="1" spc="-5" dirty="0">
                <a:solidFill>
                  <a:srgbClr val="231F20"/>
                </a:solidFill>
                <a:latin typeface="Arial" panose="020B0604020202020204" pitchFamily="34" charset="0"/>
                <a:cs typeface="Arial" panose="020B0604020202020204" pitchFamily="34" charset="0"/>
              </a:rPr>
              <a:t>Create </a:t>
            </a:r>
            <a:r>
              <a:rPr sz="600" b="1" dirty="0">
                <a:solidFill>
                  <a:srgbClr val="231F20"/>
                </a:solidFill>
                <a:latin typeface="Arial" panose="020B0604020202020204" pitchFamily="34" charset="0"/>
                <a:cs typeface="Arial" panose="020B0604020202020204" pitchFamily="34" charset="0"/>
              </a:rPr>
              <a:t>a model of a futuristic mode of transport (30</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3335">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 if any of the students would be </a:t>
            </a:r>
            <a:r>
              <a:rPr sz="600" spc="-5" dirty="0">
                <a:solidFill>
                  <a:srgbClr val="231F20"/>
                </a:solidFill>
                <a:latin typeface="Arial" panose="020B0604020202020204" pitchFamily="34" charset="0"/>
                <a:cs typeface="Arial" panose="020B0604020202020204" pitchFamily="34" charset="0"/>
              </a:rPr>
              <a:t>interested </a:t>
            </a:r>
            <a:r>
              <a:rPr sz="600" dirty="0">
                <a:solidFill>
                  <a:srgbClr val="231F20"/>
                </a:solidFill>
                <a:latin typeface="Arial" panose="020B0604020202020204" pitchFamily="34" charset="0"/>
                <a:cs typeface="Arial" panose="020B0604020202020204" pitchFamily="34" charset="0"/>
              </a:rPr>
              <a:t>in designing or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manufacturing the transport of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Explain that they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now</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going to have a go at using their imaginations to design a </a:t>
            </a:r>
            <a:r>
              <a:rPr sz="600" spc="-5" dirty="0">
                <a:solidFill>
                  <a:srgbClr val="231F20"/>
                </a:solidFill>
                <a:latin typeface="Arial" panose="020B0604020202020204" pitchFamily="34" charset="0"/>
                <a:cs typeface="Arial" panose="020B0604020202020204" pitchFamily="34" charset="0"/>
              </a:rPr>
              <a:t>future</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mode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transport.</a:t>
            </a:r>
            <a:endParaRPr sz="600" dirty="0">
              <a:latin typeface="Arial" panose="020B0604020202020204" pitchFamily="34" charset="0"/>
              <a:cs typeface="Arial" panose="020B0604020202020204" pitchFamily="34" charset="0"/>
            </a:endParaRPr>
          </a:p>
          <a:p>
            <a:pPr marR="6350">
              <a:lnSpc>
                <a:spcPts val="700"/>
              </a:lnSpc>
              <a:spcBef>
                <a:spcPts val="285"/>
              </a:spcBef>
            </a:pPr>
            <a:r>
              <a:rPr sz="600" dirty="0">
                <a:solidFill>
                  <a:srgbClr val="231F20"/>
                </a:solidFill>
                <a:latin typeface="Arial" panose="020B0604020202020204" pitchFamily="34" charset="0"/>
                <a:cs typeface="Arial" panose="020B0604020202020204" pitchFamily="34" charset="0"/>
              </a:rPr>
              <a:t>Ask the students to work in pairs or small </a:t>
            </a:r>
            <a:r>
              <a:rPr sz="600" spc="-5" dirty="0">
                <a:solidFill>
                  <a:srgbClr val="231F20"/>
                </a:solidFill>
                <a:latin typeface="Arial" panose="020B0604020202020204" pitchFamily="34" charset="0"/>
                <a:cs typeface="Arial" panose="020B0604020202020204" pitchFamily="34" charset="0"/>
              </a:rPr>
              <a:t>groups </a:t>
            </a:r>
            <a:r>
              <a:rPr sz="600" dirty="0">
                <a:solidFill>
                  <a:srgbClr val="231F20"/>
                </a:solidFill>
                <a:latin typeface="Arial" panose="020B0604020202020204" pitchFamily="34" charset="0"/>
                <a:cs typeface="Arial" panose="020B0604020202020204" pitchFamily="34" charset="0"/>
              </a:rPr>
              <a:t>to design a futuristic</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mode of transport. This could be a </a:t>
            </a:r>
            <a:r>
              <a:rPr sz="600" spc="-5" dirty="0">
                <a:solidFill>
                  <a:srgbClr val="231F20"/>
                </a:solidFill>
                <a:latin typeface="Arial" panose="020B0604020202020204" pitchFamily="34" charset="0"/>
                <a:cs typeface="Arial" panose="020B0604020202020204" pitchFamily="34" charset="0"/>
              </a:rPr>
              <a:t>rocket, </a:t>
            </a:r>
            <a:r>
              <a:rPr sz="600" dirty="0">
                <a:solidFill>
                  <a:srgbClr val="231F20"/>
                </a:solidFill>
                <a:latin typeface="Arial" panose="020B0604020202020204" pitchFamily="34" charset="0"/>
                <a:cs typeface="Arial" panose="020B0604020202020204" pitchFamily="34" charset="0"/>
              </a:rPr>
              <a:t>bus, train, </a:t>
            </a:r>
            <a:r>
              <a:rPr sz="600" spc="-15" dirty="0">
                <a:solidFill>
                  <a:srgbClr val="231F20"/>
                </a:solidFill>
                <a:latin typeface="Arial" panose="020B0604020202020204" pitchFamily="34" charset="0"/>
                <a:cs typeface="Arial" panose="020B0604020202020204" pitchFamily="34" charset="0"/>
              </a:rPr>
              <a:t>car, </a:t>
            </a:r>
            <a:r>
              <a:rPr sz="600" dirty="0">
                <a:solidFill>
                  <a:srgbClr val="231F20"/>
                </a:solidFill>
                <a:latin typeface="Arial" panose="020B0604020202020204" pitchFamily="34" charset="0"/>
                <a:cs typeface="Arial" panose="020B0604020202020204" pitchFamily="34" charset="0"/>
              </a:rPr>
              <a:t>plane etc.</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Ask them to think </a:t>
            </a:r>
            <a:r>
              <a:rPr sz="600" spc="-5" dirty="0">
                <a:solidFill>
                  <a:srgbClr val="231F20"/>
                </a:solidFill>
                <a:latin typeface="Arial" panose="020B0604020202020204" pitchFamily="34" charset="0"/>
                <a:cs typeface="Arial" panose="020B0604020202020204" pitchFamily="34" charset="0"/>
              </a:rPr>
              <a:t>carefully </a:t>
            </a:r>
            <a:r>
              <a:rPr sz="600" dirty="0">
                <a:solidFill>
                  <a:srgbClr val="231F20"/>
                </a:solidFill>
                <a:latin typeface="Arial" panose="020B0604020202020204" pitchFamily="34" charset="0"/>
                <a:cs typeface="Arial" panose="020B0604020202020204" pitchFamily="34" charset="0"/>
              </a:rPr>
              <a:t>about the technology applications of their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 i.e. What kind of tech is inside the transport? How will this</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improve </a:t>
            </a:r>
            <a:r>
              <a:rPr sz="600" dirty="0">
                <a:solidFill>
                  <a:srgbClr val="231F20"/>
                </a:solidFill>
                <a:latin typeface="Arial" panose="020B0604020202020204" pitchFamily="34" charset="0"/>
                <a:cs typeface="Arial" panose="020B0604020202020204" pitchFamily="34" charset="0"/>
              </a:rPr>
              <a:t>the customer</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s driving experience, </a:t>
            </a:r>
            <a:r>
              <a:rPr sz="600" spc="-10" dirty="0">
                <a:solidFill>
                  <a:srgbClr val="231F20"/>
                </a:solidFill>
                <a:latin typeface="Arial" panose="020B0604020202020204" pitchFamily="34" charset="0"/>
                <a:cs typeface="Arial" panose="020B0604020202020204" pitchFamily="34" charset="0"/>
              </a:rPr>
              <a:t>safety, </a:t>
            </a:r>
            <a:r>
              <a:rPr sz="600" dirty="0">
                <a:solidFill>
                  <a:srgbClr val="231F20"/>
                </a:solidFill>
                <a:latin typeface="Arial" panose="020B0604020202020204" pitchFamily="34" charset="0"/>
                <a:cs typeface="Arial" panose="020B0604020202020204" pitchFamily="34" charset="0"/>
              </a:rPr>
              <a:t>enjoyment</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etc?</a:t>
            </a:r>
            <a:endParaRPr sz="600" dirty="0">
              <a:latin typeface="Arial" panose="020B0604020202020204" pitchFamily="34" charset="0"/>
              <a:cs typeface="Arial" panose="020B0604020202020204" pitchFamily="34" charset="0"/>
            </a:endParaRPr>
          </a:p>
          <a:p>
            <a:pPr marR="12065">
              <a:lnSpc>
                <a:spcPts val="700"/>
              </a:lnSpc>
            </a:pPr>
            <a:r>
              <a:rPr sz="600" dirty="0">
                <a:solidFill>
                  <a:srgbClr val="231F20"/>
                </a:solidFill>
                <a:latin typeface="Arial" panose="020B0604020202020204" pitchFamily="34" charset="0"/>
                <a:cs typeface="Arial" panose="020B0604020202020204" pitchFamily="34" charset="0"/>
              </a:rPr>
              <a:t>What fuel would their transport use? How would they try to make</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transport </a:t>
            </a:r>
            <a:r>
              <a:rPr sz="600" spc="-5" dirty="0">
                <a:solidFill>
                  <a:srgbClr val="231F20"/>
                </a:solidFill>
                <a:latin typeface="Arial" panose="020B0604020202020204" pitchFamily="34" charset="0"/>
                <a:cs typeface="Arial" panose="020B0604020202020204" pitchFamily="34" charset="0"/>
              </a:rPr>
              <a:t>more environmentally</a:t>
            </a:r>
            <a:r>
              <a:rPr sz="600" dirty="0">
                <a:solidFill>
                  <a:srgbClr val="231F20"/>
                </a:solidFill>
                <a:latin typeface="Arial" panose="020B0604020202020204" pitchFamily="34" charset="0"/>
                <a:cs typeface="Arial" panose="020B0604020202020204" pitchFamily="34" charset="0"/>
              </a:rPr>
              <a:t> friendly?</a:t>
            </a:r>
            <a:endParaRPr sz="600" dirty="0">
              <a:latin typeface="Arial" panose="020B0604020202020204" pitchFamily="34" charset="0"/>
              <a:cs typeface="Arial" panose="020B0604020202020204" pitchFamily="34" charset="0"/>
            </a:endParaRPr>
          </a:p>
          <a:p>
            <a:pPr>
              <a:lnSpc>
                <a:spcPct val="100000"/>
              </a:lnSpc>
              <a:spcBef>
                <a:spcPts val="245"/>
              </a:spcBef>
            </a:pPr>
            <a:r>
              <a:rPr sz="600" spc="-5" dirty="0">
                <a:solidFill>
                  <a:srgbClr val="231F20"/>
                </a:solidFill>
                <a:latin typeface="Arial" panose="020B0604020202020204" pitchFamily="34" charset="0"/>
                <a:cs typeface="Arial" panose="020B0604020202020204" pitchFamily="34" charset="0"/>
              </a:rPr>
              <a:t>There are </a:t>
            </a:r>
            <a:r>
              <a:rPr sz="600" dirty="0">
                <a:solidFill>
                  <a:srgbClr val="231F20"/>
                </a:solidFill>
                <a:latin typeface="Arial" panose="020B0604020202020204" pitchFamily="34" charset="0"/>
                <a:cs typeface="Arial" panose="020B0604020202020204" pitchFamily="34" charset="0"/>
              </a:rPr>
              <a:t>a number of options for the students to </a:t>
            </a:r>
            <a:r>
              <a:rPr sz="600" spc="-5" dirty="0">
                <a:solidFill>
                  <a:srgbClr val="231F20"/>
                </a:solidFill>
                <a:latin typeface="Arial" panose="020B0604020202020204" pitchFamily="34" charset="0"/>
                <a:cs typeface="Arial" panose="020B0604020202020204" pitchFamily="34" charset="0"/>
              </a:rPr>
              <a:t>present </a:t>
            </a:r>
            <a:r>
              <a:rPr sz="600" dirty="0">
                <a:solidFill>
                  <a:srgbClr val="231F20"/>
                </a:solidFill>
                <a:latin typeface="Arial" panose="020B0604020202020204" pitchFamily="34" charset="0"/>
                <a:cs typeface="Arial" panose="020B0604020202020204" pitchFamily="34" charset="0"/>
              </a:rPr>
              <a:t>their</a:t>
            </a:r>
            <a:r>
              <a:rPr sz="600" spc="-5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a:t>
            </a:r>
            <a:endParaRPr sz="600" dirty="0">
              <a:latin typeface="Arial" panose="020B0604020202020204" pitchFamily="34" charset="0"/>
              <a:cs typeface="Arial" panose="020B0604020202020204" pitchFamily="34" charset="0"/>
            </a:endParaRPr>
          </a:p>
          <a:p>
            <a:pPr marL="50800"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draw their design on paper and label with technological features;</a:t>
            </a:r>
          </a:p>
          <a:p>
            <a:pPr marL="50800" marR="227965"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create a 3D model using a material such as clay/play doh and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explain the features to another group;</a:t>
            </a:r>
          </a:p>
          <a:p>
            <a:pPr marL="50800" indent="-51435">
              <a:lnSpc>
                <a:spcPct val="100000"/>
              </a:lnSpc>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use a computer </a:t>
            </a:r>
            <a:r>
              <a:rPr sz="600" spc="-5" dirty="0">
                <a:solidFill>
                  <a:srgbClr val="231F20"/>
                </a:solidFill>
                <a:latin typeface="Arial" panose="020B0604020202020204" pitchFamily="34" charset="0"/>
                <a:cs typeface="Arial" panose="020B0604020202020204" pitchFamily="34" charset="0"/>
              </a:rPr>
              <a:t>programme </a:t>
            </a:r>
            <a:r>
              <a:rPr sz="600" dirty="0">
                <a:solidFill>
                  <a:srgbClr val="231F20"/>
                </a:solidFill>
                <a:latin typeface="Arial" panose="020B0604020202020204" pitchFamily="34" charset="0"/>
                <a:cs typeface="Arial" panose="020B0604020202020204" pitchFamily="34" charset="0"/>
              </a:rPr>
              <a:t>to draw and label the</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a:t>
            </a:r>
            <a:endParaRPr sz="600" dirty="0">
              <a:latin typeface="Arial" panose="020B0604020202020204" pitchFamily="34" charset="0"/>
              <a:cs typeface="Arial" panose="020B0604020202020204" pitchFamily="34" charset="0"/>
            </a:endParaRPr>
          </a:p>
          <a:p>
            <a:pPr marR="61594">
              <a:lnSpc>
                <a:spcPts val="700"/>
              </a:lnSpc>
              <a:spcBef>
                <a:spcPts val="305"/>
              </a:spcBef>
            </a:pPr>
            <a:r>
              <a:rPr sz="600" dirty="0">
                <a:solidFill>
                  <a:srgbClr val="231F20"/>
                </a:solidFill>
                <a:latin typeface="Arial" panose="020B0604020202020204" pitchFamily="34" charset="0"/>
                <a:cs typeface="Arial" panose="020B0604020202020204" pitchFamily="34" charset="0"/>
              </a:rPr>
              <a:t>Give the students time 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their designs with another </a:t>
            </a:r>
            <a:r>
              <a:rPr sz="600" spc="-5" dirty="0">
                <a:solidFill>
                  <a:srgbClr val="231F20"/>
                </a:solidFill>
                <a:latin typeface="Arial" panose="020B0604020202020204" pitchFamily="34" charset="0"/>
                <a:cs typeface="Arial" panose="020B0604020202020204" pitchFamily="34" charset="0"/>
              </a:rPr>
              <a:t>group</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ask each other questions about their</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designs.</a:t>
            </a:r>
            <a:endParaRPr sz="600" dirty="0">
              <a:latin typeface="Arial" panose="020B0604020202020204" pitchFamily="34" charset="0"/>
              <a:cs typeface="Arial" panose="020B0604020202020204" pitchFamily="34" charset="0"/>
            </a:endParaRPr>
          </a:p>
        </p:txBody>
      </p:sp>
      <p:grpSp>
        <p:nvGrpSpPr>
          <p:cNvPr id="37" name="Group 36">
            <a:extLst>
              <a:ext uri="{FF2B5EF4-FFF2-40B4-BE49-F238E27FC236}">
                <a16:creationId xmlns:a16="http://schemas.microsoft.com/office/drawing/2014/main" id="{FE3BD7EC-C8E7-4BF1-8A3C-948E1435A5FE}"/>
              </a:ext>
            </a:extLst>
          </p:cNvPr>
          <p:cNvGrpSpPr/>
          <p:nvPr/>
        </p:nvGrpSpPr>
        <p:grpSpPr>
          <a:xfrm>
            <a:off x="9074309" y="1749183"/>
            <a:ext cx="1257686" cy="5450090"/>
            <a:chOff x="9135300" y="1749184"/>
            <a:chExt cx="1190625" cy="5282401"/>
          </a:xfrm>
        </p:grpSpPr>
        <p:sp>
          <p:nvSpPr>
            <p:cNvPr id="35" name="bk object 19">
              <a:extLst>
                <a:ext uri="{FF2B5EF4-FFF2-40B4-BE49-F238E27FC236}">
                  <a16:creationId xmlns:a16="http://schemas.microsoft.com/office/drawing/2014/main" id="{1C8F5D53-C2B4-49C7-96F9-F35B4B204973}"/>
                </a:ext>
              </a:extLst>
            </p:cNvPr>
            <p:cNvSpPr/>
            <p:nvPr/>
          </p:nvSpPr>
          <p:spPr>
            <a:xfrm>
              <a:off x="9135300" y="3563754"/>
              <a:ext cx="1190625" cy="3467831"/>
            </a:xfrm>
            <a:custGeom>
              <a:avLst/>
              <a:gdLst/>
              <a:ahLst/>
              <a:cxnLst/>
              <a:rect l="l" t="t" r="r" b="b"/>
              <a:pathLst>
                <a:path w="1190625" h="3408679">
                  <a:moveTo>
                    <a:pt x="0" y="3408235"/>
                  </a:moveTo>
                  <a:lnTo>
                    <a:pt x="1190345" y="3408235"/>
                  </a:lnTo>
                  <a:lnTo>
                    <a:pt x="1190345" y="0"/>
                  </a:lnTo>
                  <a:lnTo>
                    <a:pt x="0" y="0"/>
                  </a:lnTo>
                  <a:lnTo>
                    <a:pt x="0" y="3408235"/>
                  </a:lnTo>
                  <a:close/>
                </a:path>
              </a:pathLst>
            </a:custGeom>
            <a:ln w="6350">
              <a:solidFill>
                <a:srgbClr val="BCBEC0"/>
              </a:solidFill>
            </a:ln>
          </p:spPr>
          <p:txBody>
            <a:bodyPr wrap="square" lIns="0" tIns="0" rIns="0" bIns="0" rtlCol="0"/>
            <a:lstStyle/>
            <a:p>
              <a:endParaRPr/>
            </a:p>
          </p:txBody>
        </p:sp>
        <p:sp>
          <p:nvSpPr>
            <p:cNvPr id="36" name="bk object 20">
              <a:extLst>
                <a:ext uri="{FF2B5EF4-FFF2-40B4-BE49-F238E27FC236}">
                  <a16:creationId xmlns:a16="http://schemas.microsoft.com/office/drawing/2014/main" id="{D7D5831F-EBD7-46AA-A5F9-31CD01F3026F}"/>
                </a:ext>
              </a:extLst>
            </p:cNvPr>
            <p:cNvSpPr/>
            <p:nvPr/>
          </p:nvSpPr>
          <p:spPr>
            <a:xfrm>
              <a:off x="9135300" y="1749184"/>
              <a:ext cx="1190625" cy="1682711"/>
            </a:xfrm>
            <a:custGeom>
              <a:avLst/>
              <a:gdLst/>
              <a:ahLst/>
              <a:cxnLst/>
              <a:rect l="l" t="t" r="r" b="b"/>
              <a:pathLst>
                <a:path w="1190625" h="1947545">
                  <a:moveTo>
                    <a:pt x="0" y="1947227"/>
                  </a:moveTo>
                  <a:lnTo>
                    <a:pt x="1190345" y="1947227"/>
                  </a:lnTo>
                  <a:lnTo>
                    <a:pt x="1190345" y="0"/>
                  </a:lnTo>
                  <a:lnTo>
                    <a:pt x="0" y="0"/>
                  </a:lnTo>
                  <a:lnTo>
                    <a:pt x="0" y="1947227"/>
                  </a:lnTo>
                  <a:close/>
                </a:path>
              </a:pathLst>
            </a:custGeom>
            <a:ln w="6350">
              <a:solidFill>
                <a:srgbClr val="BCBEC0"/>
              </a:solidFill>
            </a:ln>
          </p:spPr>
          <p:txBody>
            <a:bodyPr wrap="square" lIns="0" tIns="0" rIns="0" bIns="0" rtlCol="0"/>
            <a:lstStyle/>
            <a:p>
              <a:endParaRPr/>
            </a:p>
          </p:txBody>
        </p:sp>
        <p:grpSp>
          <p:nvGrpSpPr>
            <p:cNvPr id="34" name="Group 33">
              <a:extLst>
                <a:ext uri="{FF2B5EF4-FFF2-40B4-BE49-F238E27FC236}">
                  <a16:creationId xmlns:a16="http://schemas.microsoft.com/office/drawing/2014/main" id="{FA16202B-982A-4900-A9D1-A453389A3346}"/>
                </a:ext>
              </a:extLst>
            </p:cNvPr>
            <p:cNvGrpSpPr/>
            <p:nvPr/>
          </p:nvGrpSpPr>
          <p:grpSpPr>
            <a:xfrm>
              <a:off x="9200953" y="1765906"/>
              <a:ext cx="1103107" cy="5201455"/>
              <a:chOff x="9200953" y="1765906"/>
              <a:chExt cx="1103107" cy="5201455"/>
            </a:xfrm>
          </p:grpSpPr>
          <p:sp>
            <p:nvSpPr>
              <p:cNvPr id="12" name="object 12"/>
              <p:cNvSpPr txBox="1"/>
              <p:nvPr/>
            </p:nvSpPr>
            <p:spPr>
              <a:xfrm>
                <a:off x="9200953" y="3645042"/>
                <a:ext cx="18859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9</a:t>
                </a:r>
                <a:endParaRPr sz="2300" dirty="0">
                  <a:latin typeface="Poppins"/>
                  <a:cs typeface="Poppins"/>
                </a:endParaRPr>
              </a:p>
            </p:txBody>
          </p:sp>
          <p:sp>
            <p:nvSpPr>
              <p:cNvPr id="13" name="object 13"/>
              <p:cNvSpPr txBox="1"/>
              <p:nvPr/>
            </p:nvSpPr>
            <p:spPr>
              <a:xfrm>
                <a:off x="9200953" y="3949841"/>
                <a:ext cx="1103107" cy="3017520"/>
              </a:xfrm>
              <a:prstGeom prst="rect">
                <a:avLst/>
              </a:prstGeom>
            </p:spPr>
            <p:txBody>
              <a:bodyPr vert="horz" wrap="square" lIns="0" tIns="17780" rIns="0" bIns="0" rtlCol="0">
                <a:noAutofit/>
              </a:bodyPr>
              <a:lstStyle/>
              <a:p>
                <a:pPr marR="48260">
                  <a:lnSpc>
                    <a:spcPts val="700"/>
                  </a:lnSpc>
                  <a:spcBef>
                    <a:spcPts val="140"/>
                  </a:spcBef>
                </a:pPr>
                <a:r>
                  <a:rPr sz="600" b="1" spc="-10" dirty="0">
                    <a:solidFill>
                      <a:srgbClr val="231F20"/>
                    </a:solidFill>
                    <a:latin typeface="Arial" panose="020B0604020202020204" pitchFamily="34" charset="0"/>
                    <a:cs typeface="Arial" panose="020B0604020202020204" pitchFamily="34" charset="0"/>
                  </a:rPr>
                  <a:t>Homework and further</a:t>
                </a:r>
                <a:r>
                  <a:rPr lang="en-GB" sz="600" b="1" spc="-10"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learning opportunities </a:t>
                </a:r>
                <a:r>
                  <a:rPr sz="600" b="1" spc="-10" dirty="0">
                    <a:solidFill>
                      <a:srgbClr val="231F20"/>
                    </a:solidFill>
                    <a:latin typeface="Arial" panose="020B0604020202020204" pitchFamily="34" charset="0"/>
                    <a:cs typeface="Arial" panose="020B0604020202020204" pitchFamily="34" charset="0"/>
                  </a:rPr>
                  <a:t>(5</a:t>
                </a:r>
                <a:r>
                  <a:rPr sz="600" b="1" spc="-9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6510">
                  <a:lnSpc>
                    <a:spcPct val="94800"/>
                  </a:lnSpc>
                  <a:spcBef>
                    <a:spcPts val="280"/>
                  </a:spcBef>
                </a:pPr>
                <a:r>
                  <a:rPr sz="600" dirty="0">
                    <a:solidFill>
                      <a:srgbClr val="231F20"/>
                    </a:solidFill>
                    <a:latin typeface="Arial" panose="020B0604020202020204" pitchFamily="34" charset="0"/>
                    <a:cs typeface="Arial" panose="020B0604020202020204" pitchFamily="34" charset="0"/>
                  </a:rPr>
                  <a:t>Ask the students to </a:t>
                </a:r>
                <a:r>
                  <a:rPr sz="600" spc="-5" dirty="0">
                    <a:solidFill>
                      <a:srgbClr val="231F20"/>
                    </a:solidFill>
                    <a:latin typeface="Arial" panose="020B0604020202020204" pitchFamily="34" charset="0"/>
                    <a:cs typeface="Arial" panose="020B0604020202020204" pitchFamily="34" charset="0"/>
                  </a:rPr>
                  <a:t>research</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plans for the </a:t>
                </a:r>
                <a:r>
                  <a:rPr sz="600" spc="-15" dirty="0">
                    <a:solidFill>
                      <a:srgbClr val="231F20"/>
                    </a:solidFill>
                    <a:latin typeface="Arial" panose="020B0604020202020204" pitchFamily="34" charset="0"/>
                    <a:cs typeface="Arial" panose="020B0604020202020204" pitchFamily="34" charset="0"/>
                  </a:rPr>
                  <a:t>Von </a:t>
                </a:r>
                <a:r>
                  <a:rPr sz="600" dirty="0">
                    <a:solidFill>
                      <a:srgbClr val="231F20"/>
                    </a:solidFill>
                    <a:latin typeface="Arial" panose="020B0604020202020204" pitchFamily="34" charset="0"/>
                    <a:cs typeface="Arial" panose="020B0604020202020204" pitchFamily="34" charset="0"/>
                  </a:rPr>
                  <a:t>Braun</a:t>
                </a:r>
                <a:r>
                  <a:rPr lang="en-GB" sz="60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space hotel. </a:t>
                </a:r>
                <a:r>
                  <a:rPr sz="600" spc="-10" dirty="0">
                    <a:solidFill>
                      <a:srgbClr val="231F20"/>
                    </a:solidFill>
                    <a:latin typeface="Arial" panose="020B0604020202020204" pitchFamily="34" charset="0"/>
                    <a:cs typeface="Arial" panose="020B0604020202020204" pitchFamily="34" charset="0"/>
                  </a:rPr>
                  <a:t>Ask the </a:t>
                </a:r>
                <a:r>
                  <a:rPr sz="600" spc="-15" dirty="0">
                    <a:solidFill>
                      <a:srgbClr val="231F20"/>
                    </a:solidFill>
                    <a:latin typeface="Arial" panose="020B0604020202020204" pitchFamily="34" charset="0"/>
                    <a:cs typeface="Arial" panose="020B0604020202020204" pitchFamily="34" charset="0"/>
                  </a:rPr>
                  <a:t>students</a:t>
                </a:r>
                <a:r>
                  <a:rPr lang="en-GB" sz="600" spc="-15" dirty="0">
                    <a:solidFill>
                      <a:srgbClr val="231F20"/>
                    </a:solidFill>
                    <a:latin typeface="Arial" panose="020B0604020202020204" pitchFamily="34" charset="0"/>
                    <a:cs typeface="Arial" panose="020B0604020202020204" pitchFamily="34" charset="0"/>
                  </a:rPr>
                  <a:t> </a:t>
                </a:r>
                <a:r>
                  <a:rPr sz="600" spc="-12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to</a:t>
                </a:r>
                <a:r>
                  <a:rPr lang="en-GB"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use their </a:t>
                </a:r>
                <a:r>
                  <a:rPr sz="600" spc="-5" dirty="0">
                    <a:solidFill>
                      <a:srgbClr val="231F20"/>
                    </a:solidFill>
                    <a:latin typeface="Arial" panose="020B0604020202020204" pitchFamily="34" charset="0"/>
                    <a:cs typeface="Arial" panose="020B0604020202020204" pitchFamily="34" charset="0"/>
                  </a:rPr>
                  <a:t>research </a:t>
                </a:r>
                <a:r>
                  <a:rPr sz="600" dirty="0">
                    <a:solidFill>
                      <a:srgbClr val="231F20"/>
                    </a:solidFill>
                    <a:latin typeface="Arial" panose="020B0604020202020204" pitchFamily="34" charset="0"/>
                    <a:cs typeface="Arial" panose="020B0604020202020204" pitchFamily="34" charset="0"/>
                  </a:rPr>
                  <a:t>to complete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one of the following</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homework</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activities. </a:t>
                </a:r>
                <a:br>
                  <a:rPr lang="en-GB" sz="600" dirty="0">
                    <a:solidFill>
                      <a:srgbClr val="231F20"/>
                    </a:solidFill>
                    <a:latin typeface="Arial" panose="020B0604020202020204" pitchFamily="34" charset="0"/>
                    <a:cs typeface="Arial" panose="020B0604020202020204" pitchFamily="34" charset="0"/>
                  </a:rPr>
                </a:br>
                <a:r>
                  <a:rPr sz="600" spc="-25" dirty="0">
                    <a:solidFill>
                      <a:srgbClr val="231F20"/>
                    </a:solidFill>
                    <a:latin typeface="Arial" panose="020B0604020202020204" pitchFamily="34" charset="0"/>
                    <a:cs typeface="Arial" panose="020B0604020202020204" pitchFamily="34" charset="0"/>
                  </a:rPr>
                  <a:t>You </a:t>
                </a:r>
                <a:r>
                  <a:rPr sz="600" dirty="0">
                    <a:solidFill>
                      <a:srgbClr val="231F20"/>
                    </a:solidFill>
                    <a:latin typeface="Arial" panose="020B0604020202020204" pitchFamily="34" charset="0"/>
                    <a:cs typeface="Arial" panose="020B0604020202020204" pitchFamily="34" charset="0"/>
                  </a:rPr>
                  <a:t>could set a</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specific task for the whole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 or allow the students to</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choose their</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own.</a:t>
                </a:r>
                <a:endParaRPr sz="600" dirty="0">
                  <a:latin typeface="Arial" panose="020B0604020202020204" pitchFamily="34" charset="0"/>
                  <a:cs typeface="Arial" panose="020B0604020202020204" pitchFamily="34" charset="0"/>
                </a:endParaRPr>
              </a:p>
              <a:p>
                <a:pPr marL="50800" marR="20320"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Create a job advert for person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working in a space hotel. What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would the job involve? What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skills would they need?</a:t>
                </a:r>
              </a:p>
              <a:p>
                <a:pPr marL="50800" marR="179705"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Create an advert (poster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 recorded) to persuade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customers to book their next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holiday at the Von Braun Hotel</a:t>
                </a:r>
              </a:p>
              <a:p>
                <a:pPr marL="50800" marR="34290"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Use their research to create a</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labelled diagram of the hotel.</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special features will it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have? What will the tourists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 be like?</a:t>
                </a:r>
              </a:p>
              <a:p>
                <a:pPr marL="50800" marR="5080"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Create a table of 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advantages and disadvantages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holidaying in space.</a:t>
                </a:r>
              </a:p>
              <a:p>
                <a:pPr marL="50800" marR="14604" indent="-51435">
                  <a:spcBef>
                    <a:spcPts val="100"/>
                  </a:spcBef>
                  <a:buChar char="-"/>
                  <a:tabLst>
                    <a:tab pos="51435" algn="l"/>
                  </a:tabLst>
                </a:pPr>
                <a:r>
                  <a:rPr sz="600" dirty="0">
                    <a:solidFill>
                      <a:srgbClr val="231F20"/>
                    </a:solidFill>
                    <a:latin typeface="Arial" panose="020B0604020202020204" pitchFamily="34" charset="0"/>
                    <a:cs typeface="Arial" panose="020B0604020202020204" pitchFamily="34" charset="0"/>
                  </a:rPr>
                  <a:t>Interview </a:t>
                </a:r>
                <a:r>
                  <a:rPr lang="en-GB" sz="600" dirty="0">
                    <a:solidFill>
                      <a:srgbClr val="231F20"/>
                    </a:solidFill>
                    <a:latin typeface="Arial" panose="020B0604020202020204" pitchFamily="34" charset="0"/>
                    <a:cs typeface="Arial" panose="020B0604020202020204" pitchFamily="34" charset="0"/>
                  </a:rPr>
                  <a:t>an </a:t>
                </a:r>
                <a:r>
                  <a:rPr lang="en-US" sz="600" dirty="0">
                    <a:solidFill>
                      <a:srgbClr val="231F20"/>
                    </a:solidFill>
                    <a:latin typeface="Arial" panose="020B0604020202020204" pitchFamily="34" charset="0"/>
                    <a:cs typeface="Arial" panose="020B0604020202020204" pitchFamily="34" charset="0"/>
                  </a:rPr>
                  <a:t>adult (i.e. a parent, </a:t>
                </a:r>
                <a:r>
                  <a:rPr lang="en-US" sz="600" dirty="0" err="1">
                    <a:solidFill>
                      <a:srgbClr val="231F20"/>
                    </a:solidFill>
                    <a:latin typeface="Arial" panose="020B0604020202020204" pitchFamily="34" charset="0"/>
                    <a:cs typeface="Arial" panose="020B0604020202020204" pitchFamily="34" charset="0"/>
                  </a:rPr>
                  <a:t>carer</a:t>
                </a:r>
                <a:r>
                  <a:rPr lang="en-US" sz="600" dirty="0">
                    <a:solidFill>
                      <a:srgbClr val="231F20"/>
                    </a:solidFill>
                    <a:latin typeface="Arial" panose="020B0604020202020204" pitchFamily="34" charset="0"/>
                    <a:cs typeface="Arial" panose="020B0604020202020204" pitchFamily="34" charset="0"/>
                  </a:rPr>
                  <a:t>, other relative or teacher</a:t>
                </a:r>
                <a:r>
                  <a:rPr lang="en-US"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gain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view and opinions on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whether they would book a</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holiday in space and what they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 it would be like.</a:t>
                </a:r>
              </a:p>
            </p:txBody>
          </p:sp>
          <p:sp>
            <p:nvSpPr>
              <p:cNvPr id="14" name="object 14"/>
              <p:cNvSpPr txBox="1"/>
              <p:nvPr/>
            </p:nvSpPr>
            <p:spPr>
              <a:xfrm>
                <a:off x="9200953" y="1765906"/>
                <a:ext cx="20129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8</a:t>
                </a:r>
                <a:endParaRPr sz="2300">
                  <a:latin typeface="Poppins"/>
                  <a:cs typeface="Poppins"/>
                </a:endParaRPr>
              </a:p>
            </p:txBody>
          </p:sp>
          <p:sp>
            <p:nvSpPr>
              <p:cNvPr id="15" name="object 15"/>
              <p:cNvSpPr txBox="1"/>
              <p:nvPr/>
            </p:nvSpPr>
            <p:spPr>
              <a:xfrm>
                <a:off x="9200953" y="2037230"/>
                <a:ext cx="1066800" cy="1363195"/>
              </a:xfrm>
              <a:prstGeom prst="rect">
                <a:avLst/>
              </a:prstGeom>
            </p:spPr>
            <p:txBody>
              <a:bodyPr vert="horz" wrap="square" lIns="0" tIns="43180" rIns="0" bIns="0" rtlCol="0">
                <a:noAutofit/>
              </a:bodyPr>
              <a:lstStyle/>
              <a:p>
                <a:pPr>
                  <a:lnSpc>
                    <a:spcPct val="100000"/>
                  </a:lnSpc>
                  <a:spcBef>
                    <a:spcPts val="340"/>
                  </a:spcBef>
                </a:pPr>
                <a:r>
                  <a:rPr sz="600" b="1" dirty="0">
                    <a:solidFill>
                      <a:srgbClr val="231F20"/>
                    </a:solidFill>
                    <a:latin typeface="Arial" panose="020B0604020202020204" pitchFamily="34" charset="0"/>
                    <a:cs typeface="Arial" panose="020B0604020202020204" pitchFamily="34" charset="0"/>
                  </a:rPr>
                  <a:t>Class Discussion (10</a:t>
                </a:r>
                <a:r>
                  <a:rPr sz="600" b="1" spc="-1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80"/>
                  </a:lnSpc>
                  <a:spcBef>
                    <a:spcPts val="300"/>
                  </a:spcBef>
                </a:pPr>
                <a:r>
                  <a:rPr sz="600" dirty="0">
                    <a:solidFill>
                      <a:srgbClr val="231F20"/>
                    </a:solidFill>
                    <a:latin typeface="Arial" panose="020B0604020202020204" pitchFamily="34" charset="0"/>
                    <a:cs typeface="Arial" panose="020B0604020202020204" pitchFamily="34" charset="0"/>
                  </a:rPr>
                  <a:t>Use the PPT slide to discuss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5" dirty="0">
                    <a:solidFill>
                      <a:srgbClr val="231F20"/>
                    </a:solidFill>
                    <a:latin typeface="Arial" panose="020B0604020202020204" pitchFamily="34" charset="0"/>
                    <a:cs typeface="Arial" panose="020B0604020202020204" pitchFamily="34" charset="0"/>
                  </a:rPr>
                  <a:t>careers </a:t>
                </a:r>
                <a:r>
                  <a:rPr sz="600" dirty="0">
                    <a:solidFill>
                      <a:srgbClr val="231F20"/>
                    </a:solidFill>
                    <a:latin typeface="Arial" panose="020B0604020202020204" pitchFamily="34" charset="0"/>
                    <a:cs typeface="Arial" panose="020B0604020202020204" pitchFamily="34" charset="0"/>
                  </a:rPr>
                  <a:t>which the</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lang="en-GB" sz="60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could pursue using </a:t>
                </a:r>
                <a:r>
                  <a:rPr sz="600" spc="-10" dirty="0">
                    <a:solidFill>
                      <a:srgbClr val="231F20"/>
                    </a:solidFill>
                    <a:latin typeface="Arial" panose="020B0604020202020204" pitchFamily="34" charset="0"/>
                    <a:cs typeface="Arial" panose="020B0604020202020204" pitchFamily="34" charset="0"/>
                  </a:rPr>
                  <a:t>or </a:t>
                </a:r>
                <a:r>
                  <a:rPr sz="600" spc="-15" dirty="0">
                    <a:solidFill>
                      <a:srgbClr val="231F20"/>
                    </a:solidFill>
                    <a:latin typeface="Arial" panose="020B0604020202020204" pitchFamily="34" charset="0"/>
                    <a:cs typeface="Arial" panose="020B0604020202020204" pitchFamily="34" charset="0"/>
                  </a:rPr>
                  <a:t>designing</a:t>
                </a:r>
                <a:r>
                  <a:rPr lang="en-GB"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tech </a:t>
                </a:r>
                <a:r>
                  <a:rPr sz="600" spc="-5" dirty="0">
                    <a:solidFill>
                      <a:srgbClr val="231F20"/>
                    </a:solidFill>
                    <a:latin typeface="Arial" panose="020B0604020202020204" pitchFamily="34" charset="0"/>
                    <a:cs typeface="Arial" panose="020B0604020202020204" pitchFamily="34" charset="0"/>
                  </a:rPr>
                  <a:t>covered </a:t>
                </a:r>
                <a:r>
                  <a:rPr sz="600"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today’s</a:t>
                </a:r>
                <a:r>
                  <a:rPr lang="en-GB"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lesson. </a:t>
                </a: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a:t>
                </a:r>
                <a:r>
                  <a:rPr lang="en-GB"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 like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career</a:t>
                </a:r>
                <a:r>
                  <a:rPr sz="600" spc="-110" dirty="0">
                    <a:solidFill>
                      <a:srgbClr val="231F20"/>
                    </a:solidFill>
                    <a:latin typeface="Arial" panose="020B0604020202020204" pitchFamily="34" charset="0"/>
                    <a:cs typeface="Arial" panose="020B0604020202020204" pitchFamily="34" charset="0"/>
                  </a:rPr>
                  <a:t> </a:t>
                </a:r>
                <a:r>
                  <a:rPr lang="en-GB" sz="600" spc="-1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designing</a:t>
                </a:r>
                <a:r>
                  <a:rPr lang="en-GB"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the transport of</a:t>
                </a:r>
                <a:r>
                  <a:rPr lang="en-GB"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future </a:t>
                </a:r>
                <a:r>
                  <a:rPr sz="600" spc="-10" dirty="0">
                    <a:solidFill>
                      <a:srgbClr val="231F20"/>
                    </a:solidFill>
                    <a:latin typeface="Arial" panose="020B0604020202020204" pitchFamily="34" charset="0"/>
                    <a:cs typeface="Arial" panose="020B0604020202020204" pitchFamily="34" charset="0"/>
                  </a:rPr>
                  <a:t>or </a:t>
                </a:r>
                <a:r>
                  <a:rPr sz="600" spc="-15" dirty="0">
                    <a:solidFill>
                      <a:srgbClr val="231F20"/>
                    </a:solidFill>
                    <a:latin typeface="Arial" panose="020B0604020202020204" pitchFamily="34" charset="0"/>
                    <a:cs typeface="Arial" panose="020B0604020202020204" pitchFamily="34" charset="0"/>
                  </a:rPr>
                  <a:t>designing software</a:t>
                </a:r>
                <a:r>
                  <a:rPr lang="en-GB" sz="600" spc="-15"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to improve </a:t>
                </a:r>
                <a:r>
                  <a:rPr sz="600" dirty="0">
                    <a:solidFill>
                      <a:srgbClr val="231F20"/>
                    </a:solidFill>
                    <a:latin typeface="Arial" panose="020B0604020202020204" pitchFamily="34" charset="0"/>
                    <a:cs typeface="Arial" panose="020B0604020202020204" pitchFamily="34" charset="0"/>
                  </a:rPr>
                  <a:t>the</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tourists?</a:t>
                </a:r>
                <a:endParaRPr sz="600" dirty="0">
                  <a:latin typeface="Arial" panose="020B0604020202020204" pitchFamily="34" charset="0"/>
                  <a:cs typeface="Arial" panose="020B0604020202020204" pitchFamily="34" charset="0"/>
                </a:endParaRPr>
              </a:p>
              <a:p>
                <a:pPr marR="8890">
                  <a:lnSpc>
                    <a:spcPts val="680"/>
                  </a:lnSpc>
                  <a:spcBef>
                    <a:spcPts val="300"/>
                  </a:spcBef>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them like to</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developing the possibilities of</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 and</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VR?</a:t>
                </a:r>
                <a:endParaRPr sz="600" dirty="0">
                  <a:latin typeface="Arial" panose="020B0604020202020204" pitchFamily="34" charset="0"/>
                  <a:cs typeface="Arial" panose="020B0604020202020204" pitchFamily="34" charset="0"/>
                </a:endParaRPr>
              </a:p>
            </p:txBody>
          </p:sp>
        </p:grpSp>
      </p:grpSp>
      <p:sp>
        <p:nvSpPr>
          <p:cNvPr id="16" name="object 16"/>
          <p:cNvSpPr txBox="1"/>
          <p:nvPr/>
        </p:nvSpPr>
        <p:spPr>
          <a:xfrm>
            <a:off x="3779999" y="5346535"/>
            <a:ext cx="20066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a:latin typeface="Poppins"/>
              <a:cs typeface="Poppins"/>
            </a:endParaRPr>
          </a:p>
        </p:txBody>
      </p:sp>
      <p:sp>
        <p:nvSpPr>
          <p:cNvPr id="17" name="object 17"/>
          <p:cNvSpPr txBox="1"/>
          <p:nvPr/>
        </p:nvSpPr>
        <p:spPr>
          <a:xfrm>
            <a:off x="3779999" y="5651335"/>
            <a:ext cx="2366010" cy="1121410"/>
          </a:xfrm>
          <a:prstGeom prst="rect">
            <a:avLst/>
          </a:prstGeom>
        </p:spPr>
        <p:txBody>
          <a:bodyPr vert="horz" wrap="square" lIns="0" tIns="17780" rIns="0" bIns="0" rtlCol="0">
            <a:noAutofit/>
          </a:bodyPr>
          <a:lstStyle/>
          <a:p>
            <a:pPr marR="43815">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does the </a:t>
            </a:r>
            <a:r>
              <a:rPr sz="600" b="1" spc="-5" dirty="0">
                <a:solidFill>
                  <a:srgbClr val="231F20"/>
                </a:solidFill>
                <a:latin typeface="Arial" panose="020B0604020202020204" pitchFamily="34" charset="0"/>
                <a:cs typeface="Arial" panose="020B0604020202020204" pitchFamily="34" charset="0"/>
              </a:rPr>
              <a:t>future </a:t>
            </a:r>
            <a:r>
              <a:rPr sz="600" b="1" dirty="0">
                <a:solidFill>
                  <a:srgbClr val="231F20"/>
                </a:solidFill>
                <a:latin typeface="Arial" panose="020B0604020202020204" pitchFamily="34" charset="0"/>
                <a:cs typeface="Arial" panose="020B0604020202020204" pitchFamily="34" charset="0"/>
              </a:rPr>
              <a:t>of personal and public transport look</a:t>
            </a:r>
            <a:r>
              <a:rPr sz="600" b="1" spc="-8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like?</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(20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18110">
              <a:lnSpc>
                <a:spcPts val="700"/>
              </a:lnSpc>
              <a:spcBef>
                <a:spcPts val="225"/>
              </a:spcBef>
            </a:pPr>
            <a:r>
              <a:rPr sz="600" dirty="0">
                <a:solidFill>
                  <a:srgbClr val="231F20"/>
                </a:solidFill>
                <a:latin typeface="Arial" panose="020B0604020202020204" pitchFamily="34" charset="0"/>
                <a:cs typeface="Arial" panose="020B0604020202020204" pitchFamily="34" charset="0"/>
              </a:rPr>
              <a:t>Ask the students what they think the transport of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will</a:t>
            </a:r>
            <a:r>
              <a:rPr sz="600" spc="-8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like? What will cars, buses and trains look like in 30 years</a:t>
            </a:r>
            <a:r>
              <a:rPr sz="600" spc="-8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time?</a:t>
            </a:r>
            <a:endParaRPr sz="600" dirty="0">
              <a:latin typeface="Arial" panose="020B0604020202020204" pitchFamily="34" charset="0"/>
              <a:cs typeface="Arial" panose="020B0604020202020204" pitchFamily="34" charset="0"/>
            </a:endParaRPr>
          </a:p>
          <a:p>
            <a:pPr>
              <a:lnSpc>
                <a:spcPct val="100000"/>
              </a:lnSpc>
              <a:spcBef>
                <a:spcPts val="190"/>
              </a:spcBef>
            </a:pP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4"/>
              </a:rPr>
              <a:t>https://www.youtube.com/watch?v=CUS2w4y2Qj4</a:t>
            </a:r>
            <a:endParaRPr sz="600" dirty="0">
              <a:latin typeface="Arial" panose="020B0604020202020204" pitchFamily="34" charset="0"/>
              <a:cs typeface="Arial" panose="020B0604020202020204" pitchFamily="34" charset="0"/>
            </a:endParaRPr>
          </a:p>
          <a:p>
            <a:pPr marR="5080">
              <a:lnSpc>
                <a:spcPts val="700"/>
              </a:lnSpc>
              <a:spcBef>
                <a:spcPts val="245"/>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video and ask each student to complete the </a:t>
            </a:r>
            <a:r>
              <a:rPr sz="600" spc="-5" dirty="0">
                <a:solidFill>
                  <a:srgbClr val="231F20"/>
                </a:solidFill>
                <a:latin typeface="Arial" panose="020B0604020202020204" pitchFamily="34" charset="0"/>
                <a:cs typeface="Arial" panose="020B0604020202020204" pitchFamily="34" charset="0"/>
              </a:rPr>
              <a:t>provided</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note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sheet for each mode of transport. The note sheet will </a:t>
            </a:r>
            <a:r>
              <a:rPr sz="600" spc="-5" dirty="0">
                <a:solidFill>
                  <a:srgbClr val="231F20"/>
                </a:solidFill>
                <a:latin typeface="Arial" panose="020B0604020202020204" pitchFamily="34" charset="0"/>
                <a:cs typeface="Arial" panose="020B0604020202020204" pitchFamily="34" charset="0"/>
              </a:rPr>
              <a:t>prompt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 to think about the design, advantages and user experience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the </a:t>
            </a:r>
            <a:r>
              <a:rPr sz="600" spc="-5" dirty="0">
                <a:solidFill>
                  <a:srgbClr val="231F20"/>
                </a:solidFill>
                <a:latin typeface="Arial" panose="020B0604020202020204" pitchFamily="34" charset="0"/>
                <a:cs typeface="Arial" panose="020B0604020202020204" pitchFamily="34" charset="0"/>
              </a:rPr>
              <a:t>proposed </a:t>
            </a:r>
            <a:r>
              <a:rPr sz="600" dirty="0">
                <a:solidFill>
                  <a:srgbClr val="231F20"/>
                </a:solidFill>
                <a:latin typeface="Arial" panose="020B0604020202020204" pitchFamily="34" charset="0"/>
                <a:cs typeface="Arial" panose="020B0604020202020204" pitchFamily="34" charset="0"/>
              </a:rPr>
              <a:t>futuristic transport </a:t>
            </a:r>
            <a:r>
              <a:rPr sz="600" spc="-5" dirty="0">
                <a:solidFill>
                  <a:srgbClr val="231F20"/>
                </a:solidFill>
                <a:latin typeface="Arial" panose="020B0604020202020204" pitchFamily="34" charset="0"/>
                <a:cs typeface="Arial" panose="020B0604020202020204" pitchFamily="34" charset="0"/>
              </a:rPr>
              <a:t>featured </a:t>
            </a:r>
            <a:r>
              <a:rPr sz="600" dirty="0">
                <a:solidFill>
                  <a:srgbClr val="231F20"/>
                </a:solidFill>
                <a:latin typeface="Arial" panose="020B0604020202020204" pitchFamily="34" charset="0"/>
                <a:cs typeface="Arial" panose="020B0604020202020204" pitchFamily="34" charset="0"/>
              </a:rPr>
              <a:t>in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a:t>
            </a:r>
            <a:endParaRPr sz="600" dirty="0">
              <a:latin typeface="Arial" panose="020B0604020202020204" pitchFamily="34" charset="0"/>
              <a:cs typeface="Arial" panose="020B0604020202020204" pitchFamily="34" charset="0"/>
            </a:endParaRPr>
          </a:p>
          <a:p>
            <a:pPr marR="164465">
              <a:lnSpc>
                <a:spcPts val="700"/>
              </a:lnSpc>
              <a:spcBef>
                <a:spcPts val="225"/>
              </a:spcBef>
            </a:pPr>
            <a:r>
              <a:rPr sz="600" dirty="0">
                <a:solidFill>
                  <a:srgbClr val="231F20"/>
                </a:solidFill>
                <a:latin typeface="Arial" panose="020B0604020202020204" pitchFamily="34" charset="0"/>
                <a:cs typeface="Arial" panose="020B0604020202020204" pitchFamily="34" charset="0"/>
              </a:rPr>
              <a:t>Go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and discuss the </a:t>
            </a:r>
            <a:r>
              <a:rPr sz="600" spc="-5" dirty="0">
                <a:solidFill>
                  <a:srgbClr val="231F20"/>
                </a:solidFill>
                <a:latin typeface="Arial" panose="020B0604020202020204" pitchFamily="34" charset="0"/>
                <a:cs typeface="Arial" panose="020B0604020202020204" pitchFamily="34" charset="0"/>
              </a:rPr>
              <a:t>student’s </a:t>
            </a:r>
            <a:r>
              <a:rPr sz="600" dirty="0">
                <a:solidFill>
                  <a:srgbClr val="231F20"/>
                </a:solidFill>
                <a:latin typeface="Arial" panose="020B0604020202020204" pitchFamily="34" charset="0"/>
                <a:cs typeface="Arial" panose="020B0604020202020204" pitchFamily="34" charset="0"/>
              </a:rPr>
              <a:t>notes and thoughts on</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different </a:t>
            </a:r>
            <a:r>
              <a:rPr sz="600" dirty="0">
                <a:solidFill>
                  <a:srgbClr val="231F20"/>
                </a:solidFill>
                <a:latin typeface="Arial" panose="020B0604020202020204" pitchFamily="34" charset="0"/>
                <a:cs typeface="Arial" panose="020B0604020202020204" pitchFamily="34" charset="0"/>
              </a:rPr>
              <a:t>modes of transport.</a:t>
            </a:r>
            <a:endParaRPr sz="600" dirty="0">
              <a:latin typeface="Arial" panose="020B0604020202020204" pitchFamily="34" charset="0"/>
              <a:cs typeface="Arial" panose="020B0604020202020204" pitchFamily="34" charset="0"/>
            </a:endParaRPr>
          </a:p>
        </p:txBody>
      </p:sp>
      <p:sp>
        <p:nvSpPr>
          <p:cNvPr id="18" name="object 18"/>
          <p:cNvSpPr/>
          <p:nvPr/>
        </p:nvSpPr>
        <p:spPr>
          <a:xfrm>
            <a:off x="6425794" y="4176039"/>
            <a:ext cx="2472022" cy="3023235"/>
          </a:xfrm>
          <a:custGeom>
            <a:avLst/>
            <a:gdLst/>
            <a:ahLst/>
            <a:cxnLst/>
            <a:rect l="l" t="t" r="r" b="b"/>
            <a:pathLst>
              <a:path w="2540634" h="3023234">
                <a:moveTo>
                  <a:pt x="0" y="3023019"/>
                </a:moveTo>
                <a:lnTo>
                  <a:pt x="2540342" y="3023019"/>
                </a:lnTo>
                <a:lnTo>
                  <a:pt x="2540342" y="0"/>
                </a:lnTo>
                <a:lnTo>
                  <a:pt x="0" y="0"/>
                </a:lnTo>
                <a:lnTo>
                  <a:pt x="0" y="3023019"/>
                </a:lnTo>
                <a:close/>
              </a:path>
            </a:pathLst>
          </a:custGeom>
          <a:ln w="6350">
            <a:solidFill>
              <a:srgbClr val="BCBEC0"/>
            </a:solidFill>
          </a:ln>
        </p:spPr>
        <p:txBody>
          <a:bodyPr wrap="square" lIns="0" tIns="0" rIns="0" bIns="0" rtlCol="0">
            <a:noAutofit/>
          </a:bodyPr>
          <a:lstStyle/>
          <a:p>
            <a:endParaRPr/>
          </a:p>
        </p:txBody>
      </p:sp>
      <p:sp>
        <p:nvSpPr>
          <p:cNvPr id="19" name="object 19"/>
          <p:cNvSpPr txBox="1"/>
          <p:nvPr/>
        </p:nvSpPr>
        <p:spPr>
          <a:xfrm>
            <a:off x="6504337" y="4171581"/>
            <a:ext cx="16192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7</a:t>
            </a:r>
            <a:endParaRPr sz="2300">
              <a:latin typeface="Poppins"/>
              <a:cs typeface="Poppins"/>
            </a:endParaRPr>
          </a:p>
        </p:txBody>
      </p:sp>
      <p:sp>
        <p:nvSpPr>
          <p:cNvPr id="20" name="object 20"/>
          <p:cNvSpPr txBox="1"/>
          <p:nvPr/>
        </p:nvSpPr>
        <p:spPr>
          <a:xfrm>
            <a:off x="6504337" y="4442929"/>
            <a:ext cx="2369820" cy="2644775"/>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AR and VR in the </a:t>
            </a:r>
            <a:r>
              <a:rPr sz="600" b="1" spc="-10" dirty="0">
                <a:solidFill>
                  <a:srgbClr val="231F20"/>
                </a:solidFill>
                <a:latin typeface="Arial" panose="020B0604020202020204" pitchFamily="34" charset="0"/>
                <a:cs typeface="Arial" panose="020B0604020202020204" pitchFamily="34" charset="0"/>
              </a:rPr>
              <a:t>Travel </a:t>
            </a:r>
            <a:r>
              <a:rPr sz="600" b="1" dirty="0">
                <a:solidFill>
                  <a:srgbClr val="231F20"/>
                </a:solidFill>
                <a:latin typeface="Arial" panose="020B0604020202020204" pitchFamily="34" charset="0"/>
                <a:cs typeface="Arial" panose="020B0604020202020204" pitchFamily="34" charset="0"/>
              </a:rPr>
              <a:t>Industry (25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86690">
              <a:lnSpc>
                <a:spcPts val="700"/>
              </a:lnSpc>
              <a:spcBef>
                <a:spcPts val="305"/>
              </a:spcBef>
            </a:pPr>
            <a:r>
              <a:rPr sz="600" spc="-20" dirty="0">
                <a:solidFill>
                  <a:srgbClr val="231F20"/>
                </a:solidFill>
                <a:latin typeface="Arial" panose="020B0604020202020204" pitchFamily="34" charset="0"/>
                <a:cs typeface="Arial" panose="020B0604020202020204" pitchFamily="34" charset="0"/>
              </a:rPr>
              <a:t>Talk </a:t>
            </a:r>
            <a:r>
              <a:rPr sz="600" dirty="0">
                <a:solidFill>
                  <a:srgbClr val="231F20"/>
                </a:solidFill>
                <a:latin typeface="Arial" panose="020B0604020202020204" pitchFamily="34" charset="0"/>
                <a:cs typeface="Arial" panose="020B0604020202020204" pitchFamily="34" charset="0"/>
              </a:rPr>
              <a:t>to the students about the fact that people can now travel</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different </a:t>
            </a:r>
            <a:r>
              <a:rPr sz="600" dirty="0">
                <a:solidFill>
                  <a:srgbClr val="231F20"/>
                </a:solidFill>
                <a:latin typeface="Arial" panose="020B0604020202020204" pitchFamily="34" charset="0"/>
                <a:cs typeface="Arial" panose="020B0604020202020204" pitchFamily="34" charset="0"/>
              </a:rPr>
              <a:t>places without even leaving home. They can do this by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using augmented and virtual </a:t>
            </a:r>
            <a:r>
              <a:rPr sz="600" spc="-10" dirty="0">
                <a:solidFill>
                  <a:srgbClr val="231F20"/>
                </a:solidFill>
                <a:latin typeface="Arial" panose="020B0604020202020204" pitchFamily="34" charset="0"/>
                <a:cs typeface="Arial" panose="020B0604020202020204" pitchFamily="34" charset="0"/>
              </a:rPr>
              <a:t>reality. </a:t>
            </a: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a:t>
            </a:r>
            <a:r>
              <a:rPr sz="600" spc="-3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clip:</a:t>
            </a:r>
            <a:endParaRPr sz="600" dirty="0">
              <a:latin typeface="Arial" panose="020B0604020202020204" pitchFamily="34" charset="0"/>
              <a:cs typeface="Arial" panose="020B0604020202020204" pitchFamily="34" charset="0"/>
            </a:endParaRPr>
          </a:p>
          <a:p>
            <a:pPr>
              <a:lnSpc>
                <a:spcPct val="100000"/>
              </a:lnSpc>
              <a:spcBef>
                <a:spcPts val="245"/>
              </a:spcBef>
            </a:pP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5"/>
              </a:rPr>
              <a:t>https://www.youtube.com/watch?v=RMiyLHfYwGU</a:t>
            </a:r>
            <a:endParaRPr sz="600" dirty="0">
              <a:latin typeface="Arial" panose="020B0604020202020204" pitchFamily="34" charset="0"/>
              <a:cs typeface="Arial" panose="020B0604020202020204" pitchFamily="34" charset="0"/>
            </a:endParaRPr>
          </a:p>
          <a:p>
            <a:pPr marR="53975">
              <a:lnSpc>
                <a:spcPts val="700"/>
              </a:lnSpc>
              <a:spcBef>
                <a:spcPts val="300"/>
              </a:spcBef>
            </a:pPr>
            <a:r>
              <a:rPr sz="600" dirty="0">
                <a:solidFill>
                  <a:srgbClr val="231F20"/>
                </a:solidFill>
                <a:latin typeface="Arial" panose="020B0604020202020204" pitchFamily="34" charset="0"/>
                <a:cs typeface="Arial" panose="020B0604020202020204" pitchFamily="34" charset="0"/>
              </a:rPr>
              <a:t>Encourage a class discussion of the advantages and</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disadvantages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‘travelling’ via virtual </a:t>
            </a:r>
            <a:r>
              <a:rPr sz="600" spc="-10" dirty="0">
                <a:solidFill>
                  <a:srgbClr val="231F20"/>
                </a:solidFill>
                <a:latin typeface="Arial" panose="020B0604020202020204" pitchFamily="34" charset="0"/>
                <a:cs typeface="Arial" panose="020B0604020202020204" pitchFamily="34" charset="0"/>
              </a:rPr>
              <a:t>reality. Would </a:t>
            </a:r>
            <a:r>
              <a:rPr sz="600" dirty="0">
                <a:solidFill>
                  <a:srgbClr val="231F20"/>
                </a:solidFill>
                <a:latin typeface="Arial" panose="020B0604020202020204" pitchFamily="34" charset="0"/>
                <a:cs typeface="Arial" panose="020B0604020202020204" pitchFamily="34" charset="0"/>
              </a:rPr>
              <a:t>the students like to do</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a:t>
            </a:r>
            <a:endParaRPr sz="600" dirty="0">
              <a:latin typeface="Arial" panose="020B0604020202020204" pitchFamily="34" charset="0"/>
              <a:cs typeface="Arial" panose="020B0604020202020204" pitchFamily="34" charset="0"/>
            </a:endParaRPr>
          </a:p>
          <a:p>
            <a:pPr marR="78105">
              <a:lnSpc>
                <a:spcPts val="700"/>
              </a:lnSpc>
              <a:spcBef>
                <a:spcPts val="285"/>
              </a:spcBef>
            </a:pPr>
            <a:r>
              <a:rPr sz="600" spc="-20" dirty="0">
                <a:solidFill>
                  <a:srgbClr val="231F20"/>
                </a:solidFill>
                <a:latin typeface="Arial" panose="020B0604020202020204" pitchFamily="34" charset="0"/>
                <a:cs typeface="Arial" panose="020B0604020202020204" pitchFamily="34" charset="0"/>
              </a:rPr>
              <a:t>Tell </a:t>
            </a:r>
            <a:r>
              <a:rPr sz="600" dirty="0">
                <a:solidFill>
                  <a:srgbClr val="231F20"/>
                </a:solidFill>
                <a:latin typeface="Arial" panose="020B0604020202020204" pitchFamily="34" charset="0"/>
                <a:cs typeface="Arial" panose="020B0604020202020204" pitchFamily="34" charset="0"/>
              </a:rPr>
              <a:t>the students that augmented </a:t>
            </a:r>
            <a:r>
              <a:rPr sz="600" spc="-5" dirty="0">
                <a:solidFill>
                  <a:srgbClr val="231F20"/>
                </a:solidFill>
                <a:latin typeface="Arial" panose="020B0604020202020204" pitchFamily="34" charset="0"/>
                <a:cs typeface="Arial" panose="020B0604020202020204" pitchFamily="34" charset="0"/>
              </a:rPr>
              <a:t>reality </a:t>
            </a:r>
            <a:r>
              <a:rPr sz="600" dirty="0">
                <a:solidFill>
                  <a:srgbClr val="231F20"/>
                </a:solidFill>
                <a:latin typeface="Arial" panose="020B0604020202020204" pitchFamily="34" charset="0"/>
                <a:cs typeface="Arial" panose="020B0604020202020204" pitchFamily="34" charset="0"/>
              </a:rPr>
              <a:t>apps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helping tourists</a:t>
            </a:r>
            <a:r>
              <a:rPr sz="600" spc="-4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destinations in a number of ways. </a:t>
            </a: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a:t>
            </a:r>
            <a:r>
              <a:rPr sz="600" spc="-6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clip:</a:t>
            </a:r>
            <a:endParaRPr sz="600" dirty="0">
              <a:latin typeface="Arial" panose="020B0604020202020204" pitchFamily="34" charset="0"/>
              <a:cs typeface="Arial" panose="020B0604020202020204" pitchFamily="34" charset="0"/>
            </a:endParaRPr>
          </a:p>
          <a:p>
            <a:pPr>
              <a:lnSpc>
                <a:spcPct val="100000"/>
              </a:lnSpc>
              <a:spcBef>
                <a:spcPts val="245"/>
              </a:spcBef>
            </a:pP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6"/>
              </a:rPr>
              <a:t>https://www.youtube.com/watch?v=btc_zDS07E4&amp;feature=youtu.be</a:t>
            </a:r>
            <a:endParaRPr sz="600" dirty="0">
              <a:latin typeface="Arial" panose="020B0604020202020204" pitchFamily="34" charset="0"/>
              <a:cs typeface="Arial" panose="020B0604020202020204" pitchFamily="34" charset="0"/>
            </a:endParaRPr>
          </a:p>
          <a:p>
            <a:pPr marR="23495">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 all of the helpful </a:t>
            </a:r>
            <a:r>
              <a:rPr sz="600" spc="-5" dirty="0">
                <a:solidFill>
                  <a:srgbClr val="231F20"/>
                </a:solidFill>
                <a:latin typeface="Arial" panose="020B0604020202020204" pitchFamily="34" charset="0"/>
                <a:cs typeface="Arial" panose="020B0604020202020204" pitchFamily="34" charset="0"/>
              </a:rPr>
              <a:t>features </a:t>
            </a:r>
            <a:r>
              <a:rPr sz="600" dirty="0">
                <a:solidFill>
                  <a:srgbClr val="231F20"/>
                </a:solidFill>
                <a:latin typeface="Arial" panose="020B0604020202020204" pitchFamily="34" charset="0"/>
                <a:cs typeface="Arial" panose="020B0604020202020204" pitchFamily="34" charset="0"/>
              </a:rPr>
              <a:t>they saw in the video. How do</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 the app will help a tourist? If you </a:t>
            </a:r>
            <a:r>
              <a:rPr sz="600" spc="-5" dirty="0">
                <a:solidFill>
                  <a:srgbClr val="231F20"/>
                </a:solidFill>
                <a:latin typeface="Arial" panose="020B0604020202020204" pitchFamily="34" charset="0"/>
                <a:cs typeface="Arial" panose="020B0604020202020204" pitchFamily="34" charset="0"/>
              </a:rPr>
              <a:t>were </a:t>
            </a:r>
            <a:r>
              <a:rPr sz="600" dirty="0">
                <a:solidFill>
                  <a:srgbClr val="231F20"/>
                </a:solidFill>
                <a:latin typeface="Arial" panose="020B0604020202020204" pitchFamily="34" charset="0"/>
                <a:cs typeface="Arial" panose="020B0604020202020204" pitchFamily="34" charset="0"/>
              </a:rPr>
              <a:t>the app </a:t>
            </a:r>
            <a:r>
              <a:rPr sz="600" spc="-10" dirty="0">
                <a:solidFill>
                  <a:srgbClr val="231F20"/>
                </a:solidFill>
                <a:latin typeface="Arial" panose="020B0604020202020204" pitchFamily="34" charset="0"/>
                <a:cs typeface="Arial" panose="020B0604020202020204" pitchFamily="34" charset="0"/>
              </a:rPr>
              <a:t>designer, </a:t>
            </a:r>
            <a:r>
              <a:rPr sz="600" dirty="0">
                <a:solidFill>
                  <a:srgbClr val="231F20"/>
                </a:solidFill>
                <a:latin typeface="Arial" panose="020B0604020202020204" pitchFamily="34" charset="0"/>
                <a:cs typeface="Arial" panose="020B0604020202020204" pitchFamily="34" charset="0"/>
              </a:rPr>
              <a:t>what</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features </a:t>
            </a:r>
            <a:r>
              <a:rPr sz="600" dirty="0">
                <a:solidFill>
                  <a:srgbClr val="231F20"/>
                </a:solidFill>
                <a:latin typeface="Arial" panose="020B0604020202020204" pitchFamily="34" charset="0"/>
                <a:cs typeface="Arial" panose="020B0604020202020204" pitchFamily="34" charset="0"/>
              </a:rPr>
              <a:t>would you add? </a:t>
            </a: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 students like to travel and</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create </a:t>
            </a:r>
            <a:r>
              <a:rPr sz="600" dirty="0">
                <a:solidFill>
                  <a:srgbClr val="231F20"/>
                </a:solidFill>
                <a:latin typeface="Arial" panose="020B0604020202020204" pitchFamily="34" charset="0"/>
                <a:cs typeface="Arial" panose="020B0604020202020204" pitchFamily="34" charset="0"/>
              </a:rPr>
              <a:t>apps like this to help others who visit these</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places?</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Note: a definition of AR and VR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included as an activity in the</a:t>
            </a:r>
            <a:r>
              <a:rPr sz="600" spc="-8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a:t>
            </a:r>
            <a:r>
              <a:rPr lang="en-GB"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Fun lesson. </a:t>
            </a:r>
            <a:r>
              <a:rPr sz="600" spc="-25" dirty="0">
                <a:solidFill>
                  <a:srgbClr val="231F20"/>
                </a:solidFill>
                <a:latin typeface="Arial" panose="020B0604020202020204" pitchFamily="34" charset="0"/>
                <a:cs typeface="Arial" panose="020B0604020202020204" pitchFamily="34" charset="0"/>
              </a:rPr>
              <a:t>You </a:t>
            </a:r>
            <a:r>
              <a:rPr sz="600" dirty="0">
                <a:solidFill>
                  <a:srgbClr val="231F20"/>
                </a:solidFill>
                <a:latin typeface="Arial" panose="020B0604020202020204" pitchFamily="34" charset="0"/>
                <a:cs typeface="Arial" panose="020B0604020202020204" pitchFamily="34" charset="0"/>
              </a:rPr>
              <a:t>may need to complete this activity if your class</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yourself </a:t>
            </a:r>
            <a:r>
              <a:rPr sz="600" spc="-5" dirty="0">
                <a:solidFill>
                  <a:srgbClr val="231F20"/>
                </a:solidFill>
                <a:latin typeface="Arial" panose="020B0604020202020204" pitchFamily="34" charset="0"/>
                <a:cs typeface="Arial" panose="020B0604020202020204" pitchFamily="34" charset="0"/>
              </a:rPr>
              <a:t>are unsure </a:t>
            </a:r>
            <a:r>
              <a:rPr sz="600" dirty="0">
                <a:solidFill>
                  <a:srgbClr val="231F20"/>
                </a:solidFill>
                <a:latin typeface="Arial" panose="020B0604020202020204" pitchFamily="34" charset="0"/>
                <a:cs typeface="Arial" panose="020B0604020202020204" pitchFamily="34" charset="0"/>
              </a:rPr>
              <a:t>of the meaning of AR and</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VR.</a:t>
            </a:r>
            <a:endParaRPr sz="600" dirty="0">
              <a:latin typeface="Arial" panose="020B0604020202020204" pitchFamily="34" charset="0"/>
              <a:cs typeface="Arial" panose="020B0604020202020204" pitchFamily="34" charset="0"/>
            </a:endParaRPr>
          </a:p>
          <a:p>
            <a:pPr marR="146685">
              <a:lnSpc>
                <a:spcPts val="700"/>
              </a:lnSpc>
              <a:spcBef>
                <a:spcPts val="285"/>
              </a:spcBef>
            </a:pPr>
            <a:r>
              <a:rPr sz="600" spc="-20" dirty="0">
                <a:solidFill>
                  <a:srgbClr val="231F20"/>
                </a:solidFill>
                <a:latin typeface="Arial" panose="020B0604020202020204" pitchFamily="34" charset="0"/>
                <a:cs typeface="Arial" panose="020B0604020202020204" pitchFamily="34" charset="0"/>
              </a:rPr>
              <a:t>Tell </a:t>
            </a:r>
            <a:r>
              <a:rPr sz="600" dirty="0">
                <a:solidFill>
                  <a:srgbClr val="231F20"/>
                </a:solidFill>
                <a:latin typeface="Arial" panose="020B0604020202020204" pitchFamily="34" charset="0"/>
                <a:cs typeface="Arial" panose="020B0604020202020204" pitchFamily="34" charset="0"/>
              </a:rPr>
              <a:t>the students that 360° cameras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also used to allow</a:t>
            </a:r>
            <a:r>
              <a:rPr sz="600" spc="-6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people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5" dirty="0">
                <a:solidFill>
                  <a:srgbClr val="231F20"/>
                </a:solidFill>
                <a:latin typeface="Arial" panose="020B0604020202020204" pitchFamily="34" charset="0"/>
                <a:cs typeface="Arial" panose="020B0604020202020204" pitchFamily="34" charset="0"/>
              </a:rPr>
              <a:t>explore areas </a:t>
            </a:r>
            <a:r>
              <a:rPr sz="600" dirty="0">
                <a:solidFill>
                  <a:srgbClr val="231F20"/>
                </a:solidFill>
                <a:latin typeface="Arial" panose="020B0604020202020204" pitchFamily="34" charset="0"/>
                <a:cs typeface="Arial" panose="020B0604020202020204" pitchFamily="34" charset="0"/>
              </a:rPr>
              <a:t>without actually being </a:t>
            </a:r>
            <a:r>
              <a:rPr sz="600" spc="-5" dirty="0">
                <a:solidFill>
                  <a:srgbClr val="231F20"/>
                </a:solidFill>
                <a:latin typeface="Arial" panose="020B0604020202020204" pitchFamily="34" charset="0"/>
                <a:cs typeface="Arial" panose="020B0604020202020204" pitchFamily="34" charset="0"/>
              </a:rPr>
              <a:t>there. </a:t>
            </a:r>
            <a:r>
              <a:rPr sz="600" dirty="0">
                <a:solidFill>
                  <a:srgbClr val="231F20"/>
                </a:solidFill>
                <a:latin typeface="Arial" panose="020B0604020202020204" pitchFamily="34" charset="0"/>
                <a:cs typeface="Arial" panose="020B0604020202020204" pitchFamily="34" charset="0"/>
              </a:rPr>
              <a:t>Give the students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opportunity to investigate one </a:t>
            </a:r>
            <a:r>
              <a:rPr lang="en-GB" sz="600" dirty="0">
                <a:solidFill>
                  <a:srgbClr val="231F20"/>
                </a:solidFill>
                <a:latin typeface="Arial" panose="020B0604020202020204" pitchFamily="34" charset="0"/>
                <a:cs typeface="Arial" panose="020B0604020202020204" pitchFamily="34" charset="0"/>
              </a:rPr>
              <a:t>of </a:t>
            </a:r>
            <a:r>
              <a:rPr sz="600" dirty="0">
                <a:solidFill>
                  <a:srgbClr val="231F20"/>
                </a:solidFill>
                <a:latin typeface="Arial" panose="020B0604020202020204" pitchFamily="34" charset="0"/>
                <a:cs typeface="Arial" panose="020B0604020202020204" pitchFamily="34" charset="0"/>
              </a:rPr>
              <a:t>the following 360° Planet</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Earth</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experiences (this can be completed on a desktop or</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tablet).</a:t>
            </a:r>
            <a:endParaRPr sz="600" dirty="0">
              <a:latin typeface="Arial" panose="020B0604020202020204" pitchFamily="34" charset="0"/>
              <a:cs typeface="Arial" panose="020B0604020202020204" pitchFamily="34" charset="0"/>
            </a:endParaRPr>
          </a:p>
          <a:p>
            <a:pPr marR="13335">
              <a:lnSpc>
                <a:spcPts val="700"/>
              </a:lnSpc>
              <a:spcBef>
                <a:spcPts val="285"/>
              </a:spcBef>
            </a:pPr>
            <a:r>
              <a:rPr sz="600" dirty="0">
                <a:solidFill>
                  <a:srgbClr val="231F20"/>
                </a:solidFill>
                <a:latin typeface="Arial" panose="020B0604020202020204" pitchFamily="34" charset="0"/>
                <a:cs typeface="Arial" panose="020B0604020202020204" pitchFamily="34" charset="0"/>
              </a:rPr>
              <a:t>Encourage the students to use the </a:t>
            </a:r>
            <a:r>
              <a:rPr sz="600" spc="-5" dirty="0">
                <a:solidFill>
                  <a:srgbClr val="231F20"/>
                </a:solidFill>
                <a:latin typeface="Arial" panose="020B0604020202020204" pitchFamily="34" charset="0"/>
                <a:cs typeface="Arial" panose="020B0604020202020204" pitchFamily="34" charset="0"/>
              </a:rPr>
              <a:t>arrows </a:t>
            </a:r>
            <a:r>
              <a:rPr sz="600" dirty="0">
                <a:solidFill>
                  <a:srgbClr val="231F20"/>
                </a:solidFill>
                <a:latin typeface="Arial" panose="020B0604020202020204" pitchFamily="34" charset="0"/>
                <a:cs typeface="Arial" panose="020B0604020202020204" pitchFamily="34" charset="0"/>
              </a:rPr>
              <a:t>in the top left corner of</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 to </a:t>
            </a:r>
            <a:r>
              <a:rPr sz="600" spc="-5" dirty="0">
                <a:solidFill>
                  <a:srgbClr val="231F20"/>
                </a:solidFill>
                <a:latin typeface="Arial" panose="020B0604020202020204" pitchFamily="34" charset="0"/>
                <a:cs typeface="Arial" panose="020B0604020202020204" pitchFamily="34" charset="0"/>
              </a:rPr>
              <a:t>explore </a:t>
            </a:r>
            <a:r>
              <a:rPr sz="600" dirty="0">
                <a:solidFill>
                  <a:srgbClr val="231F20"/>
                </a:solidFill>
                <a:latin typeface="Arial" panose="020B0604020202020204" pitchFamily="34" charset="0"/>
                <a:cs typeface="Arial" panose="020B0604020202020204" pitchFamily="34" charset="0"/>
              </a:rPr>
              <a:t>the image:</a:t>
            </a:r>
            <a:endParaRPr sz="600" dirty="0">
              <a:latin typeface="Arial" panose="020B0604020202020204" pitchFamily="34" charset="0"/>
              <a:cs typeface="Arial" panose="020B0604020202020204" pitchFamily="34" charset="0"/>
            </a:endParaRPr>
          </a:p>
          <a:p>
            <a:pPr marR="90170">
              <a:lnSpc>
                <a:spcPts val="700"/>
              </a:lnSpc>
              <a:spcBef>
                <a:spcPts val="284"/>
              </a:spcBef>
            </a:pP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7"/>
              </a:rPr>
              <a:t>https://www.bbc.co.uk/programmes/articles/365zWpz7HypS4MxY</a:t>
            </a:r>
            <a:r>
              <a:rPr sz="600" dirty="0">
                <a:solidFill>
                  <a:srgbClr val="231F20"/>
                </a:solidFill>
                <a:uFill>
                  <a:solidFill>
                    <a:srgbClr val="231F20"/>
                  </a:solidFill>
                </a:uFill>
                <a:latin typeface="Arial" panose="020B0604020202020204" pitchFamily="34" charset="0"/>
                <a:cs typeface="Arial" panose="020B0604020202020204" pitchFamily="34" charset="0"/>
                <a:hlinkClick r:id="rId7"/>
              </a:rPr>
              <a:t>md0sS36/planet-earth-ii-in-360</a:t>
            </a:r>
            <a:endParaRPr sz="600" dirty="0">
              <a:latin typeface="Arial" panose="020B0604020202020204" pitchFamily="34" charset="0"/>
              <a:cs typeface="Arial" panose="020B0604020202020204" pitchFamily="34" charset="0"/>
            </a:endParaRPr>
          </a:p>
        </p:txBody>
      </p:sp>
      <p:sp>
        <p:nvSpPr>
          <p:cNvPr id="21" name="object 21"/>
          <p:cNvSpPr/>
          <p:nvPr/>
        </p:nvSpPr>
        <p:spPr>
          <a:xfrm>
            <a:off x="5064353" y="1745995"/>
            <a:ext cx="1190625" cy="1480782"/>
          </a:xfrm>
          <a:custGeom>
            <a:avLst/>
            <a:gdLst/>
            <a:ahLst/>
            <a:cxnLst/>
            <a:rect l="l" t="t" r="r" b="b"/>
            <a:pathLst>
              <a:path w="1190625" h="1393825">
                <a:moveTo>
                  <a:pt x="0" y="1393520"/>
                </a:moveTo>
                <a:lnTo>
                  <a:pt x="1190345" y="1393520"/>
                </a:lnTo>
                <a:lnTo>
                  <a:pt x="1190345" y="0"/>
                </a:lnTo>
                <a:lnTo>
                  <a:pt x="0" y="0"/>
                </a:lnTo>
                <a:lnTo>
                  <a:pt x="0" y="1393520"/>
                </a:lnTo>
                <a:close/>
              </a:path>
            </a:pathLst>
          </a:custGeom>
          <a:ln w="6350">
            <a:solidFill>
              <a:srgbClr val="BCBEC0"/>
            </a:solidFill>
          </a:ln>
        </p:spPr>
        <p:txBody>
          <a:bodyPr wrap="square" lIns="0" tIns="0" rIns="0" bIns="0" rtlCol="0">
            <a:noAutofit/>
          </a:bodyPr>
          <a:lstStyle/>
          <a:p>
            <a:endParaRPr/>
          </a:p>
        </p:txBody>
      </p:sp>
      <p:sp>
        <p:nvSpPr>
          <p:cNvPr id="22" name="object 22"/>
          <p:cNvSpPr txBox="1"/>
          <p:nvPr/>
        </p:nvSpPr>
        <p:spPr>
          <a:xfrm>
            <a:off x="5130000" y="1754257"/>
            <a:ext cx="17843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2</a:t>
            </a:r>
            <a:endParaRPr sz="2300" dirty="0">
              <a:latin typeface="Poppins"/>
              <a:cs typeface="Poppins"/>
            </a:endParaRPr>
          </a:p>
        </p:txBody>
      </p:sp>
      <p:sp>
        <p:nvSpPr>
          <p:cNvPr id="23" name="object 23"/>
          <p:cNvSpPr txBox="1"/>
          <p:nvPr/>
        </p:nvSpPr>
        <p:spPr>
          <a:xfrm>
            <a:off x="5130000" y="2059057"/>
            <a:ext cx="1049020" cy="982344"/>
          </a:xfrm>
          <a:prstGeom prst="rect">
            <a:avLst/>
          </a:prstGeom>
        </p:spPr>
        <p:txBody>
          <a:bodyPr vert="horz" wrap="square" lIns="0" tIns="17780" rIns="0" bIns="0" rtlCol="0">
            <a:noAutofit/>
          </a:bodyPr>
          <a:lstStyle/>
          <a:p>
            <a:pPr marR="129539">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a:t>
            </a:r>
            <a:r>
              <a:rPr lang="en-GB" sz="600" b="1"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 in </a:t>
            </a:r>
            <a:r>
              <a:rPr sz="600" b="1" spc="-20" dirty="0">
                <a:solidFill>
                  <a:srgbClr val="231F20"/>
                </a:solidFill>
                <a:latin typeface="Arial" panose="020B0604020202020204" pitchFamily="34" charset="0"/>
                <a:cs typeface="Arial" panose="020B0604020202020204" pitchFamily="34" charset="0"/>
              </a:rPr>
              <a:t>Tech</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lang="en-GB" sz="600" b="1"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Travel? </a:t>
            </a:r>
            <a:r>
              <a:rPr sz="600" b="1" dirty="0">
                <a:solidFill>
                  <a:srgbClr val="231F20"/>
                </a:solidFill>
                <a:latin typeface="Arial" panose="020B0604020202020204" pitchFamily="34" charset="0"/>
                <a:cs typeface="Arial" panose="020B0604020202020204" pitchFamily="34" charset="0"/>
              </a:rPr>
              <a:t>(5 min)</a:t>
            </a:r>
            <a:endParaRPr sz="600" dirty="0">
              <a:latin typeface="Arial" panose="020B0604020202020204" pitchFamily="34" charset="0"/>
              <a:cs typeface="Arial" panose="020B0604020202020204" pitchFamily="34" charset="0"/>
            </a:endParaRPr>
          </a:p>
          <a:p>
            <a:pPr marR="5080">
              <a:lnSpc>
                <a:spcPts val="700"/>
              </a:lnSpc>
              <a:spcBef>
                <a:spcPts val="225"/>
              </a:spcBef>
            </a:pPr>
            <a:r>
              <a:rPr sz="600" dirty="0">
                <a:solidFill>
                  <a:srgbClr val="231F20"/>
                </a:solidFill>
                <a:latin typeface="Arial" panose="020B0604020202020204" pitchFamily="34" charset="0"/>
                <a:cs typeface="Arial" panose="020B0604020202020204" pitchFamily="34" charset="0"/>
              </a:rPr>
              <a:t>Discuss the examples on 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PPT and the </a:t>
            </a:r>
            <a:r>
              <a:rPr sz="600" spc="-5" dirty="0">
                <a:solidFill>
                  <a:srgbClr val="231F20"/>
                </a:solidFill>
                <a:latin typeface="Arial" panose="020B0604020202020204" pitchFamily="34" charset="0"/>
                <a:cs typeface="Arial" panose="020B0604020202020204" pitchFamily="34" charset="0"/>
              </a:rPr>
              <a:t>related </a:t>
            </a:r>
            <a:r>
              <a:rPr sz="600" dirty="0">
                <a:solidFill>
                  <a:srgbClr val="231F20"/>
                </a:solidFill>
                <a:latin typeface="Arial" panose="020B0604020202020204" pitchFamily="34" charset="0"/>
                <a:cs typeface="Arial" panose="020B0604020202020204" pitchFamily="34" charset="0"/>
              </a:rPr>
              <a:t>starting</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salaries (if you think this is</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appropriate </a:t>
            </a:r>
            <a:r>
              <a:rPr sz="600" dirty="0">
                <a:solidFill>
                  <a:srgbClr val="231F20"/>
                </a:solidFill>
                <a:latin typeface="Arial" panose="020B0604020202020204" pitchFamily="34" charset="0"/>
                <a:cs typeface="Arial" panose="020B0604020202020204" pitchFamily="34" charset="0"/>
              </a:rPr>
              <a:t>and the students</a:t>
            </a:r>
            <a:r>
              <a:rPr lang="en-GB" sz="60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show</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an</a:t>
            </a:r>
            <a:r>
              <a:rPr sz="600" spc="-3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interest</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in</a:t>
            </a:r>
            <a:r>
              <a:rPr sz="600" spc="-3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salaries).</a:t>
            </a:r>
            <a:endParaRPr sz="600" dirty="0">
              <a:latin typeface="Arial" panose="020B0604020202020204" pitchFamily="34" charset="0"/>
              <a:cs typeface="Arial" panose="020B0604020202020204" pitchFamily="34" charset="0"/>
            </a:endParaRPr>
          </a:p>
          <a:p>
            <a:pPr marR="27940">
              <a:lnSpc>
                <a:spcPts val="700"/>
              </a:lnSpc>
              <a:spcBef>
                <a:spcPts val="285"/>
              </a:spcBef>
            </a:pPr>
            <a:r>
              <a:rPr sz="600" spc="-10" dirty="0">
                <a:solidFill>
                  <a:srgbClr val="231F20"/>
                </a:solidFill>
                <a:latin typeface="Arial" panose="020B0604020202020204" pitchFamily="34" charset="0"/>
                <a:cs typeface="Arial" panose="020B0604020202020204" pitchFamily="34" charset="0"/>
              </a:rPr>
              <a:t>Do</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any</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of</a:t>
            </a:r>
            <a:r>
              <a:rPr sz="600" spc="-3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these</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careers</a:t>
            </a:r>
            <a:r>
              <a:rPr sz="600" spc="-3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appeal</a:t>
            </a:r>
            <a:r>
              <a:rPr lang="en-GB"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the students and</a:t>
            </a:r>
            <a:r>
              <a:rPr sz="600" spc="-4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24" name="object 24"/>
          <p:cNvSpPr/>
          <p:nvPr/>
        </p:nvSpPr>
        <p:spPr>
          <a:xfrm>
            <a:off x="3714356" y="3354463"/>
            <a:ext cx="2533015" cy="717550"/>
          </a:xfrm>
          <a:custGeom>
            <a:avLst/>
            <a:gdLst/>
            <a:ahLst/>
            <a:cxnLst/>
            <a:rect l="l" t="t" r="r" b="b"/>
            <a:pathLst>
              <a:path w="2533015" h="717550">
                <a:moveTo>
                  <a:pt x="0" y="717245"/>
                </a:moveTo>
                <a:lnTo>
                  <a:pt x="2532684" y="717245"/>
                </a:lnTo>
                <a:lnTo>
                  <a:pt x="2532684" y="0"/>
                </a:lnTo>
                <a:lnTo>
                  <a:pt x="0" y="0"/>
                </a:lnTo>
                <a:lnTo>
                  <a:pt x="0" y="717245"/>
                </a:lnTo>
                <a:close/>
              </a:path>
            </a:pathLst>
          </a:custGeom>
          <a:ln w="6350">
            <a:solidFill>
              <a:srgbClr val="BCBEC0"/>
            </a:solidFill>
          </a:ln>
        </p:spPr>
        <p:txBody>
          <a:bodyPr wrap="square" lIns="0" tIns="0" rIns="0" bIns="0" rtlCol="0">
            <a:noAutofit/>
          </a:bodyPr>
          <a:lstStyle/>
          <a:p>
            <a:endParaRPr/>
          </a:p>
        </p:txBody>
      </p:sp>
      <p:sp>
        <p:nvSpPr>
          <p:cNvPr id="25" name="object 25"/>
          <p:cNvSpPr/>
          <p:nvPr/>
        </p:nvSpPr>
        <p:spPr>
          <a:xfrm>
            <a:off x="3714356" y="4172190"/>
            <a:ext cx="2533015" cy="1031875"/>
          </a:xfrm>
          <a:custGeom>
            <a:avLst/>
            <a:gdLst/>
            <a:ahLst/>
            <a:cxnLst/>
            <a:rect l="l" t="t" r="r" b="b"/>
            <a:pathLst>
              <a:path w="2533015" h="1031875">
                <a:moveTo>
                  <a:pt x="0" y="1031557"/>
                </a:moveTo>
                <a:lnTo>
                  <a:pt x="2532684" y="1031557"/>
                </a:lnTo>
                <a:lnTo>
                  <a:pt x="2532684" y="0"/>
                </a:lnTo>
                <a:lnTo>
                  <a:pt x="0" y="0"/>
                </a:lnTo>
                <a:lnTo>
                  <a:pt x="0" y="1031557"/>
                </a:lnTo>
                <a:close/>
              </a:path>
            </a:pathLst>
          </a:custGeom>
          <a:ln w="6349">
            <a:solidFill>
              <a:srgbClr val="BCBEC0"/>
            </a:solidFill>
          </a:ln>
        </p:spPr>
        <p:txBody>
          <a:bodyPr wrap="square" lIns="0" tIns="0" rIns="0" bIns="0" rtlCol="0">
            <a:noAutofit/>
          </a:bodyPr>
          <a:lstStyle/>
          <a:p>
            <a:endParaRPr/>
          </a:p>
        </p:txBody>
      </p:sp>
      <p:sp>
        <p:nvSpPr>
          <p:cNvPr id="26" name="object 26"/>
          <p:cNvSpPr txBox="1"/>
          <p:nvPr/>
        </p:nvSpPr>
        <p:spPr>
          <a:xfrm>
            <a:off x="3779999" y="3350007"/>
            <a:ext cx="18986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3</a:t>
            </a:r>
            <a:endParaRPr sz="2300">
              <a:latin typeface="Poppins"/>
              <a:cs typeface="Poppins"/>
            </a:endParaRPr>
          </a:p>
        </p:txBody>
      </p:sp>
      <p:sp>
        <p:nvSpPr>
          <p:cNvPr id="27" name="object 27"/>
          <p:cNvSpPr txBox="1"/>
          <p:nvPr/>
        </p:nvSpPr>
        <p:spPr>
          <a:xfrm>
            <a:off x="3779999" y="3621356"/>
            <a:ext cx="2315210" cy="364490"/>
          </a:xfrm>
          <a:prstGeom prst="rect">
            <a:avLst/>
          </a:prstGeom>
        </p:spPr>
        <p:txBody>
          <a:bodyPr vert="horz" wrap="square" lIns="0" tIns="45720" rIns="0" bIns="0" rtlCol="0">
            <a:noAutofit/>
          </a:bodyPr>
          <a:lstStyle/>
          <a:p>
            <a:pPr>
              <a:lnSpc>
                <a:spcPct val="100000"/>
              </a:lnSpc>
              <a:spcBef>
                <a:spcPts val="360"/>
              </a:spcBef>
            </a:pP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 video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After watching, discuss the </a:t>
            </a:r>
            <a:r>
              <a:rPr sz="600" spc="-5" dirty="0">
                <a:solidFill>
                  <a:srgbClr val="231F20"/>
                </a:solidFill>
                <a:latin typeface="Arial" panose="020B0604020202020204" pitchFamily="34" charset="0"/>
                <a:cs typeface="Arial" panose="020B0604020202020204" pitchFamily="34" charset="0"/>
              </a:rPr>
              <a:t>role </a:t>
            </a:r>
            <a:r>
              <a:rPr sz="600" spc="-10" dirty="0">
                <a:solidFill>
                  <a:srgbClr val="231F20"/>
                </a:solidFill>
                <a:latin typeface="Arial" panose="020B0604020202020204" pitchFamily="34" charset="0"/>
                <a:cs typeface="Arial" panose="020B0604020202020204" pitchFamily="34" charset="0"/>
              </a:rPr>
              <a:t>model’s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path: What led</a:t>
            </a:r>
            <a:r>
              <a:rPr sz="600" spc="-3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 a technology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What do they enjoy about their</a:t>
            </a:r>
            <a:r>
              <a:rPr sz="600" spc="-4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p:txBody>
      </p:sp>
      <p:sp>
        <p:nvSpPr>
          <p:cNvPr id="28" name="object 28"/>
          <p:cNvSpPr txBox="1"/>
          <p:nvPr/>
        </p:nvSpPr>
        <p:spPr>
          <a:xfrm>
            <a:off x="3779999" y="4174860"/>
            <a:ext cx="20955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4</a:t>
            </a:r>
            <a:endParaRPr sz="2300" dirty="0">
              <a:latin typeface="Poppins"/>
              <a:cs typeface="Poppins"/>
            </a:endParaRPr>
          </a:p>
        </p:txBody>
      </p:sp>
      <p:sp>
        <p:nvSpPr>
          <p:cNvPr id="29" name="object 29"/>
          <p:cNvSpPr txBox="1"/>
          <p:nvPr/>
        </p:nvSpPr>
        <p:spPr>
          <a:xfrm>
            <a:off x="3779999" y="4446209"/>
            <a:ext cx="2352040" cy="667385"/>
          </a:xfrm>
          <a:prstGeom prst="rect">
            <a:avLst/>
          </a:prstGeom>
        </p:spPr>
        <p:txBody>
          <a:bodyPr vert="horz" wrap="square" lIns="0" tIns="45720" rIns="0" bIns="0" rtlCol="0">
            <a:noAutofit/>
          </a:bodyPr>
          <a:lstStyle/>
          <a:p>
            <a:pPr>
              <a:lnSpc>
                <a:spcPct val="100000"/>
              </a:lnSpc>
              <a:spcBef>
                <a:spcPts val="360"/>
              </a:spcBef>
            </a:pPr>
            <a:r>
              <a:rPr sz="600" b="1" spc="-10" dirty="0">
                <a:solidFill>
                  <a:srgbClr val="231F20"/>
                </a:solidFill>
                <a:latin typeface="Arial" panose="020B0604020202020204" pitchFamily="34" charset="0"/>
                <a:cs typeface="Arial" panose="020B0604020202020204" pitchFamily="34" charset="0"/>
              </a:rPr>
              <a:t>How</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has</a:t>
            </a:r>
            <a:r>
              <a:rPr sz="600" b="1" spc="-2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technology</a:t>
            </a:r>
            <a:r>
              <a:rPr sz="600" b="1" spc="-2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for</a:t>
            </a:r>
            <a:r>
              <a:rPr sz="600" b="1" spc="-2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travel</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evolved</a:t>
            </a:r>
            <a:r>
              <a:rPr sz="600" b="1" spc="-4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through</a:t>
            </a:r>
            <a:r>
              <a:rPr sz="600" b="1" spc="-4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time?</a:t>
            </a:r>
            <a:r>
              <a:rPr sz="600" b="1" spc="-40"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(15</a:t>
            </a:r>
            <a:r>
              <a:rPr sz="600" b="1" spc="-4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spc="-10" dirty="0">
                <a:solidFill>
                  <a:srgbClr val="231F20"/>
                </a:solidFill>
                <a:latin typeface="Arial" panose="020B0604020202020204" pitchFamily="34" charset="0"/>
                <a:cs typeface="Arial" panose="020B0604020202020204" pitchFamily="34" charset="0"/>
              </a:rPr>
              <a:t>Give out the transport picture worksheet. Ask the students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cut out</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 pictures and work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groups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see </a:t>
            </a:r>
            <a:r>
              <a:rPr sz="600" spc="-5" dirty="0">
                <a:solidFill>
                  <a:srgbClr val="231F20"/>
                </a:solidFill>
                <a:latin typeface="Arial" panose="020B0604020202020204" pitchFamily="34" charset="0"/>
                <a:cs typeface="Arial" panose="020B0604020202020204" pitchFamily="34" charset="0"/>
              </a:rPr>
              <a:t>if </a:t>
            </a:r>
            <a:r>
              <a:rPr sz="600" spc="-10" dirty="0">
                <a:solidFill>
                  <a:srgbClr val="231F20"/>
                </a:solidFill>
                <a:latin typeface="Arial" panose="020B0604020202020204" pitchFamily="34" charset="0"/>
                <a:cs typeface="Arial" panose="020B0604020202020204" pitchFamily="34" charset="0"/>
              </a:rPr>
              <a:t>they can correctly put 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pictures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transport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chronological order form oldest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most</a:t>
            </a:r>
            <a:r>
              <a:rPr sz="600" spc="-11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recent.</a:t>
            </a:r>
            <a:endParaRPr sz="600" b="1" dirty="0">
              <a:latin typeface="Arial" panose="020B0604020202020204" pitchFamily="34" charset="0"/>
              <a:cs typeface="Arial" panose="020B0604020202020204" pitchFamily="34" charset="0"/>
            </a:endParaRPr>
          </a:p>
          <a:p>
            <a:pPr marR="44450">
              <a:lnSpc>
                <a:spcPts val="700"/>
              </a:lnSpc>
              <a:spcBef>
                <a:spcPts val="285"/>
              </a:spcBef>
            </a:pPr>
            <a:r>
              <a:rPr sz="600" dirty="0">
                <a:solidFill>
                  <a:srgbClr val="231F20"/>
                </a:solidFill>
                <a:latin typeface="Arial" panose="020B0604020202020204" pitchFamily="34" charset="0"/>
                <a:cs typeface="Arial" panose="020B0604020202020204" pitchFamily="34" charset="0"/>
              </a:rPr>
              <a:t>Go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answers with the class and discuss how</a:t>
            </a:r>
            <a:r>
              <a:rPr sz="600" spc="-7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advance</a:t>
            </a:r>
            <a:r>
              <a:rPr lang="en-GB" sz="600" dirty="0">
                <a:solidFill>
                  <a:srgbClr val="231F20"/>
                </a:solidFill>
                <a:latin typeface="Arial" panose="020B0604020202020204" pitchFamily="34" charset="0"/>
                <a:cs typeface="Arial" panose="020B0604020202020204" pitchFamily="34" charset="0"/>
              </a:rPr>
              <a:t>s</a:t>
            </a:r>
            <a:r>
              <a:rPr sz="60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in technology </a:t>
            </a:r>
            <a:r>
              <a:rPr sz="600" dirty="0">
                <a:solidFill>
                  <a:srgbClr val="231F20"/>
                </a:solidFill>
                <a:latin typeface="Arial" panose="020B0604020202020204" pitchFamily="34" charset="0"/>
                <a:cs typeface="Arial" panose="020B0604020202020204" pitchFamily="34" charset="0"/>
              </a:rPr>
              <a:t>have changed the way we</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travel.</a:t>
            </a:r>
            <a:endParaRPr sz="600" dirty="0">
              <a:latin typeface="Arial" panose="020B0604020202020204" pitchFamily="34" charset="0"/>
              <a:cs typeface="Arial" panose="020B0604020202020204" pitchFamily="34" charset="0"/>
            </a:endParaRPr>
          </a:p>
        </p:txBody>
      </p:sp>
      <p:sp>
        <p:nvSpPr>
          <p:cNvPr id="31" name="object 22">
            <a:extLst>
              <a:ext uri="{FF2B5EF4-FFF2-40B4-BE49-F238E27FC236}">
                <a16:creationId xmlns:a16="http://schemas.microsoft.com/office/drawing/2014/main" id="{D6C14D31-E08E-4804-96FA-897B00CAD8D6}"/>
              </a:ext>
            </a:extLst>
          </p:cNvPr>
          <p:cNvSpPr txBox="1"/>
          <p:nvPr/>
        </p:nvSpPr>
        <p:spPr>
          <a:xfrm>
            <a:off x="3779999" y="1754257"/>
            <a:ext cx="178435"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1</a:t>
            </a:r>
            <a:endParaRPr sz="2300" dirty="0">
              <a:latin typeface="Poppins"/>
              <a:cs typeface="Poppins"/>
            </a:endParaRPr>
          </a:p>
        </p:txBody>
      </p:sp>
      <p:sp>
        <p:nvSpPr>
          <p:cNvPr id="32" name="object 23">
            <a:extLst>
              <a:ext uri="{FF2B5EF4-FFF2-40B4-BE49-F238E27FC236}">
                <a16:creationId xmlns:a16="http://schemas.microsoft.com/office/drawing/2014/main" id="{AD5482CA-0D4E-4F1D-AC4F-A940F2C6DBB5}"/>
              </a:ext>
            </a:extLst>
          </p:cNvPr>
          <p:cNvSpPr txBox="1"/>
          <p:nvPr/>
        </p:nvSpPr>
        <p:spPr>
          <a:xfrm>
            <a:off x="3779999" y="2059057"/>
            <a:ext cx="1098152" cy="982344"/>
          </a:xfrm>
          <a:prstGeom prst="rect">
            <a:avLst/>
          </a:prstGeom>
        </p:spPr>
        <p:txBody>
          <a:bodyPr vert="horz" wrap="square" lIns="0" tIns="17780" rIns="0" bIns="0" rtlCol="0">
            <a:noAutofit/>
          </a:bodyPr>
          <a:lstStyle/>
          <a:p>
            <a:pPr marR="5080">
              <a:lnSpc>
                <a:spcPts val="700"/>
              </a:lnSpc>
              <a:spcBef>
                <a:spcPts val="225"/>
              </a:spcBef>
            </a:pPr>
            <a:r>
              <a:rPr lang="en-GB" sz="600" b="1" dirty="0">
                <a:solidFill>
                  <a:srgbClr val="231F20"/>
                </a:solidFill>
                <a:latin typeface="Arial" panose="020B0604020202020204" pitchFamily="34" charset="0"/>
                <a:cs typeface="Arial" panose="020B0604020202020204" pitchFamily="34" charset="0"/>
              </a:rPr>
              <a:t>How is Tech used for Travel? (5 min)</a:t>
            </a:r>
          </a:p>
          <a:p>
            <a:pPr marR="5080">
              <a:lnSpc>
                <a:spcPts val="700"/>
              </a:lnSpc>
              <a:spcBef>
                <a:spcPts val="225"/>
              </a:spcBef>
            </a:pPr>
            <a:r>
              <a:rPr lang="en-GB" sz="600" dirty="0">
                <a:solidFill>
                  <a:srgbClr val="231F20"/>
                </a:solidFill>
                <a:latin typeface="Arial" panose="020B0604020202020204" pitchFamily="34" charset="0"/>
                <a:cs typeface="Arial" panose="020B0604020202020204" pitchFamily="34" charset="0"/>
              </a:rPr>
              <a:t>Discuss the examples on the PPT. Can the students think of any other examples? How is technology shaping the world of tourism and the way we travel? How has transport evolved since the students were little? What new technology is now used in cars, planes etc?</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TotalTime>
  <Words>1366</Words>
  <Application>Microsoft Macintosh PowerPoint</Application>
  <PresentationFormat>Custom</PresentationFormat>
  <Paragraphs>80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Arial</vt:lpstr>
      <vt:lpstr>Poppins</vt:lpstr>
      <vt:lpstr>Times New Roman</vt:lpstr>
      <vt:lpstr>Office Theme</vt:lpstr>
      <vt:lpstr>Tech for Travel and Tourism To understand how technology is used for Travel and Tourism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All_Tech for Travel_297x210_20.11.19.indd</dc:title>
  <cp:lastModifiedBy>Patel, Hitz</cp:lastModifiedBy>
  <cp:revision>5</cp:revision>
  <dcterms:created xsi:type="dcterms:W3CDTF">2019-11-20T16:26:10Z</dcterms:created>
  <dcterms:modified xsi:type="dcterms:W3CDTF">2022-06-16T11:51:18Z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2019-11-20T00:00:00Z</vt:filetime>
  </property>
  <property fmtid="{D5CDD505-2E9C-101B-9397-08002B2CF9AE}" pid="3" name="Creator">
    <vt:lpwstr>Adobe InDesign 15.0 (Macintosh)</vt:lpwstr>
  </property>
  <property fmtid="{D5CDD505-2E9C-101B-9397-08002B2CF9AE}" pid="4" name="LastSaved">
    <vt:filetime>2019-11-20T00:00:00Z</vt:filetime>
  </property>
</Properties>
</file>