
<file path=[Content_Types].xml><?xml version="1.0" encoding="utf-8"?>
<Types xmlns="http://schemas.openxmlformats.org/package/2006/content-types">
  <Default Extension="jpeg" ContentType="image/jpeg"/>
  <Default Extension="jpg" ContentType="image/jp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23" r:id="rId1"/>
  </p:sldMasterIdLst>
  <p:notesMasterIdLst>
    <p:notesMasterId r:id="rId19"/>
  </p:notesMasterIdLst>
  <p:handoutMasterIdLst>
    <p:handoutMasterId r:id="rId20"/>
  </p:handoutMasterIdLst>
  <p:sldIdLst>
    <p:sldId id="259" r:id="rId2"/>
    <p:sldId id="260" r:id="rId3"/>
    <p:sldId id="332" r:id="rId4"/>
    <p:sldId id="382" r:id="rId5"/>
    <p:sldId id="389" r:id="rId6"/>
    <p:sldId id="391" r:id="rId7"/>
    <p:sldId id="400" r:id="rId8"/>
    <p:sldId id="390" r:id="rId9"/>
    <p:sldId id="405" r:id="rId10"/>
    <p:sldId id="406" r:id="rId11"/>
    <p:sldId id="381" r:id="rId12"/>
    <p:sldId id="402" r:id="rId13"/>
    <p:sldId id="407" r:id="rId14"/>
    <p:sldId id="408" r:id="rId15"/>
    <p:sldId id="409" r:id="rId16"/>
    <p:sldId id="393" r:id="rId17"/>
    <p:sldId id="404" r:id="rId18"/>
  </p:sldIdLst>
  <p:sldSz cx="10691813" cy="7559675"/>
  <p:notesSz cx="6858000" cy="9144000"/>
  <p:custDataLst>
    <p:tags r:id="rId21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ynne Ryan-Andrews" initials="LR" lastIdx="1" clrIdx="0">
    <p:extLst>
      <p:ext uri="{19B8F6BF-5375-455C-9EA6-DF929625EA0E}">
        <p15:presenceInfo xmlns:p15="http://schemas.microsoft.com/office/powerpoint/2012/main" userId="Lynne Ryan-Andrew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BAC6A"/>
    <a:srgbClr val="1F2E79"/>
    <a:srgbClr val="2D70B7"/>
    <a:srgbClr val="00ACEE"/>
    <a:srgbClr val="7030A0"/>
    <a:srgbClr val="EC5750"/>
    <a:srgbClr val="60A0FA"/>
    <a:srgbClr val="55BFD5"/>
    <a:srgbClr val="EDF71D"/>
    <a:srgbClr val="0B8C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401" autoAdjust="0"/>
    <p:restoredTop sz="94795"/>
  </p:normalViewPr>
  <p:slideViewPr>
    <p:cSldViewPr snapToGrid="0" snapToObjects="1" showGuides="1">
      <p:cViewPr varScale="1">
        <p:scale>
          <a:sx n="112" d="100"/>
          <a:sy n="112" d="100"/>
        </p:scale>
        <p:origin x="1120" y="2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 showGuides="1">
      <p:cViewPr varScale="1">
        <p:scale>
          <a:sx n="171" d="100"/>
          <a:sy n="171" d="100"/>
        </p:scale>
        <p:origin x="6552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4A09DDA-0787-4B42-881F-6B3C2393185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431845B-8C18-C246-A0D1-61FFD196315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0301B5-88AD-1849-891D-EA2905EB5A88}" type="datetimeFigureOut">
              <a:rPr lang="en-US" smtClean="0"/>
              <a:t>6/16/22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C75FE6D-CCE1-E44E-89A4-77460EF6CCB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AD6315B-F8F9-5649-8DCB-C363E729D5E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A602F4-4C0C-5F4F-8771-7E15167AE55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74555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50AB23-24A6-494C-BA00-B87242B78CB4}" type="datetimeFigureOut">
              <a:rPr lang="en-GB" smtClean="0"/>
              <a:t>16/06/2022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CA530D-631F-4981-98F0-E6C07C67E1A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295411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6" name="Google Shape;436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Lines">
    <p:bg>
      <p:bgPr>
        <a:solidFill>
          <a:srgbClr val="DEDE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4"/>
          <p:cNvSpPr>
            <a:spLocks noGrp="1"/>
          </p:cNvSpPr>
          <p:nvPr>
            <p:ph type="pic" sz="quarter" idx="10"/>
          </p:nvPr>
        </p:nvSpPr>
        <p:spPr bwMode="hidden">
          <a:xfrm>
            <a:off x="1" y="0"/>
            <a:ext cx="10691813" cy="6806241"/>
          </a:xfrm>
          <a:solidFill>
            <a:srgbClr val="DEDEDE"/>
          </a:solidFill>
        </p:spPr>
        <p:txBody>
          <a:bodyPr tIns="91440"/>
          <a:lstStyle>
            <a:lvl1pPr algn="ctr">
              <a:defRPr sz="1052" b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88416" y="472479"/>
            <a:ext cx="6505577" cy="2077192"/>
          </a:xfrm>
        </p:spPr>
        <p:txBody>
          <a:bodyPr anchor="b" anchorCtr="0">
            <a:normAutofit/>
          </a:bodyPr>
          <a:lstStyle>
            <a:lvl1pPr algn="l">
              <a:lnSpc>
                <a:spcPct val="85000"/>
              </a:lnSpc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[Presentation title]</a:t>
            </a:r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E7AF81B-6742-4AE1-A07D-FDFD73009073}"/>
              </a:ext>
            </a:extLst>
          </p:cNvPr>
          <p:cNvSpPr/>
          <p:nvPr userDrawn="1"/>
        </p:nvSpPr>
        <p:spPr>
          <a:xfrm>
            <a:off x="0" y="6806242"/>
            <a:ext cx="10691813" cy="75343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F49F56-1E3E-4629-933C-F6363529AF5D}"/>
              </a:ext>
            </a:extLst>
          </p:cNvPr>
          <p:cNvSpPr txBox="1"/>
          <p:nvPr userDrawn="1"/>
        </p:nvSpPr>
        <p:spPr>
          <a:xfrm>
            <a:off x="388413" y="7133330"/>
            <a:ext cx="2052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400" dirty="0">
                <a:solidFill>
                  <a:schemeClr val="bg1"/>
                </a:solidFill>
              </a:rPr>
              <a:t>Tech We Can</a:t>
            </a:r>
          </a:p>
        </p:txBody>
      </p:sp>
    </p:spTree>
    <p:extLst>
      <p:ext uri="{BB962C8B-B14F-4D97-AF65-F5344CB8AC3E}">
        <p14:creationId xmlns:p14="http://schemas.microsoft.com/office/powerpoint/2010/main" val="12918934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84CDA2-0E87-40AA-8FF7-126782782774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3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Travel and Tourism</a:t>
            </a:r>
          </a:p>
        </p:txBody>
      </p:sp>
    </p:spTree>
    <p:extLst>
      <p:ext uri="{BB962C8B-B14F-4D97-AF65-F5344CB8AC3E}">
        <p14:creationId xmlns:p14="http://schemas.microsoft.com/office/powerpoint/2010/main" val="39883293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88415" y="1512606"/>
            <a:ext cx="4800179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5503222" y="1512605"/>
            <a:ext cx="4800179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456CA5-A388-1D41-B4AF-6658D4C957A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657275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88414" y="1512605"/>
            <a:ext cx="3094778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3799214" y="1512605"/>
            <a:ext cx="3094778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12" name="Content Placeholder 3"/>
          <p:cNvSpPr>
            <a:spLocks noGrp="1"/>
          </p:cNvSpPr>
          <p:nvPr>
            <p:ph sz="half" idx="13" hasCustomPrompt="1"/>
          </p:nvPr>
        </p:nvSpPr>
        <p:spPr>
          <a:xfrm>
            <a:off x="7208622" y="1512605"/>
            <a:ext cx="3094778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DE0F926-F4BA-044E-B97A-AA8668B032A8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230190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88414" y="1512605"/>
            <a:ext cx="2241492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2947100" y="1512605"/>
            <a:ext cx="2241492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Content Placeholder 3"/>
          <p:cNvSpPr>
            <a:spLocks noGrp="1"/>
          </p:cNvSpPr>
          <p:nvPr>
            <p:ph sz="half" idx="13" hasCustomPrompt="1"/>
          </p:nvPr>
        </p:nvSpPr>
        <p:spPr>
          <a:xfrm>
            <a:off x="5503222" y="1512605"/>
            <a:ext cx="2241492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7" name="Content Placeholder 3"/>
          <p:cNvSpPr>
            <a:spLocks noGrp="1"/>
          </p:cNvSpPr>
          <p:nvPr>
            <p:ph sz="half" idx="14" hasCustomPrompt="1"/>
          </p:nvPr>
        </p:nvSpPr>
        <p:spPr>
          <a:xfrm>
            <a:off x="8059343" y="1512605"/>
            <a:ext cx="2241492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D6E0CB0-5FCA-9E41-ACFD-7D08A524DF4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396647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AE750E3-3DF6-B94E-959B-C6E962A30C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315883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E9B7AB-8379-3341-BEF5-2E85A7299A7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79579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771131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7_Title and Conten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70847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8_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63780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E23F83F-DD88-4864-B3FE-90AABC58B5B6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5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Travel and Tourism</a:t>
            </a:r>
          </a:p>
        </p:txBody>
      </p:sp>
    </p:spTree>
    <p:extLst>
      <p:ext uri="{BB962C8B-B14F-4D97-AF65-F5344CB8AC3E}">
        <p14:creationId xmlns:p14="http://schemas.microsoft.com/office/powerpoint/2010/main" val="3409708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294D828-E515-4FE0-B2AF-581C78F77DA8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tx2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Travel and Tourism</a:t>
            </a:r>
          </a:p>
        </p:txBody>
      </p:sp>
    </p:spTree>
    <p:extLst>
      <p:ext uri="{BB962C8B-B14F-4D97-AF65-F5344CB8AC3E}">
        <p14:creationId xmlns:p14="http://schemas.microsoft.com/office/powerpoint/2010/main" val="24506907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9_Title and Conten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DF5A9D5-F477-4B37-AA3B-40EAE5F016C0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1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Travel and Tourism</a:t>
            </a:r>
          </a:p>
        </p:txBody>
      </p:sp>
    </p:spTree>
    <p:extLst>
      <p:ext uri="{BB962C8B-B14F-4D97-AF65-F5344CB8AC3E}">
        <p14:creationId xmlns:p14="http://schemas.microsoft.com/office/powerpoint/2010/main" val="14330961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E68D499-1647-48CB-BCCE-D12D17664ADA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2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Travel and Tourism</a:t>
            </a:r>
          </a:p>
        </p:txBody>
      </p:sp>
    </p:spTree>
    <p:extLst>
      <p:ext uri="{BB962C8B-B14F-4D97-AF65-F5344CB8AC3E}">
        <p14:creationId xmlns:p14="http://schemas.microsoft.com/office/powerpoint/2010/main" val="40319442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6_Title and Content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AA6EF94-9322-4247-B294-91C0E5C27761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6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Travel and Tourism</a:t>
            </a:r>
          </a:p>
        </p:txBody>
      </p:sp>
    </p:spTree>
    <p:extLst>
      <p:ext uri="{BB962C8B-B14F-4D97-AF65-F5344CB8AC3E}">
        <p14:creationId xmlns:p14="http://schemas.microsoft.com/office/powerpoint/2010/main" val="15573855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8414" y="365104"/>
            <a:ext cx="9914986" cy="9000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414" y="1512606"/>
            <a:ext cx="9914986" cy="540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33364" y="7055696"/>
            <a:ext cx="370037" cy="15119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TextBox 7"/>
          <p:cNvSpPr txBox="1"/>
          <p:nvPr/>
        </p:nvSpPr>
        <p:spPr>
          <a:xfrm>
            <a:off x="388413" y="7055696"/>
            <a:ext cx="2700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tx1"/>
                </a:solidFill>
              </a:rPr>
              <a:t>Tech We Can  </a:t>
            </a:r>
            <a:r>
              <a:rPr lang="en-GB" sz="800" dirty="0">
                <a:solidFill>
                  <a:schemeClr val="tx1"/>
                </a:solidFill>
              </a:rPr>
              <a:t>|  Tech for Travel and Tourism</a:t>
            </a:r>
          </a:p>
        </p:txBody>
      </p:sp>
    </p:spTree>
    <p:extLst>
      <p:ext uri="{BB962C8B-B14F-4D97-AF65-F5344CB8AC3E}">
        <p14:creationId xmlns:p14="http://schemas.microsoft.com/office/powerpoint/2010/main" val="3011101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41" r:id="rId2"/>
    <p:sldLayoutId id="2147483797" r:id="rId3"/>
    <p:sldLayoutId id="2147483798" r:id="rId4"/>
    <p:sldLayoutId id="2147483791" r:id="rId5"/>
    <p:sldLayoutId id="2147483792" r:id="rId6"/>
    <p:sldLayoutId id="2147483799" r:id="rId7"/>
    <p:sldLayoutId id="2147483793" r:id="rId8"/>
    <p:sldLayoutId id="2147483796" r:id="rId9"/>
    <p:sldLayoutId id="2147483794" r:id="rId10"/>
    <p:sldLayoutId id="2147483744" r:id="rId11"/>
    <p:sldLayoutId id="2147483746" r:id="rId12"/>
    <p:sldLayoutId id="2147483747" r:id="rId13"/>
    <p:sldLayoutId id="2147483786" r:id="rId14"/>
    <p:sldLayoutId id="2147483787" r:id="rId15"/>
  </p:sldLayoutIdLst>
  <p:hf hdr="0" ftr="0" dt="0"/>
  <p:txStyles>
    <p:titleStyle>
      <a:lvl1pPr algn="l" defTabSz="801934" rtl="0" eaLnBrk="1" latinLnBrk="0" hangingPunct="1">
        <a:lnSpc>
          <a:spcPct val="10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801934" rtl="0" eaLnBrk="1" latinLnBrk="0" hangingPunct="1">
        <a:lnSpc>
          <a:spcPct val="100000"/>
        </a:lnSpc>
        <a:spcBef>
          <a:spcPts val="0"/>
        </a:spcBef>
        <a:spcAft>
          <a:spcPts val="900"/>
        </a:spcAft>
        <a:buFont typeface="Arial" panose="020B0604020202020204" pitchFamily="34" charset="0"/>
        <a:buNone/>
        <a:defRPr sz="16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0" indent="0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265113" indent="-265113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38163" indent="-273050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03275" indent="-265113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641547" indent="-160388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–"/>
        <a:defRPr sz="1403" kern="1200">
          <a:solidFill>
            <a:schemeClr val="tx1"/>
          </a:solidFill>
          <a:latin typeface="+mn-lt"/>
          <a:ea typeface="+mn-ea"/>
          <a:cs typeface="+mn-cs"/>
        </a:defRPr>
      </a:lvl6pPr>
      <a:lvl7pPr marL="801934" indent="-160388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•"/>
        <a:defRPr sz="1403" kern="1200">
          <a:solidFill>
            <a:schemeClr val="tx1"/>
          </a:solidFill>
          <a:latin typeface="+mn-lt"/>
          <a:ea typeface="+mn-ea"/>
          <a:cs typeface="+mn-cs"/>
        </a:defRPr>
      </a:lvl7pPr>
      <a:lvl8pPr marL="962321" indent="-160388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–"/>
        <a:defRPr sz="1403" kern="1200">
          <a:solidFill>
            <a:schemeClr val="tx1"/>
          </a:solidFill>
          <a:latin typeface="+mn-lt"/>
          <a:ea typeface="+mn-ea"/>
          <a:cs typeface="+mn-cs"/>
        </a:defRPr>
      </a:lvl8pPr>
      <a:lvl9pPr marL="1122707" indent="-160388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•"/>
        <a:defRPr sz="140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1pPr>
      <a:lvl2pPr marL="400967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2pPr>
      <a:lvl3pPr marL="801934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3pPr>
      <a:lvl4pPr marL="1202901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4pPr>
      <a:lvl5pPr marL="1603868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5pPr>
      <a:lvl6pPr marL="2004835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6pPr>
      <a:lvl7pPr marL="2405802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7pPr>
      <a:lvl8pPr marL="2806769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8pPr>
      <a:lvl9pPr marL="3207736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0" pos="3368" userDrawn="1">
          <p15:clr>
            <a:srgbClr val="F26B43"/>
          </p15:clr>
        </p15:guide>
        <p15:guide id="1" pos="245" userDrawn="1">
          <p15:clr>
            <a:srgbClr val="F26B43"/>
          </p15:clr>
        </p15:guide>
        <p15:guide id="2" pos="6490" userDrawn="1">
          <p15:clr>
            <a:srgbClr val="F26B43"/>
          </p15:clr>
        </p15:guide>
        <p15:guide id="3" pos="3467" userDrawn="1">
          <p15:clr>
            <a:srgbClr val="F26B43"/>
          </p15:clr>
        </p15:guide>
        <p15:guide id="4" pos="3268" userDrawn="1">
          <p15:clr>
            <a:srgbClr val="F26B43"/>
          </p15:clr>
        </p15:guide>
        <p15:guide id="5" orient="horz" pos="4286" userDrawn="1">
          <p15:clr>
            <a:srgbClr val="F26B43"/>
          </p15:clr>
        </p15:guide>
        <p15:guide id="6" pos="2391" userDrawn="1">
          <p15:clr>
            <a:srgbClr val="F26B43"/>
          </p15:clr>
        </p15:guide>
        <p15:guide id="7" pos="2194" userDrawn="1">
          <p15:clr>
            <a:srgbClr val="F26B43"/>
          </p15:clr>
        </p15:guide>
        <p15:guide id="8" pos="4343" userDrawn="1">
          <p15:clr>
            <a:srgbClr val="F26B43"/>
          </p15:clr>
        </p15:guide>
        <p15:guide id="9" pos="4540" userDrawn="1">
          <p15:clr>
            <a:srgbClr val="F26B43"/>
          </p15:clr>
        </p15:guide>
        <p15:guide id="10" orient="horz" pos="2381" userDrawn="1">
          <p15:clr>
            <a:srgbClr val="F26B43"/>
          </p15:clr>
        </p15:guide>
        <p15:guide id="11" orient="horz" pos="1461" userDrawn="1">
          <p15:clr>
            <a:srgbClr val="F26B43"/>
          </p15:clr>
        </p15:guide>
        <p15:guide id="12" orient="horz" pos="1263" userDrawn="1">
          <p15:clr>
            <a:srgbClr val="F26B43"/>
          </p15:clr>
        </p15:guide>
        <p15:guide id="13" orient="horz" pos="29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hyperlink" Target="https://www.youtube.com/watch?v=RMiyLHfYwGU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hyperlink" Target="https://www.youtube.com/watch?v=btc_zDS07E4&amp;feature=youtu.be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hyperlink" Target="https://www.bbc.co.uk/programmes/articles/365zWpz7HypS4MxYmd0sS36/planet-earth-ii-in-360" TargetMode="Externa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g"/><Relationship Id="rId7" Type="http://schemas.openxmlformats.org/officeDocument/2006/relationships/image" Target="../media/image16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5.jpg"/><Relationship Id="rId5" Type="http://schemas.openxmlformats.org/officeDocument/2006/relationships/image" Target="../media/image14.jpg"/><Relationship Id="rId10" Type="http://schemas.openxmlformats.org/officeDocument/2006/relationships/image" Target="../media/image19.jpg"/><Relationship Id="rId4" Type="http://schemas.openxmlformats.org/officeDocument/2006/relationships/image" Target="../media/image13.jpg"/><Relationship Id="rId9" Type="http://schemas.openxmlformats.org/officeDocument/2006/relationships/image" Target="../media/image18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https://www.youtube.com/watch?v=CUS2w4y2Qj4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486DD47-E29D-479C-AA99-707C7E4827E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8416" y="1512606"/>
            <a:ext cx="3329569" cy="1868950"/>
          </a:xfrm>
        </p:spPr>
        <p:txBody>
          <a:bodyPr/>
          <a:lstStyle/>
          <a:p>
            <a:pPr lvl="1">
              <a:spcAft>
                <a:spcPts val="600"/>
              </a:spcAft>
            </a:pPr>
            <a:r>
              <a:rPr lang="en-GB" b="0" dirty="0"/>
              <a:t>Before delivering Tech for Travel and Tourism please make sure you have: </a:t>
            </a:r>
            <a:endParaRPr lang="en-GB" dirty="0"/>
          </a:p>
          <a:p>
            <a:pPr lvl="2">
              <a:spcAft>
                <a:spcPts val="600"/>
              </a:spcAft>
            </a:pPr>
            <a:r>
              <a:rPr lang="en-GB" dirty="0"/>
              <a:t>Watched the short video tutorial found on the Tech We can site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Downloaded and read the Tech for Travel and Tourism plan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Decided how you would like your class to present their futuristic transport designs and collected all necessary resources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7760B4-4E69-4C88-82C6-9DB70C1688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002657" y="1512605"/>
            <a:ext cx="6300745" cy="1868950"/>
          </a:xfrm>
        </p:spPr>
        <p:txBody>
          <a:bodyPr/>
          <a:lstStyle/>
          <a:p>
            <a:pPr lvl="1">
              <a:spcAft>
                <a:spcPts val="600"/>
              </a:spcAft>
            </a:pPr>
            <a:r>
              <a:rPr lang="en-GB" dirty="0"/>
              <a:t>Resources needed for Tech for Travel and Tourism: 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Access to the internet either through the tablets or laptops / desktops – individually or small groups for research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Printouts of transport pictures to order (in groups) 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Printouts of futuristic transport notes worksheet (individual copies) 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Resources for the futuristic transport designs (depending on your choice for this activity) 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Headphones (may help the students when exploring the 360° videos) 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Printouts of homework sheets</a:t>
            </a:r>
          </a:p>
        </p:txBody>
      </p:sp>
      <p:sp>
        <p:nvSpPr>
          <p:cNvPr id="438" name="Google Shape;438;p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pPr>
              <a:spcBef>
                <a:spcPts val="0"/>
              </a:spcBef>
              <a:buClr>
                <a:schemeClr val="lt1"/>
              </a:buClr>
              <a:buSzPts val="3200"/>
            </a:pPr>
            <a:r>
              <a:rPr lang="en-GB" dirty="0"/>
              <a:t>Tech for Travel and Tourism: Teacher notes</a:t>
            </a:r>
            <a:endParaRPr sz="24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342A22-343D-4009-A2DF-F343FCEE8A6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1</a:t>
            </a:fld>
            <a:endParaRPr lang="en-GB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2EEE39-E300-43FE-B8A5-434D899E4F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Your task: Design a futuristic mode of transport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8B58CEF-6150-4E61-A380-36CA06E0F86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10</a:t>
            </a:fld>
            <a:endParaRPr lang="en-GB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B66A040-BC16-4B36-AF67-F94E8AE6152B}"/>
              </a:ext>
            </a:extLst>
          </p:cNvPr>
          <p:cNvGrpSpPr/>
          <p:nvPr/>
        </p:nvGrpSpPr>
        <p:grpSpPr>
          <a:xfrm>
            <a:off x="2957620" y="1368767"/>
            <a:ext cx="7734193" cy="5399999"/>
            <a:chOff x="3290888" y="1512604"/>
            <a:chExt cx="7400925" cy="5167312"/>
          </a:xfrm>
        </p:grpSpPr>
        <p:pic>
          <p:nvPicPr>
            <p:cNvPr id="5" name="Picture 2" descr="Image result for cars of future">
              <a:extLst>
                <a:ext uri="{FF2B5EF4-FFF2-40B4-BE49-F238E27FC236}">
                  <a16:creationId xmlns:a16="http://schemas.microsoft.com/office/drawing/2014/main" id="{1EBD3E29-7671-483B-A907-F061559BEAFB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6561" r="2" b="6062"/>
            <a:stretch/>
          </p:blipFill>
          <p:spPr bwMode="auto">
            <a:xfrm>
              <a:off x="5087143" y="1512604"/>
              <a:ext cx="5604670" cy="2501837"/>
            </a:xfrm>
            <a:custGeom>
              <a:avLst/>
              <a:gdLst>
                <a:gd name="connsiteX0" fmla="*/ 1159248 w 5604670"/>
                <a:gd name="connsiteY0" fmla="*/ 0 h 2501837"/>
                <a:gd name="connsiteX1" fmla="*/ 5604670 w 5604670"/>
                <a:gd name="connsiteY1" fmla="*/ 0 h 2501837"/>
                <a:gd name="connsiteX2" fmla="*/ 5604670 w 5604670"/>
                <a:gd name="connsiteY2" fmla="*/ 2501837 h 2501837"/>
                <a:gd name="connsiteX3" fmla="*/ 0 w 5604670"/>
                <a:gd name="connsiteY3" fmla="*/ 2501837 h 2501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04670" h="2501837">
                  <a:moveTo>
                    <a:pt x="1159248" y="0"/>
                  </a:moveTo>
                  <a:lnTo>
                    <a:pt x="5604670" y="0"/>
                  </a:lnTo>
                  <a:lnTo>
                    <a:pt x="5604670" y="2501837"/>
                  </a:lnTo>
                  <a:lnTo>
                    <a:pt x="0" y="2501837"/>
                  </a:lnTo>
                  <a:close/>
                </a:path>
              </a:pathLst>
            </a:cu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8" descr="Image result for train of future">
              <a:extLst>
                <a:ext uri="{FF2B5EF4-FFF2-40B4-BE49-F238E27FC236}">
                  <a16:creationId xmlns:a16="http://schemas.microsoft.com/office/drawing/2014/main" id="{3BEC52C6-E00E-4632-B01D-EC175871445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5657" r="-2" b="30917"/>
            <a:stretch/>
          </p:blipFill>
          <p:spPr bwMode="auto">
            <a:xfrm>
              <a:off x="3290888" y="4179032"/>
              <a:ext cx="7400925" cy="2500884"/>
            </a:xfrm>
            <a:custGeom>
              <a:avLst/>
              <a:gdLst>
                <a:gd name="connsiteX0" fmla="*/ 1717230 w 7400925"/>
                <a:gd name="connsiteY0" fmla="*/ 0 h 2500884"/>
                <a:gd name="connsiteX1" fmla="*/ 7400925 w 7400925"/>
                <a:gd name="connsiteY1" fmla="*/ 0 h 2500884"/>
                <a:gd name="connsiteX2" fmla="*/ 7400925 w 7400925"/>
                <a:gd name="connsiteY2" fmla="*/ 2500884 h 2500884"/>
                <a:gd name="connsiteX3" fmla="*/ 0 w 7400925"/>
                <a:gd name="connsiteY3" fmla="*/ 2500884 h 2500884"/>
                <a:gd name="connsiteX4" fmla="*/ 0 w 7400925"/>
                <a:gd name="connsiteY4" fmla="*/ 2500883 h 2500884"/>
                <a:gd name="connsiteX5" fmla="*/ 552186 w 7400925"/>
                <a:gd name="connsiteY5" fmla="*/ 2500883 h 2500884"/>
                <a:gd name="connsiteX6" fmla="*/ 558423 w 7400925"/>
                <a:gd name="connsiteY6" fmla="*/ 2500883 h 2500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00925" h="2500884">
                  <a:moveTo>
                    <a:pt x="1717230" y="0"/>
                  </a:moveTo>
                  <a:lnTo>
                    <a:pt x="7400925" y="0"/>
                  </a:lnTo>
                  <a:lnTo>
                    <a:pt x="7400925" y="2500884"/>
                  </a:lnTo>
                  <a:lnTo>
                    <a:pt x="0" y="2500884"/>
                  </a:lnTo>
                  <a:lnTo>
                    <a:pt x="0" y="2500883"/>
                  </a:lnTo>
                  <a:lnTo>
                    <a:pt x="552186" y="2500883"/>
                  </a:lnTo>
                  <a:lnTo>
                    <a:pt x="558423" y="2500883"/>
                  </a:lnTo>
                  <a:close/>
                </a:path>
              </a:pathLst>
            </a:cu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" name="Flowchart: Manual Input 8">
            <a:extLst>
              <a:ext uri="{FF2B5EF4-FFF2-40B4-BE49-F238E27FC236}">
                <a16:creationId xmlns:a16="http://schemas.microsoft.com/office/drawing/2014/main" id="{F5DD0CDB-5EC3-4749-BA62-4A45B0D4C4C4}"/>
              </a:ext>
            </a:extLst>
          </p:cNvPr>
          <p:cNvSpPr/>
          <p:nvPr/>
        </p:nvSpPr>
        <p:spPr>
          <a:xfrm rot="16200000" flipV="1">
            <a:off x="227982" y="1140781"/>
            <a:ext cx="5401081" cy="5857050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0 w 10000"/>
              <a:gd name="connsiteY0" fmla="*/ 4351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4351 h 10000"/>
              <a:gd name="connsiteX0" fmla="*/ 0 w 10019"/>
              <a:gd name="connsiteY0" fmla="*/ 4246 h 10000"/>
              <a:gd name="connsiteX1" fmla="*/ 10019 w 10019"/>
              <a:gd name="connsiteY1" fmla="*/ 0 h 10000"/>
              <a:gd name="connsiteX2" fmla="*/ 10019 w 10019"/>
              <a:gd name="connsiteY2" fmla="*/ 10000 h 10000"/>
              <a:gd name="connsiteX3" fmla="*/ 19 w 10019"/>
              <a:gd name="connsiteY3" fmla="*/ 10000 h 10000"/>
              <a:gd name="connsiteX4" fmla="*/ 0 w 10019"/>
              <a:gd name="connsiteY4" fmla="*/ 4246 h 10000"/>
              <a:gd name="connsiteX0" fmla="*/ 2 w 10002"/>
              <a:gd name="connsiteY0" fmla="*/ 4246 h 10000"/>
              <a:gd name="connsiteX1" fmla="*/ 10002 w 10002"/>
              <a:gd name="connsiteY1" fmla="*/ 0 h 10000"/>
              <a:gd name="connsiteX2" fmla="*/ 10002 w 10002"/>
              <a:gd name="connsiteY2" fmla="*/ 10000 h 10000"/>
              <a:gd name="connsiteX3" fmla="*/ 2 w 10002"/>
              <a:gd name="connsiteY3" fmla="*/ 10000 h 10000"/>
              <a:gd name="connsiteX4" fmla="*/ 2 w 10002"/>
              <a:gd name="connsiteY4" fmla="*/ 4246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2" h="10000">
                <a:moveTo>
                  <a:pt x="2" y="4246"/>
                </a:moveTo>
                <a:lnTo>
                  <a:pt x="10002" y="0"/>
                </a:lnTo>
                <a:lnTo>
                  <a:pt x="10002" y="10000"/>
                </a:lnTo>
                <a:lnTo>
                  <a:pt x="2" y="10000"/>
                </a:lnTo>
                <a:cubicBezTo>
                  <a:pt x="-4" y="8082"/>
                  <a:pt x="8" y="6164"/>
                  <a:pt x="2" y="4246"/>
                </a:cubicBezTo>
                <a:close/>
              </a:path>
            </a:pathLst>
          </a:custGeom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ACE66F3-6302-4DEA-A75B-61A5F955EFAF}"/>
              </a:ext>
            </a:extLst>
          </p:cNvPr>
          <p:cNvSpPr/>
          <p:nvPr/>
        </p:nvSpPr>
        <p:spPr>
          <a:xfrm>
            <a:off x="388415" y="1645810"/>
            <a:ext cx="4957492" cy="38779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Your design could be a rocket, car, plane, train, bike, skateboard etc. Think carefully about the technology application in your design:</a:t>
            </a:r>
          </a:p>
          <a:p>
            <a:endParaRPr lang="en-GB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bg1"/>
                </a:solidFill>
              </a:rPr>
              <a:t>What kind of technology do you have </a:t>
            </a:r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within your design?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bg1"/>
                </a:solidFill>
              </a:rPr>
              <a:t>How will the technology improve the </a:t>
            </a:r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users experience?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bg1"/>
                </a:solidFill>
              </a:rPr>
              <a:t>How will the technology improve the </a:t>
            </a:r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users enjoyment and safety?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bg1"/>
                </a:solidFill>
              </a:rPr>
              <a:t>What fuel will your transport use?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bg1"/>
                </a:solidFill>
              </a:rPr>
              <a:t>How have you tried to make </a:t>
            </a:r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your transport more </a:t>
            </a:r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environmentally friendly?</a:t>
            </a:r>
          </a:p>
        </p:txBody>
      </p:sp>
    </p:spTree>
    <p:extLst>
      <p:ext uri="{BB962C8B-B14F-4D97-AF65-F5344CB8AC3E}">
        <p14:creationId xmlns:p14="http://schemas.microsoft.com/office/powerpoint/2010/main" val="29576634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58D4B53-6716-4B31-90AA-8FEA939F978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0461" b="18734"/>
          <a:stretch/>
        </p:blipFill>
        <p:spPr>
          <a:xfrm>
            <a:off x="1" y="1881936"/>
            <a:ext cx="10691812" cy="5677739"/>
          </a:xfrm>
          <a:prstGeom prst="rect">
            <a:avLst/>
          </a:prstGeom>
        </p:spPr>
      </p:pic>
      <p:sp>
        <p:nvSpPr>
          <p:cNvPr id="19" name="Flowchart: Manual Input 18">
            <a:extLst>
              <a:ext uri="{FF2B5EF4-FFF2-40B4-BE49-F238E27FC236}">
                <a16:creationId xmlns:a16="http://schemas.microsoft.com/office/drawing/2014/main" id="{69BF0246-AA0C-40FB-9789-C6B5FC211039}"/>
              </a:ext>
            </a:extLst>
          </p:cNvPr>
          <p:cNvSpPr/>
          <p:nvPr/>
        </p:nvSpPr>
        <p:spPr>
          <a:xfrm rot="10800000">
            <a:off x="-2" y="154111"/>
            <a:ext cx="10691813" cy="3397548"/>
          </a:xfrm>
          <a:prstGeom prst="flowChartManualInpu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15" name="Flowchart: Manual Input 14">
            <a:extLst>
              <a:ext uri="{FF2B5EF4-FFF2-40B4-BE49-F238E27FC236}">
                <a16:creationId xmlns:a16="http://schemas.microsoft.com/office/drawing/2014/main" id="{9B52457B-4B94-48C8-A06C-41F675569CDE}"/>
              </a:ext>
            </a:extLst>
          </p:cNvPr>
          <p:cNvSpPr/>
          <p:nvPr/>
        </p:nvSpPr>
        <p:spPr>
          <a:xfrm rot="10800000">
            <a:off x="-2" y="-2"/>
            <a:ext cx="10691813" cy="3397548"/>
          </a:xfrm>
          <a:prstGeom prst="flowChartManualInpu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chemeClr val="bg1"/>
                </a:solidFill>
              </a:rPr>
              <a:t>Time to share your futuristic transport designs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CBC91C-C3D3-784B-A60A-49E11318055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bg1"/>
                </a:solidFill>
              </a:rPr>
              <a:pPr/>
              <a:t>11</a:t>
            </a:fld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EBBFF9A-8BEB-456B-ACA9-7EA139C90A0A}"/>
              </a:ext>
            </a:extLst>
          </p:cNvPr>
          <p:cNvSpPr txBox="1"/>
          <p:nvPr/>
        </p:nvSpPr>
        <p:spPr>
          <a:xfrm>
            <a:off x="388414" y="1512604"/>
            <a:ext cx="4292444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789"/>
              </a:spcAft>
              <a:buSzPct val="100000"/>
            </a:pPr>
            <a:r>
              <a:rPr lang="en-GB" sz="2400" dirty="0">
                <a:solidFill>
                  <a:schemeClr val="bg1"/>
                </a:solidFill>
              </a:rPr>
              <a:t>Ask the presenters questions about their design.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646BCFE-F7A0-4A2B-9654-6E2BA0C02154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Travel and Tourism</a:t>
            </a:r>
          </a:p>
        </p:txBody>
      </p:sp>
    </p:spTree>
    <p:extLst>
      <p:ext uri="{BB962C8B-B14F-4D97-AF65-F5344CB8AC3E}">
        <p14:creationId xmlns:p14="http://schemas.microsoft.com/office/powerpoint/2010/main" val="6827315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lowchart: Manual Input 17">
            <a:extLst>
              <a:ext uri="{FF2B5EF4-FFF2-40B4-BE49-F238E27FC236}">
                <a16:creationId xmlns:a16="http://schemas.microsoft.com/office/drawing/2014/main" id="{C4953F51-D60A-48AF-9F10-D078858B9FC7}"/>
              </a:ext>
            </a:extLst>
          </p:cNvPr>
          <p:cNvSpPr/>
          <p:nvPr/>
        </p:nvSpPr>
        <p:spPr>
          <a:xfrm>
            <a:off x="0" y="3164440"/>
            <a:ext cx="10691813" cy="4395235"/>
          </a:xfrm>
          <a:prstGeom prst="flowChartManualInput">
            <a:avLst/>
          </a:prstGeom>
          <a:solidFill>
            <a:schemeClr val="accent4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14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Virtual Reality in the Travel Industry 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6C13475-0FF9-4D22-8BB7-E99B4B7860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5" y="1512604"/>
            <a:ext cx="2325674" cy="2155270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GB" sz="2000" b="0" dirty="0">
                <a:solidFill>
                  <a:srgbClr val="1F2E79"/>
                </a:solidFill>
              </a:rPr>
              <a:t>People can now travel to different places without even leaving home. They can do this by using augmented and virtual reality.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12</a:t>
            </a:fld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3C11E2F-6C06-4314-97FC-E879894717C7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/>
              <a:t>Tech We Can  </a:t>
            </a:r>
            <a:r>
              <a:rPr lang="en-GB" sz="800" dirty="0"/>
              <a:t>|  Tech for Travel and Tourism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0863E48-F0D5-4FCC-A1CA-3A49981CB66B}"/>
              </a:ext>
            </a:extLst>
          </p:cNvPr>
          <p:cNvGrpSpPr/>
          <p:nvPr/>
        </p:nvGrpSpPr>
        <p:grpSpPr>
          <a:xfrm>
            <a:off x="388414" y="6238752"/>
            <a:ext cx="1558374" cy="509518"/>
            <a:chOff x="388414" y="6238752"/>
            <a:chExt cx="1558374" cy="509518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92EA4EC9-4706-482D-B3FE-2BBBDB10770E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rgbClr val="2D70B7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/>
                <a:t>Watch video</a:t>
              </a:r>
            </a:p>
          </p:txBody>
        </p:sp>
        <p:sp>
          <p:nvSpPr>
            <p:cNvPr id="16" name="Isosceles Triangle 15">
              <a:extLst>
                <a:ext uri="{FF2B5EF4-FFF2-40B4-BE49-F238E27FC236}">
                  <a16:creationId xmlns:a16="http://schemas.microsoft.com/office/drawing/2014/main" id="{03981405-A7A9-4895-B7CA-2B7DB4E180CB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sp>
        <p:nvSpPr>
          <p:cNvPr id="17" name="Rectangle 16">
            <a:hlinkClick r:id="rId2"/>
            <a:extLst>
              <a:ext uri="{FF2B5EF4-FFF2-40B4-BE49-F238E27FC236}">
                <a16:creationId xmlns:a16="http://schemas.microsoft.com/office/drawing/2014/main" id="{72948524-CF26-400B-9A73-4D15C697C81A}"/>
              </a:ext>
            </a:extLst>
          </p:cNvPr>
          <p:cNvSpPr/>
          <p:nvPr/>
        </p:nvSpPr>
        <p:spPr>
          <a:xfrm>
            <a:off x="303588" y="6161126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pic>
        <p:nvPicPr>
          <p:cNvPr id="8" name="Picture 7">
            <a:hlinkClick r:id="rId2"/>
            <a:extLst>
              <a:ext uri="{FF2B5EF4-FFF2-40B4-BE49-F238E27FC236}">
                <a16:creationId xmlns:a16="http://schemas.microsoft.com/office/drawing/2014/main" id="{BC066212-D866-4074-800F-0CB42509DD2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27" t="12571" r="500" b="12623"/>
          <a:stretch/>
        </p:blipFill>
        <p:spPr>
          <a:xfrm>
            <a:off x="3016413" y="1582219"/>
            <a:ext cx="7286989" cy="4122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6432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3F19C6C5-E6D4-461F-88D7-8816AAFA9531}"/>
              </a:ext>
            </a:extLst>
          </p:cNvPr>
          <p:cNvSpPr/>
          <p:nvPr/>
        </p:nvSpPr>
        <p:spPr>
          <a:xfrm>
            <a:off x="5046452" y="0"/>
            <a:ext cx="5645361" cy="7559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0000"/>
              </a:lnSpc>
            </a:pPr>
            <a:endParaRPr lang="en-GB" sz="16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88414" y="365104"/>
            <a:ext cx="3335562" cy="900000"/>
          </a:xfrm>
        </p:spPr>
        <p:txBody>
          <a:bodyPr>
            <a:noAutofit/>
          </a:bodyPr>
          <a:lstStyle/>
          <a:p>
            <a:r>
              <a:rPr lang="en-GB" dirty="0"/>
              <a:t>Virtual Reality in the Travel Industry 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019504E-AAD1-433F-8B7C-50DBBFC96C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4" y="2173857"/>
            <a:ext cx="3467593" cy="3777658"/>
          </a:xfrm>
        </p:spPr>
        <p:txBody>
          <a:bodyPr/>
          <a:lstStyle/>
          <a:p>
            <a:pPr marL="266700" indent="-266700">
              <a:buFont typeface="Arial" panose="020B0604020202020204" pitchFamily="34" charset="0"/>
              <a:buChar char="•"/>
            </a:pPr>
            <a:r>
              <a:rPr lang="en-GB" sz="2000" b="0" dirty="0"/>
              <a:t>What do you think the advantages and disadvantages to ‘travelling’ via virtual reality are? </a:t>
            </a:r>
          </a:p>
          <a:p>
            <a:pPr marL="266700" indent="-266700">
              <a:buFont typeface="Arial" panose="020B0604020202020204" pitchFamily="34" charset="0"/>
              <a:buChar char="•"/>
            </a:pPr>
            <a:r>
              <a:rPr lang="en-GB" sz="2000" b="0" dirty="0"/>
              <a:t>Would you like to travel via virtual reality? </a:t>
            </a:r>
          </a:p>
          <a:p>
            <a:pPr marL="266700" indent="-266700">
              <a:buFont typeface="Arial" panose="020B0604020202020204" pitchFamily="34" charset="0"/>
              <a:buChar char="•"/>
            </a:pPr>
            <a:r>
              <a:rPr lang="en-GB" sz="2000" b="0" dirty="0"/>
              <a:t>Would any of you like a job working with virtual reality within the travel industry?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CBC91C-C3D3-784B-A60A-49E11318055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tx1"/>
                </a:solidFill>
              </a:rPr>
              <a:pPr/>
              <a:t>13</a:t>
            </a:fld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8253983-DA25-441C-8A1B-457EAD21F8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1679" y="403890"/>
            <a:ext cx="6141720" cy="6355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546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lowchart: Manual Input 25">
            <a:extLst>
              <a:ext uri="{FF2B5EF4-FFF2-40B4-BE49-F238E27FC236}">
                <a16:creationId xmlns:a16="http://schemas.microsoft.com/office/drawing/2014/main" id="{95EC9AD6-36E6-4ABF-AEB7-8D37290ECC34}"/>
              </a:ext>
            </a:extLst>
          </p:cNvPr>
          <p:cNvSpPr/>
          <p:nvPr/>
        </p:nvSpPr>
        <p:spPr>
          <a:xfrm>
            <a:off x="0" y="2159674"/>
            <a:ext cx="10691813" cy="5400001"/>
          </a:xfrm>
          <a:prstGeom prst="flowChartManualInput">
            <a:avLst/>
          </a:prstGeom>
          <a:solidFill>
            <a:schemeClr val="accent6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F0CE92-9145-4851-A135-8EB31B538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dirty="0"/>
              <a:t>Augmented Reality Apps 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53DC5-96D2-4C90-ABA9-F143E511FD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2" y="1512604"/>
            <a:ext cx="2225391" cy="799275"/>
          </a:xfrm>
        </p:spPr>
        <p:txBody>
          <a:bodyPr/>
          <a:lstStyle/>
          <a:p>
            <a:pPr lvl="0">
              <a:buClr>
                <a:srgbClr val="000000"/>
              </a:buClr>
              <a:buSzPts val="1800"/>
            </a:pPr>
            <a:r>
              <a:rPr lang="en-GB" sz="2400" b="0" dirty="0">
                <a:solidFill>
                  <a:schemeClr val="accent6"/>
                </a:solidFill>
              </a:rPr>
              <a:t>How do they think AR apps help tourists? </a:t>
            </a:r>
          </a:p>
          <a:p>
            <a:pPr lvl="0">
              <a:buClr>
                <a:srgbClr val="000000"/>
              </a:buClr>
              <a:buSzPts val="1800"/>
            </a:pPr>
            <a:endParaRPr lang="en-GB" sz="2400" b="0" dirty="0"/>
          </a:p>
          <a:p>
            <a:pPr lvl="0">
              <a:buClr>
                <a:srgbClr val="000000"/>
              </a:buClr>
              <a:buSzPts val="1800"/>
            </a:pPr>
            <a:endParaRPr lang="en-GB" sz="2400" b="0" dirty="0"/>
          </a:p>
          <a:p>
            <a:pPr lvl="0">
              <a:buClr>
                <a:srgbClr val="000000"/>
              </a:buClr>
              <a:buSzPts val="1800"/>
            </a:pPr>
            <a:r>
              <a:rPr lang="en-GB" sz="2400" b="0" dirty="0">
                <a:solidFill>
                  <a:schemeClr val="bg1"/>
                </a:solidFill>
              </a:rPr>
              <a:t>If you were the app designer, what features would you add?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1955EA-4D88-4DFB-81F9-FB6FF3A946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bg1"/>
                </a:solidFill>
              </a:rPr>
              <a:pPr/>
              <a:t>14</a:t>
            </a:fld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B4EA22-4BD4-40F5-B746-BA2A2C47963C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Travel and Tourism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F662AD64-B239-4A04-A126-6065EBC9EB29}"/>
              </a:ext>
            </a:extLst>
          </p:cNvPr>
          <p:cNvGrpSpPr/>
          <p:nvPr/>
        </p:nvGrpSpPr>
        <p:grpSpPr>
          <a:xfrm>
            <a:off x="388414" y="6238752"/>
            <a:ext cx="1558374" cy="509518"/>
            <a:chOff x="388414" y="6238752"/>
            <a:chExt cx="1558374" cy="509518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72DAE448-D234-4D2B-A588-C7CCD8222304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>
                  <a:solidFill>
                    <a:schemeClr val="accent6"/>
                  </a:solidFill>
                </a:rPr>
                <a:t>Watch video</a:t>
              </a:r>
            </a:p>
          </p:txBody>
        </p:sp>
        <p:sp>
          <p:nvSpPr>
            <p:cNvPr id="12" name="Isosceles Triangle 11">
              <a:extLst>
                <a:ext uri="{FF2B5EF4-FFF2-40B4-BE49-F238E27FC236}">
                  <a16:creationId xmlns:a16="http://schemas.microsoft.com/office/drawing/2014/main" id="{351F7B00-D3AE-45C3-BE32-975F568F3AB1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D5207176-E20E-4CD4-B997-F0415385F331}"/>
              </a:ext>
            </a:extLst>
          </p:cNvPr>
          <p:cNvSpPr/>
          <p:nvPr/>
        </p:nvSpPr>
        <p:spPr>
          <a:xfrm>
            <a:off x="303588" y="6161126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16CA195-77A6-4396-A68D-6BC3E22A65A5}"/>
              </a:ext>
            </a:extLst>
          </p:cNvPr>
          <p:cNvSpPr/>
          <p:nvPr/>
        </p:nvSpPr>
        <p:spPr>
          <a:xfrm>
            <a:off x="3016413" y="6042141"/>
            <a:ext cx="7286988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>
              <a:buClr>
                <a:srgbClr val="000000"/>
              </a:buClr>
              <a:buSzPts val="1800"/>
            </a:pPr>
            <a:r>
              <a:rPr lang="en-GB" sz="2400" dirty="0">
                <a:solidFill>
                  <a:schemeClr val="bg1"/>
                </a:solidFill>
              </a:rPr>
              <a:t>Would any of you like to create apps like this to help others who visit these places?</a:t>
            </a:r>
          </a:p>
        </p:txBody>
      </p:sp>
      <p:pic>
        <p:nvPicPr>
          <p:cNvPr id="15" name="Picture 14">
            <a:hlinkClick r:id="rId2"/>
            <a:extLst>
              <a:ext uri="{FF2B5EF4-FFF2-40B4-BE49-F238E27FC236}">
                <a16:creationId xmlns:a16="http://schemas.microsoft.com/office/drawing/2014/main" id="{41B9EFEF-DF96-4ACD-BF1D-E24A0D9B9F0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16413" y="1512605"/>
            <a:ext cx="7286987" cy="4064518"/>
          </a:xfrm>
          <a:prstGeom prst="rect">
            <a:avLst/>
          </a:prstGeom>
        </p:spPr>
      </p:pic>
      <p:sp>
        <p:nvSpPr>
          <p:cNvPr id="8" name="Rectangle 7">
            <a:hlinkClick r:id="rId2"/>
            <a:extLst>
              <a:ext uri="{FF2B5EF4-FFF2-40B4-BE49-F238E27FC236}">
                <a16:creationId xmlns:a16="http://schemas.microsoft.com/office/drawing/2014/main" id="{1EF77C9C-C40F-4460-B5D7-A5FB749BD98B}"/>
              </a:ext>
            </a:extLst>
          </p:cNvPr>
          <p:cNvSpPr/>
          <p:nvPr/>
        </p:nvSpPr>
        <p:spPr>
          <a:xfrm>
            <a:off x="303588" y="6161126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19402792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611;p273"/>
          <p:cNvSpPr/>
          <p:nvPr/>
        </p:nvSpPr>
        <p:spPr>
          <a:xfrm>
            <a:off x="1" y="1538627"/>
            <a:ext cx="10691812" cy="486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216000" tIns="288000" rIns="72000" bIns="94711" anchor="t" anchorCtr="0">
            <a:noAutofit/>
          </a:bodyPr>
          <a:lstStyle/>
          <a:p>
            <a:pPr marL="180975" lvl="0">
              <a:buClr>
                <a:srgbClr val="000000"/>
              </a:buClr>
              <a:buSzPts val="1800"/>
            </a:pPr>
            <a:endParaRPr lang="en-IN" sz="2400" dirty="0">
              <a:solidFill>
                <a:schemeClr val="accent2"/>
              </a:solidFill>
            </a:endParaRPr>
          </a:p>
          <a:p>
            <a:pPr marL="180975" lvl="0">
              <a:buClr>
                <a:srgbClr val="000000"/>
              </a:buClr>
              <a:buSzPts val="1800"/>
            </a:pPr>
            <a:endParaRPr lang="en-IN" sz="2400" dirty="0"/>
          </a:p>
          <a:p>
            <a:pPr marL="180975" lvl="0">
              <a:buClr>
                <a:srgbClr val="000000"/>
              </a:buClr>
              <a:buSzPts val="1800"/>
            </a:pPr>
            <a:endParaRPr lang="en-IN" sz="2400" dirty="0"/>
          </a:p>
          <a:p>
            <a:pPr marL="180975" lvl="0">
              <a:buClr>
                <a:srgbClr val="000000"/>
              </a:buClr>
              <a:buSzPts val="1800"/>
            </a:pPr>
            <a:endParaRPr lang="en-IN" sz="24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Your task: Planet Earth 360°</a:t>
            </a:r>
            <a:br>
              <a:rPr lang="en-GB" dirty="0"/>
            </a:br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CBC91C-C3D3-784B-A60A-49E11318055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15</a:t>
            </a:fld>
            <a:endParaRPr lang="en-GB" dirty="0"/>
          </a:p>
        </p:txBody>
      </p:sp>
      <p:sp>
        <p:nvSpPr>
          <p:cNvPr id="14" name="Content Placeholder 1">
            <a:extLst>
              <a:ext uri="{FF2B5EF4-FFF2-40B4-BE49-F238E27FC236}">
                <a16:creationId xmlns:a16="http://schemas.microsoft.com/office/drawing/2014/main" id="{FDE11EAD-571F-47B4-A305-E7ED1767523A}"/>
              </a:ext>
            </a:extLst>
          </p:cNvPr>
          <p:cNvSpPr txBox="1">
            <a:spLocks/>
          </p:cNvSpPr>
          <p:nvPr/>
        </p:nvSpPr>
        <p:spPr>
          <a:xfrm>
            <a:off x="388415" y="1828800"/>
            <a:ext cx="5046614" cy="111280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6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65113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538163" indent="-27305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803275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64154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801934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962321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112270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buClr>
                <a:srgbClr val="000000"/>
              </a:buClr>
              <a:buSzPts val="1800"/>
            </a:pPr>
            <a:r>
              <a:rPr lang="en-GB" sz="2000" b="0" dirty="0">
                <a:solidFill>
                  <a:schemeClr val="accent2"/>
                </a:solidFill>
              </a:rPr>
              <a:t>360° cameras are also used to allow people to explore areas without actually being there </a:t>
            </a:r>
          </a:p>
          <a:p>
            <a:pPr marL="342900" lvl="0" indent="-342900"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</a:pPr>
            <a:r>
              <a:rPr lang="en-GB" sz="2000" b="0" dirty="0">
                <a:solidFill>
                  <a:schemeClr val="tx1"/>
                </a:solidFill>
              </a:rPr>
              <a:t>Type ‘Planet Earth 360’ into Google and click on the BBC link: </a:t>
            </a:r>
            <a:r>
              <a:rPr lang="en-GB" sz="2000" b="0" dirty="0">
                <a:solidFill>
                  <a:schemeClr val="tx1"/>
                </a:solidFill>
                <a:hlinkClick r:id="rId2"/>
              </a:rPr>
              <a:t>Planet Earth II - Planet Earth II in 360º - BBC One</a:t>
            </a:r>
            <a:endParaRPr lang="en-GB" sz="2000" b="0" dirty="0">
              <a:solidFill>
                <a:schemeClr val="tx1"/>
              </a:solidFill>
            </a:endParaRPr>
          </a:p>
          <a:p>
            <a:pPr marL="342900" lvl="0" indent="-342900"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</a:pPr>
            <a:r>
              <a:rPr lang="en-GB" sz="2000" b="0" dirty="0">
                <a:solidFill>
                  <a:schemeClr val="tx1"/>
                </a:solidFill>
              </a:rPr>
              <a:t>Choose one of the videos to explore. </a:t>
            </a:r>
            <a:br>
              <a:rPr lang="en-GB" sz="2000" b="0" dirty="0">
                <a:solidFill>
                  <a:schemeClr val="tx1"/>
                </a:solidFill>
              </a:rPr>
            </a:br>
            <a:r>
              <a:rPr lang="en-GB" sz="2000" b="0" dirty="0">
                <a:solidFill>
                  <a:schemeClr val="tx1"/>
                </a:solidFill>
              </a:rPr>
              <a:t>You will be able to click on the screen and move the camera angle around to look wherever you would like to. </a:t>
            </a:r>
          </a:p>
          <a:p>
            <a:pPr marL="342900" lvl="0" indent="-342900"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</a:pPr>
            <a:r>
              <a:rPr lang="en-GB" sz="2000" b="0" dirty="0">
                <a:solidFill>
                  <a:schemeClr val="tx1"/>
                </a:solidFill>
              </a:rPr>
              <a:t>Would any of you like a job creating fully interactive films and images like this? 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27E171B-87C5-4D49-940C-D92F29D87200}"/>
              </a:ext>
            </a:extLst>
          </p:cNvPr>
          <p:cNvGrpSpPr/>
          <p:nvPr/>
        </p:nvGrpSpPr>
        <p:grpSpPr>
          <a:xfrm>
            <a:off x="5672612" y="1962362"/>
            <a:ext cx="4630789" cy="4048019"/>
            <a:chOff x="4026596" y="1874624"/>
            <a:chExt cx="6276805" cy="5486888"/>
          </a:xfrm>
        </p:grpSpPr>
        <p:pic>
          <p:nvPicPr>
            <p:cNvPr id="2050" name="Picture 2" descr="https://ichef.bbci.co.uk/images/ic/320xn/p04khllr.jpg">
              <a:extLst>
                <a:ext uri="{FF2B5EF4-FFF2-40B4-BE49-F238E27FC236}">
                  <a16:creationId xmlns:a16="http://schemas.microsoft.com/office/drawing/2014/main" id="{70055153-3243-4A49-A1FF-CF989FBEFBC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55401" y="1874624"/>
              <a:ext cx="3048000" cy="1714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2" name="Picture 4" descr="https://ichef.bbci.co.uk/images/ic/320xn/p04khlbr.jpg">
              <a:extLst>
                <a:ext uri="{FF2B5EF4-FFF2-40B4-BE49-F238E27FC236}">
                  <a16:creationId xmlns:a16="http://schemas.microsoft.com/office/drawing/2014/main" id="{47ED52EF-394E-45D7-8FAD-96F3851B9B0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55400" y="3760818"/>
              <a:ext cx="3048000" cy="17049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4" name="Picture 6" descr="https://ichef.bbci.co.uk/images/ic/320xn/p04hhgny.jpg">
              <a:extLst>
                <a:ext uri="{FF2B5EF4-FFF2-40B4-BE49-F238E27FC236}">
                  <a16:creationId xmlns:a16="http://schemas.microsoft.com/office/drawing/2014/main" id="{26339994-178A-4525-AA25-E4D42636D08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26596" y="1874624"/>
              <a:ext cx="3048000" cy="1714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6" name="Picture 8" descr="https://ichef.bbci.co.uk/images/ic/320xn/p04hhgdx.jpg">
              <a:extLst>
                <a:ext uri="{FF2B5EF4-FFF2-40B4-BE49-F238E27FC236}">
                  <a16:creationId xmlns:a16="http://schemas.microsoft.com/office/drawing/2014/main" id="{37F489EC-1F3C-4DEA-882A-7F4572A882C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26596" y="3760818"/>
              <a:ext cx="3048000" cy="1714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8" name="Picture 10" descr="https://ichef.bbci.co.uk/images/ic/320xn/p04frbxn.jpg">
              <a:extLst>
                <a:ext uri="{FF2B5EF4-FFF2-40B4-BE49-F238E27FC236}">
                  <a16:creationId xmlns:a16="http://schemas.microsoft.com/office/drawing/2014/main" id="{FE4174B0-4912-4453-A2A3-877589FFE94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34866" y="5647012"/>
              <a:ext cx="3048000" cy="1714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60" name="Picture 12" descr="https://ichef.bbci.co.uk/images/ic/320xn/p04frbq1.jpg">
              <a:extLst>
                <a:ext uri="{FF2B5EF4-FFF2-40B4-BE49-F238E27FC236}">
                  <a16:creationId xmlns:a16="http://schemas.microsoft.com/office/drawing/2014/main" id="{3F68B7DB-A606-49F4-A02E-1C1186222AC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55400" y="5647012"/>
              <a:ext cx="3048000" cy="17049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2240253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7DF4476-1E45-4BD4-931A-78A407442B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3561" y="365104"/>
            <a:ext cx="6339840" cy="633222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E75B429-6913-4866-AE3D-7595824E5A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Class discussion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881F6D-6CFC-42CD-92A4-5B62F6764A0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16</a:t>
            </a:fld>
            <a:endParaRPr lang="en-GB" dirty="0"/>
          </a:p>
        </p:txBody>
      </p:sp>
      <p:sp>
        <p:nvSpPr>
          <p:cNvPr id="5" name="Google Shape;1611;p273">
            <a:extLst>
              <a:ext uri="{FF2B5EF4-FFF2-40B4-BE49-F238E27FC236}">
                <a16:creationId xmlns:a16="http://schemas.microsoft.com/office/drawing/2014/main" id="{B2C86278-99AB-47E0-96A4-6B0122F0069D}"/>
              </a:ext>
            </a:extLst>
          </p:cNvPr>
          <p:cNvSpPr/>
          <p:nvPr/>
        </p:nvSpPr>
        <p:spPr>
          <a:xfrm>
            <a:off x="399106" y="1512604"/>
            <a:ext cx="4244814" cy="424481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4711" tIns="94711" rIns="94711" bIns="94711" anchor="t" anchorCtr="0">
            <a:noAutofit/>
          </a:bodyPr>
          <a:lstStyle/>
          <a:p>
            <a:pPr marL="66827" marR="188789">
              <a:spcAft>
                <a:spcPts val="1200"/>
              </a:spcAft>
            </a:pPr>
            <a:r>
              <a:rPr lang="en-GB" sz="2000" spc="-4" dirty="0">
                <a:solidFill>
                  <a:schemeClr val="bg1"/>
                </a:solidFill>
                <a:cs typeface="Arial"/>
              </a:rPr>
              <a:t>Can you see yourself working in any Tech for the Travel and Tourism careers?</a:t>
            </a:r>
          </a:p>
          <a:p>
            <a:pPr marL="66827" marR="188789">
              <a:spcAft>
                <a:spcPts val="1200"/>
              </a:spcAft>
            </a:pPr>
            <a:r>
              <a:rPr lang="en-GB" sz="2000" spc="-4" dirty="0">
                <a:solidFill>
                  <a:schemeClr val="bg1"/>
                </a:solidFill>
                <a:cs typeface="Arial"/>
              </a:rPr>
              <a:t>Did anything particularly interest you today?</a:t>
            </a:r>
          </a:p>
          <a:p>
            <a:pPr marL="66827" marR="188789">
              <a:spcAft>
                <a:spcPts val="1200"/>
              </a:spcAft>
            </a:pPr>
            <a:r>
              <a:rPr lang="en-GB" sz="2000" spc="-4" dirty="0">
                <a:solidFill>
                  <a:schemeClr val="bg1"/>
                </a:solidFill>
                <a:cs typeface="Arial"/>
              </a:rPr>
              <a:t>Would any of you like to design the transport of the future?</a:t>
            </a:r>
          </a:p>
          <a:p>
            <a:pPr marL="66827" marR="188789">
              <a:spcAft>
                <a:spcPts val="1200"/>
              </a:spcAft>
            </a:pPr>
            <a:r>
              <a:rPr lang="en-GB" sz="2000" spc="-4" dirty="0">
                <a:solidFill>
                  <a:schemeClr val="bg1"/>
                </a:solidFill>
                <a:cs typeface="Arial"/>
              </a:rPr>
              <a:t>Would any of you like a job designing software and apps to improve experiences for travelling customers?</a:t>
            </a:r>
            <a:endParaRPr lang="en-GB" sz="2000" dirty="0">
              <a:solidFill>
                <a:schemeClr val="bg1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936584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611;p273">
            <a:extLst>
              <a:ext uri="{FF2B5EF4-FFF2-40B4-BE49-F238E27FC236}">
                <a16:creationId xmlns:a16="http://schemas.microsoft.com/office/drawing/2014/main" id="{2DF10CAA-AAE9-48A7-9CD3-5E64566E4C73}"/>
              </a:ext>
            </a:extLst>
          </p:cNvPr>
          <p:cNvSpPr/>
          <p:nvPr/>
        </p:nvSpPr>
        <p:spPr>
          <a:xfrm>
            <a:off x="3174715" y="-1"/>
            <a:ext cx="7517098" cy="7559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216000" tIns="288000" rIns="72000" bIns="94711" anchor="t" anchorCtr="0">
            <a:noAutofit/>
          </a:bodyPr>
          <a:lstStyle/>
          <a:p>
            <a:pPr marL="180975" lvl="0">
              <a:buClr>
                <a:srgbClr val="000000"/>
              </a:buClr>
              <a:buSzPts val="1800"/>
            </a:pPr>
            <a:endParaRPr lang="en-IN" sz="2400" dirty="0">
              <a:solidFill>
                <a:schemeClr val="accent2"/>
              </a:solidFill>
            </a:endParaRPr>
          </a:p>
          <a:p>
            <a:pPr marL="180975" lvl="0">
              <a:buClr>
                <a:srgbClr val="000000"/>
              </a:buClr>
              <a:buSzPts val="1800"/>
            </a:pPr>
            <a:endParaRPr lang="en-IN" sz="2400" dirty="0"/>
          </a:p>
          <a:p>
            <a:pPr marL="180975" lvl="0">
              <a:buClr>
                <a:srgbClr val="000000"/>
              </a:buClr>
              <a:buSzPts val="1800"/>
            </a:pPr>
            <a:endParaRPr lang="en-IN" sz="2400" dirty="0"/>
          </a:p>
          <a:p>
            <a:pPr marL="180975" lvl="0">
              <a:buClr>
                <a:srgbClr val="000000"/>
              </a:buClr>
              <a:buSzPts val="1800"/>
            </a:pPr>
            <a:endParaRPr lang="en-IN" sz="24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E75B429-6913-4866-AE3D-7595824E5A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Homework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B477BB-A45F-43B6-807B-EE3DADC272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4" y="1512604"/>
            <a:ext cx="2529448" cy="745216"/>
          </a:xfrm>
        </p:spPr>
        <p:txBody>
          <a:bodyPr/>
          <a:lstStyle/>
          <a:p>
            <a:r>
              <a:rPr lang="en-GB" sz="1800" b="0" dirty="0"/>
              <a:t>Research the plans for the Von Braun space hotel and use your research to complete one of the following homework activities: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881F6D-6CFC-42CD-92A4-5B62F6764A0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tx1"/>
                </a:solidFill>
              </a:rPr>
              <a:pPr/>
              <a:t>17</a:t>
            </a:fld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8" name="Google Shape;1611;p273">
            <a:extLst>
              <a:ext uri="{FF2B5EF4-FFF2-40B4-BE49-F238E27FC236}">
                <a16:creationId xmlns:a16="http://schemas.microsoft.com/office/drawing/2014/main" id="{2E02F88B-1BFB-4721-83B3-6D398A87151B}"/>
              </a:ext>
            </a:extLst>
          </p:cNvPr>
          <p:cNvSpPr/>
          <p:nvPr/>
        </p:nvSpPr>
        <p:spPr>
          <a:xfrm>
            <a:off x="3616503" y="1512605"/>
            <a:ext cx="6686898" cy="936000"/>
          </a:xfrm>
          <a:prstGeom prst="rect">
            <a:avLst/>
          </a:prstGeom>
          <a:solidFill>
            <a:srgbClr val="ACC32A"/>
          </a:solidFill>
          <a:ln>
            <a:noFill/>
          </a:ln>
        </p:spPr>
        <p:txBody>
          <a:bodyPr spcFirstLastPara="1" wrap="square" lIns="72000" tIns="72000" rIns="36000" bIns="72000" anchor="t" anchorCtr="0">
            <a:noAutofit/>
          </a:bodyPr>
          <a:lstStyle/>
          <a:p>
            <a:pPr marL="893763" marR="188789">
              <a:spcBef>
                <a:spcPts val="88"/>
              </a:spcBef>
            </a:pPr>
            <a:r>
              <a:rPr lang="en-GB" sz="1600" spc="-4" dirty="0">
                <a:solidFill>
                  <a:schemeClr val="bg1"/>
                </a:solidFill>
                <a:cs typeface="Arial"/>
              </a:rPr>
              <a:t>Create a job advert for a person working in a space hotel. What would the job involve? What skills would they need? </a:t>
            </a:r>
          </a:p>
        </p:txBody>
      </p:sp>
      <p:sp>
        <p:nvSpPr>
          <p:cNvPr id="9" name="Google Shape;1611;p273">
            <a:extLst>
              <a:ext uri="{FF2B5EF4-FFF2-40B4-BE49-F238E27FC236}">
                <a16:creationId xmlns:a16="http://schemas.microsoft.com/office/drawing/2014/main" id="{3B1D4D75-F413-4479-A119-EA9CA46B9FF0}"/>
              </a:ext>
            </a:extLst>
          </p:cNvPr>
          <p:cNvSpPr/>
          <p:nvPr/>
        </p:nvSpPr>
        <p:spPr>
          <a:xfrm>
            <a:off x="3616503" y="2576446"/>
            <a:ext cx="6686898" cy="936000"/>
          </a:xfrm>
          <a:prstGeom prst="rect">
            <a:avLst/>
          </a:prstGeom>
          <a:solidFill>
            <a:srgbClr val="ACC32A"/>
          </a:solidFill>
          <a:ln>
            <a:noFill/>
          </a:ln>
        </p:spPr>
        <p:txBody>
          <a:bodyPr spcFirstLastPara="1" wrap="square" lIns="72000" tIns="72000" rIns="36000" bIns="72000" anchor="t" anchorCtr="0">
            <a:noAutofit/>
          </a:bodyPr>
          <a:lstStyle/>
          <a:p>
            <a:pPr marL="893763" marR="188789">
              <a:spcBef>
                <a:spcPts val="88"/>
              </a:spcBef>
            </a:pPr>
            <a:r>
              <a:rPr lang="en-GB" sz="1600" spc="-4" dirty="0">
                <a:solidFill>
                  <a:schemeClr val="bg1"/>
                </a:solidFill>
                <a:cs typeface="Arial"/>
              </a:rPr>
              <a:t>Create an advert (poster or recorded) to persuade customers to book their next holiday at the Von Braun Hotel.</a:t>
            </a:r>
          </a:p>
        </p:txBody>
      </p:sp>
      <p:sp>
        <p:nvSpPr>
          <p:cNvPr id="10" name="Google Shape;1611;p273">
            <a:extLst>
              <a:ext uri="{FF2B5EF4-FFF2-40B4-BE49-F238E27FC236}">
                <a16:creationId xmlns:a16="http://schemas.microsoft.com/office/drawing/2014/main" id="{93AAEAEA-F71F-4EB1-B140-697979E72F8B}"/>
              </a:ext>
            </a:extLst>
          </p:cNvPr>
          <p:cNvSpPr/>
          <p:nvPr/>
        </p:nvSpPr>
        <p:spPr>
          <a:xfrm>
            <a:off x="3616503" y="3640287"/>
            <a:ext cx="6686898" cy="936000"/>
          </a:xfrm>
          <a:prstGeom prst="rect">
            <a:avLst/>
          </a:prstGeom>
          <a:solidFill>
            <a:srgbClr val="ACC32A"/>
          </a:solidFill>
          <a:ln>
            <a:noFill/>
          </a:ln>
        </p:spPr>
        <p:txBody>
          <a:bodyPr spcFirstLastPara="1" wrap="square" lIns="72000" tIns="72000" rIns="36000" bIns="72000" anchor="t" anchorCtr="0">
            <a:noAutofit/>
          </a:bodyPr>
          <a:lstStyle/>
          <a:p>
            <a:pPr marL="893763" marR="188789">
              <a:spcBef>
                <a:spcPts val="88"/>
              </a:spcBef>
            </a:pPr>
            <a:r>
              <a:rPr lang="en-GB" sz="1600" spc="-4" dirty="0">
                <a:solidFill>
                  <a:schemeClr val="bg1"/>
                </a:solidFill>
                <a:cs typeface="Arial"/>
              </a:rPr>
              <a:t>Use your research to create a labelled diagram of the hotel. What special features will it have? What will the tourists’ experience be like? </a:t>
            </a:r>
          </a:p>
        </p:txBody>
      </p:sp>
      <p:sp>
        <p:nvSpPr>
          <p:cNvPr id="11" name="Google Shape;1611;p273">
            <a:extLst>
              <a:ext uri="{FF2B5EF4-FFF2-40B4-BE49-F238E27FC236}">
                <a16:creationId xmlns:a16="http://schemas.microsoft.com/office/drawing/2014/main" id="{F3521187-1B9D-4CF2-B937-2D4C95FDFF31}"/>
              </a:ext>
            </a:extLst>
          </p:cNvPr>
          <p:cNvSpPr/>
          <p:nvPr/>
        </p:nvSpPr>
        <p:spPr>
          <a:xfrm>
            <a:off x="3616503" y="4704128"/>
            <a:ext cx="6686898" cy="936000"/>
          </a:xfrm>
          <a:prstGeom prst="rect">
            <a:avLst/>
          </a:prstGeom>
          <a:solidFill>
            <a:srgbClr val="ACC32A"/>
          </a:solidFill>
          <a:ln>
            <a:noFill/>
          </a:ln>
        </p:spPr>
        <p:txBody>
          <a:bodyPr spcFirstLastPara="1" wrap="square" lIns="72000" tIns="72000" rIns="36000" bIns="72000" anchor="t" anchorCtr="0">
            <a:noAutofit/>
          </a:bodyPr>
          <a:lstStyle/>
          <a:p>
            <a:pPr marL="893763" marR="188789">
              <a:spcBef>
                <a:spcPts val="88"/>
              </a:spcBef>
            </a:pPr>
            <a:r>
              <a:rPr lang="en-GB" sz="1600" spc="-4" dirty="0">
                <a:solidFill>
                  <a:schemeClr val="bg1"/>
                </a:solidFill>
                <a:cs typeface="Arial"/>
              </a:rPr>
              <a:t>Create a table of the advantages and disadvantages of holidaying in space. </a:t>
            </a:r>
          </a:p>
        </p:txBody>
      </p:sp>
      <p:sp>
        <p:nvSpPr>
          <p:cNvPr id="12" name="Google Shape;1611;p273">
            <a:extLst>
              <a:ext uri="{FF2B5EF4-FFF2-40B4-BE49-F238E27FC236}">
                <a16:creationId xmlns:a16="http://schemas.microsoft.com/office/drawing/2014/main" id="{079D2A84-2DB4-47CF-9687-C3CE0DF58F34}"/>
              </a:ext>
            </a:extLst>
          </p:cNvPr>
          <p:cNvSpPr/>
          <p:nvPr/>
        </p:nvSpPr>
        <p:spPr>
          <a:xfrm>
            <a:off x="3616503" y="5767970"/>
            <a:ext cx="6686898" cy="1143726"/>
          </a:xfrm>
          <a:prstGeom prst="rect">
            <a:avLst/>
          </a:prstGeom>
          <a:solidFill>
            <a:srgbClr val="ACC32A"/>
          </a:solidFill>
          <a:ln>
            <a:noFill/>
          </a:ln>
        </p:spPr>
        <p:txBody>
          <a:bodyPr spcFirstLastPara="1" wrap="square" lIns="72000" tIns="72000" rIns="36000" bIns="72000" anchor="t" anchorCtr="0">
            <a:noAutofit/>
          </a:bodyPr>
          <a:lstStyle/>
          <a:p>
            <a:pPr marL="893763" marR="188789">
              <a:spcBef>
                <a:spcPts val="88"/>
              </a:spcBef>
            </a:pP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Interview an adult (i.e. a parent, carer, other relative or teacher</a:t>
            </a:r>
            <a:r>
              <a:rPr lang="en-US" sz="1600" spc="-5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en-GB" sz="1600" spc="-4" dirty="0">
                <a:solidFill>
                  <a:schemeClr val="bg1"/>
                </a:solidFill>
                <a:cs typeface="Arial"/>
              </a:rPr>
              <a:t>to gain their views and opinions on whether they would book a holiday in space and what they think it would be like. </a:t>
            </a:r>
          </a:p>
        </p:txBody>
      </p:sp>
      <p:sp>
        <p:nvSpPr>
          <p:cNvPr id="14" name="Google Shape;1682;p279">
            <a:extLst>
              <a:ext uri="{FF2B5EF4-FFF2-40B4-BE49-F238E27FC236}">
                <a16:creationId xmlns:a16="http://schemas.microsoft.com/office/drawing/2014/main" id="{CF858EA3-32F8-43E1-ABD8-DC01AF36C740}"/>
              </a:ext>
            </a:extLst>
          </p:cNvPr>
          <p:cNvSpPr/>
          <p:nvPr/>
        </p:nvSpPr>
        <p:spPr>
          <a:xfrm>
            <a:off x="3814849" y="1487521"/>
            <a:ext cx="407539" cy="5398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>
              <a:buClr>
                <a:srgbClr val="000000"/>
              </a:buClr>
              <a:buSzPts val="4000"/>
            </a:pPr>
            <a:r>
              <a:rPr lang="en-IN" sz="6000" dirty="0">
                <a:ln w="19050">
                  <a:solidFill>
                    <a:schemeClr val="bg1"/>
                  </a:solidFill>
                </a:ln>
                <a:solidFill>
                  <a:srgbClr val="ACC32A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6000" dirty="0">
              <a:ln w="19050">
                <a:solidFill>
                  <a:schemeClr val="bg1"/>
                </a:solidFill>
              </a:ln>
              <a:solidFill>
                <a:srgbClr val="ACC32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" name="Google Shape;1682;p279">
            <a:extLst>
              <a:ext uri="{FF2B5EF4-FFF2-40B4-BE49-F238E27FC236}">
                <a16:creationId xmlns:a16="http://schemas.microsoft.com/office/drawing/2014/main" id="{6EC8D735-5B59-4FC9-A76F-9B8ED91A45BF}"/>
              </a:ext>
            </a:extLst>
          </p:cNvPr>
          <p:cNvSpPr/>
          <p:nvPr/>
        </p:nvSpPr>
        <p:spPr>
          <a:xfrm>
            <a:off x="3814849" y="2576582"/>
            <a:ext cx="407539" cy="5398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>
              <a:buClr>
                <a:srgbClr val="000000"/>
              </a:buClr>
              <a:buSzPts val="4000"/>
            </a:pPr>
            <a:r>
              <a:rPr lang="en-IN" sz="6000" dirty="0">
                <a:ln w="19050">
                  <a:solidFill>
                    <a:schemeClr val="bg1"/>
                  </a:solidFill>
                </a:ln>
                <a:solidFill>
                  <a:srgbClr val="ACC32A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6000" dirty="0">
              <a:ln w="19050">
                <a:solidFill>
                  <a:schemeClr val="bg1"/>
                </a:solidFill>
              </a:ln>
              <a:solidFill>
                <a:srgbClr val="ACC32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" name="Google Shape;1682;p279">
            <a:extLst>
              <a:ext uri="{FF2B5EF4-FFF2-40B4-BE49-F238E27FC236}">
                <a16:creationId xmlns:a16="http://schemas.microsoft.com/office/drawing/2014/main" id="{160F2F36-5F10-483E-A2E8-843EA82E4317}"/>
              </a:ext>
            </a:extLst>
          </p:cNvPr>
          <p:cNvSpPr/>
          <p:nvPr/>
        </p:nvSpPr>
        <p:spPr>
          <a:xfrm>
            <a:off x="3814849" y="3624547"/>
            <a:ext cx="407539" cy="5398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>
              <a:buClr>
                <a:srgbClr val="000000"/>
              </a:buClr>
              <a:buSzPts val="4000"/>
            </a:pPr>
            <a:r>
              <a:rPr lang="en-IN" sz="6000" dirty="0">
                <a:ln w="19050">
                  <a:solidFill>
                    <a:schemeClr val="bg1"/>
                  </a:solidFill>
                </a:ln>
                <a:solidFill>
                  <a:srgbClr val="ACC32A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6000" dirty="0">
              <a:ln w="19050">
                <a:solidFill>
                  <a:schemeClr val="bg1"/>
                </a:solidFill>
              </a:ln>
              <a:solidFill>
                <a:srgbClr val="ACC32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Google Shape;1682;p279">
            <a:extLst>
              <a:ext uri="{FF2B5EF4-FFF2-40B4-BE49-F238E27FC236}">
                <a16:creationId xmlns:a16="http://schemas.microsoft.com/office/drawing/2014/main" id="{3E4F1321-094F-4DB1-B037-8069B5A39196}"/>
              </a:ext>
            </a:extLst>
          </p:cNvPr>
          <p:cNvSpPr/>
          <p:nvPr/>
        </p:nvSpPr>
        <p:spPr>
          <a:xfrm>
            <a:off x="3814849" y="4713607"/>
            <a:ext cx="407539" cy="5398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>
              <a:buClr>
                <a:srgbClr val="000000"/>
              </a:buClr>
              <a:buSzPts val="4000"/>
            </a:pPr>
            <a:r>
              <a:rPr lang="en-IN" sz="6000" dirty="0">
                <a:ln w="19050">
                  <a:solidFill>
                    <a:schemeClr val="bg1"/>
                  </a:solidFill>
                </a:ln>
                <a:solidFill>
                  <a:srgbClr val="ACC32A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6000" dirty="0">
              <a:ln w="19050">
                <a:solidFill>
                  <a:schemeClr val="bg1"/>
                </a:solidFill>
              </a:ln>
              <a:solidFill>
                <a:srgbClr val="ACC32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" name="Google Shape;1682;p279">
            <a:extLst>
              <a:ext uri="{FF2B5EF4-FFF2-40B4-BE49-F238E27FC236}">
                <a16:creationId xmlns:a16="http://schemas.microsoft.com/office/drawing/2014/main" id="{86A17370-064C-42BC-A99E-921F2661C606}"/>
              </a:ext>
            </a:extLst>
          </p:cNvPr>
          <p:cNvSpPr/>
          <p:nvPr/>
        </p:nvSpPr>
        <p:spPr>
          <a:xfrm>
            <a:off x="3814849" y="5782120"/>
            <a:ext cx="407539" cy="5398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>
              <a:buClr>
                <a:srgbClr val="000000"/>
              </a:buClr>
              <a:buSzPts val="4000"/>
            </a:pPr>
            <a:r>
              <a:rPr lang="en-IN" sz="6000" dirty="0">
                <a:ln w="19050">
                  <a:solidFill>
                    <a:schemeClr val="bg1"/>
                  </a:solidFill>
                </a:ln>
                <a:solidFill>
                  <a:srgbClr val="ACC32A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sz="6000" dirty="0">
              <a:ln w="19050">
                <a:solidFill>
                  <a:schemeClr val="bg1"/>
                </a:solidFill>
              </a:ln>
              <a:solidFill>
                <a:srgbClr val="ACC32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FB5CB5C-F8AC-4188-906E-0104E2EC0255}"/>
              </a:ext>
            </a:extLst>
          </p:cNvPr>
          <p:cNvCxnSpPr/>
          <p:nvPr/>
        </p:nvCxnSpPr>
        <p:spPr>
          <a:xfrm>
            <a:off x="4397339" y="1656605"/>
            <a:ext cx="0" cy="648000"/>
          </a:xfrm>
          <a:prstGeom prst="line">
            <a:avLst/>
          </a:prstGeom>
          <a:ln w="12700" cap="sq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A19F679-BB0B-4460-9E6E-1A5967745B5B}"/>
              </a:ext>
            </a:extLst>
          </p:cNvPr>
          <p:cNvCxnSpPr/>
          <p:nvPr/>
        </p:nvCxnSpPr>
        <p:spPr>
          <a:xfrm>
            <a:off x="4397339" y="2720446"/>
            <a:ext cx="0" cy="648000"/>
          </a:xfrm>
          <a:prstGeom prst="line">
            <a:avLst/>
          </a:prstGeom>
          <a:ln w="12700" cap="sq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8849DCCC-BFD6-4DF3-B02F-98517C3D8512}"/>
              </a:ext>
            </a:extLst>
          </p:cNvPr>
          <p:cNvCxnSpPr/>
          <p:nvPr/>
        </p:nvCxnSpPr>
        <p:spPr>
          <a:xfrm>
            <a:off x="4397339" y="3784287"/>
            <a:ext cx="0" cy="648000"/>
          </a:xfrm>
          <a:prstGeom prst="line">
            <a:avLst/>
          </a:prstGeom>
          <a:ln w="12700" cap="sq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5891E10D-29C3-4618-A3B2-4A1EAF00A175}"/>
              </a:ext>
            </a:extLst>
          </p:cNvPr>
          <p:cNvCxnSpPr/>
          <p:nvPr/>
        </p:nvCxnSpPr>
        <p:spPr>
          <a:xfrm>
            <a:off x="4397339" y="4848128"/>
            <a:ext cx="0" cy="648000"/>
          </a:xfrm>
          <a:prstGeom prst="line">
            <a:avLst/>
          </a:prstGeom>
          <a:ln w="12700" cap="sq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856EF283-6CD7-478C-BA73-F8D405B8BD44}"/>
              </a:ext>
            </a:extLst>
          </p:cNvPr>
          <p:cNvCxnSpPr/>
          <p:nvPr/>
        </p:nvCxnSpPr>
        <p:spPr>
          <a:xfrm>
            <a:off x="4397339" y="5911970"/>
            <a:ext cx="0" cy="648000"/>
          </a:xfrm>
          <a:prstGeom prst="line">
            <a:avLst/>
          </a:prstGeom>
          <a:ln w="12700" cap="sq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</p:cxnSp>
      <p:pic>
        <p:nvPicPr>
          <p:cNvPr id="29" name="Picture 6" descr="Image result for von braun space hotel">
            <a:extLst>
              <a:ext uri="{FF2B5EF4-FFF2-40B4-BE49-F238E27FC236}">
                <a16:creationId xmlns:a16="http://schemas.microsoft.com/office/drawing/2014/main" id="{EFCDFB37-969A-49C2-B063-D2ADB533027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3622752"/>
            <a:ext cx="3174715" cy="3081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46999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lowchart: Manual Input 6">
            <a:extLst>
              <a:ext uri="{FF2B5EF4-FFF2-40B4-BE49-F238E27FC236}">
                <a16:creationId xmlns:a16="http://schemas.microsoft.com/office/drawing/2014/main" id="{F465FB07-4C97-4BDD-9DC9-651DAC37B5DC}"/>
              </a:ext>
            </a:extLst>
          </p:cNvPr>
          <p:cNvSpPr/>
          <p:nvPr/>
        </p:nvSpPr>
        <p:spPr>
          <a:xfrm>
            <a:off x="0" y="2159674"/>
            <a:ext cx="10691813" cy="5400001"/>
          </a:xfrm>
          <a:prstGeom prst="flowChartManualInpu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Share homework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726D22-EDDF-4ACD-A6F1-8133145335F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tx1"/>
                </a:solidFill>
              </a:rPr>
              <a:pPr/>
              <a:t>2</a:t>
            </a:fld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EC3EAB4-C5D0-4F00-8276-E33EE24F56F8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/>
              <a:t>Tech We Can  </a:t>
            </a:r>
            <a:r>
              <a:rPr lang="en-GB" sz="800" dirty="0"/>
              <a:t>|  Tech for Travel and Tourism</a:t>
            </a:r>
          </a:p>
        </p:txBody>
      </p:sp>
    </p:spTree>
    <p:extLst>
      <p:ext uri="{BB962C8B-B14F-4D97-AF65-F5344CB8AC3E}">
        <p14:creationId xmlns:p14="http://schemas.microsoft.com/office/powerpoint/2010/main" val="31256879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1491A7D-B52E-40A9-9483-12FD864F112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" b="16"/>
          <a:stretch/>
        </p:blipFill>
        <p:spPr>
          <a:xfrm>
            <a:off x="476" y="0"/>
            <a:ext cx="10690860" cy="6818749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BCA37D7-410F-4E3F-A8B1-378173AAD288}"/>
              </a:ext>
            </a:extLst>
          </p:cNvPr>
          <p:cNvSpPr/>
          <p:nvPr/>
        </p:nvSpPr>
        <p:spPr>
          <a:xfrm>
            <a:off x="0" y="4176193"/>
            <a:ext cx="10691813" cy="2642556"/>
          </a:xfrm>
          <a:prstGeom prst="rect">
            <a:avLst/>
          </a:prstGeom>
          <a:solidFill>
            <a:schemeClr val="tx2">
              <a:alpha val="60000"/>
            </a:schemeClr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8416" y="4870408"/>
            <a:ext cx="8677946" cy="663845"/>
          </a:xfrm>
        </p:spPr>
        <p:txBody>
          <a:bodyPr/>
          <a:lstStyle/>
          <a:p>
            <a:r>
              <a:rPr lang="en-GB" dirty="0"/>
              <a:t>Travel and Tourism</a:t>
            </a:r>
          </a:p>
        </p:txBody>
      </p:sp>
      <p:sp>
        <p:nvSpPr>
          <p:cNvPr id="4" name="Rectangle 3"/>
          <p:cNvSpPr/>
          <p:nvPr/>
        </p:nvSpPr>
        <p:spPr>
          <a:xfrm>
            <a:off x="388414" y="5808072"/>
            <a:ext cx="6547224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GB" sz="2000" spc="-70" dirty="0">
                <a:solidFill>
                  <a:schemeClr val="bg1"/>
                </a:solidFill>
                <a:cs typeface="Arial"/>
              </a:rPr>
              <a:t>To understand how technology is used for Travel and Tourism and broaden my knowledge of careers available in this field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8AFF9F6-91B6-4E76-84F7-AE74E0DA8B8C}"/>
              </a:ext>
            </a:extLst>
          </p:cNvPr>
          <p:cNvSpPr/>
          <p:nvPr/>
        </p:nvSpPr>
        <p:spPr>
          <a:xfrm>
            <a:off x="388414" y="4562632"/>
            <a:ext cx="1360874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GB" sz="2000" spc="-70" dirty="0">
                <a:solidFill>
                  <a:schemeClr val="bg1"/>
                </a:solidFill>
                <a:cs typeface="Arial"/>
              </a:rPr>
              <a:t>TECH FOR</a:t>
            </a:r>
          </a:p>
        </p:txBody>
      </p:sp>
      <p:sp>
        <p:nvSpPr>
          <p:cNvPr id="21" name="Freeform 3019">
            <a:extLst>
              <a:ext uri="{FF2B5EF4-FFF2-40B4-BE49-F238E27FC236}">
                <a16:creationId xmlns:a16="http://schemas.microsoft.com/office/drawing/2014/main" id="{D196F93E-B989-4BA3-9E51-374015C15AF7}"/>
              </a:ext>
            </a:extLst>
          </p:cNvPr>
          <p:cNvSpPr>
            <a:spLocks noChangeAspect="1"/>
          </p:cNvSpPr>
          <p:nvPr/>
        </p:nvSpPr>
        <p:spPr bwMode="auto">
          <a:xfrm>
            <a:off x="10118311" y="7013806"/>
            <a:ext cx="324000" cy="324000"/>
          </a:xfrm>
          <a:custGeom>
            <a:avLst/>
            <a:gdLst/>
            <a:ahLst/>
            <a:cxnLst>
              <a:cxn ang="0">
                <a:pos x="697" y="22"/>
              </a:cxn>
              <a:cxn ang="0">
                <a:pos x="617" y="22"/>
              </a:cxn>
              <a:cxn ang="0">
                <a:pos x="461" y="179"/>
              </a:cxn>
              <a:cxn ang="0">
                <a:pos x="65" y="89"/>
              </a:cxn>
              <a:cxn ang="0">
                <a:pos x="45" y="95"/>
              </a:cxn>
              <a:cxn ang="0">
                <a:pos x="7" y="134"/>
              </a:cxn>
              <a:cxn ang="0">
                <a:pos x="1" y="153"/>
              </a:cxn>
              <a:cxn ang="0">
                <a:pos x="13" y="169"/>
              </a:cxn>
              <a:cxn ang="0">
                <a:pos x="328" y="312"/>
              </a:cxn>
              <a:cxn ang="0">
                <a:pos x="184" y="456"/>
              </a:cxn>
              <a:cxn ang="0">
                <a:pos x="59" y="448"/>
              </a:cxn>
              <a:cxn ang="0">
                <a:pos x="42" y="454"/>
              </a:cxn>
              <a:cxn ang="0">
                <a:pos x="22" y="475"/>
              </a:cxn>
              <a:cxn ang="0">
                <a:pos x="16" y="495"/>
              </a:cxn>
              <a:cxn ang="0">
                <a:pos x="30" y="510"/>
              </a:cxn>
              <a:cxn ang="0">
                <a:pos x="160" y="559"/>
              </a:cxn>
              <a:cxn ang="0">
                <a:pos x="209" y="690"/>
              </a:cxn>
              <a:cxn ang="0">
                <a:pos x="225" y="703"/>
              </a:cxn>
              <a:cxn ang="0">
                <a:pos x="229" y="704"/>
              </a:cxn>
              <a:cxn ang="0">
                <a:pos x="245" y="698"/>
              </a:cxn>
              <a:cxn ang="0">
                <a:pos x="265" y="677"/>
              </a:cxn>
              <a:cxn ang="0">
                <a:pos x="271" y="661"/>
              </a:cxn>
              <a:cxn ang="0">
                <a:pos x="264" y="535"/>
              </a:cxn>
              <a:cxn ang="0">
                <a:pos x="407" y="392"/>
              </a:cxn>
              <a:cxn ang="0">
                <a:pos x="551" y="706"/>
              </a:cxn>
              <a:cxn ang="0">
                <a:pos x="567" y="718"/>
              </a:cxn>
              <a:cxn ang="0">
                <a:pos x="571" y="719"/>
              </a:cxn>
              <a:cxn ang="0">
                <a:pos x="586" y="712"/>
              </a:cxn>
              <a:cxn ang="0">
                <a:pos x="624" y="674"/>
              </a:cxn>
              <a:cxn ang="0">
                <a:pos x="630" y="654"/>
              </a:cxn>
              <a:cxn ang="0">
                <a:pos x="541" y="258"/>
              </a:cxn>
              <a:cxn ang="0">
                <a:pos x="697" y="102"/>
              </a:cxn>
              <a:cxn ang="0">
                <a:pos x="697" y="22"/>
              </a:cxn>
            </a:cxnLst>
            <a:rect l="0" t="0" r="r" b="b"/>
            <a:pathLst>
              <a:path w="719" h="719">
                <a:moveTo>
                  <a:pt x="697" y="22"/>
                </a:moveTo>
                <a:cubicBezTo>
                  <a:pt x="675" y="0"/>
                  <a:pt x="639" y="0"/>
                  <a:pt x="617" y="22"/>
                </a:cubicBezTo>
                <a:cubicBezTo>
                  <a:pt x="461" y="179"/>
                  <a:pt x="461" y="179"/>
                  <a:pt x="461" y="179"/>
                </a:cubicBezTo>
                <a:cubicBezTo>
                  <a:pt x="65" y="89"/>
                  <a:pt x="65" y="89"/>
                  <a:pt x="65" y="89"/>
                </a:cubicBezTo>
                <a:cubicBezTo>
                  <a:pt x="58" y="88"/>
                  <a:pt x="51" y="90"/>
                  <a:pt x="45" y="95"/>
                </a:cubicBezTo>
                <a:cubicBezTo>
                  <a:pt x="7" y="134"/>
                  <a:pt x="7" y="134"/>
                  <a:pt x="7" y="134"/>
                </a:cubicBezTo>
                <a:cubicBezTo>
                  <a:pt x="2" y="139"/>
                  <a:pt x="0" y="146"/>
                  <a:pt x="1" y="153"/>
                </a:cubicBezTo>
                <a:cubicBezTo>
                  <a:pt x="2" y="160"/>
                  <a:pt x="7" y="166"/>
                  <a:pt x="13" y="169"/>
                </a:cubicBezTo>
                <a:cubicBezTo>
                  <a:pt x="328" y="312"/>
                  <a:pt x="328" y="312"/>
                  <a:pt x="328" y="312"/>
                </a:cubicBezTo>
                <a:cubicBezTo>
                  <a:pt x="184" y="456"/>
                  <a:pt x="184" y="456"/>
                  <a:pt x="184" y="456"/>
                </a:cubicBezTo>
                <a:cubicBezTo>
                  <a:pt x="59" y="448"/>
                  <a:pt x="59" y="448"/>
                  <a:pt x="59" y="448"/>
                </a:cubicBezTo>
                <a:cubicBezTo>
                  <a:pt x="53" y="448"/>
                  <a:pt x="47" y="450"/>
                  <a:pt x="42" y="454"/>
                </a:cubicBezTo>
                <a:cubicBezTo>
                  <a:pt x="22" y="475"/>
                  <a:pt x="22" y="475"/>
                  <a:pt x="22" y="475"/>
                </a:cubicBezTo>
                <a:cubicBezTo>
                  <a:pt x="17" y="480"/>
                  <a:pt x="14" y="488"/>
                  <a:pt x="16" y="495"/>
                </a:cubicBezTo>
                <a:cubicBezTo>
                  <a:pt x="18" y="502"/>
                  <a:pt x="23" y="508"/>
                  <a:pt x="30" y="510"/>
                </a:cubicBezTo>
                <a:cubicBezTo>
                  <a:pt x="160" y="559"/>
                  <a:pt x="160" y="559"/>
                  <a:pt x="160" y="559"/>
                </a:cubicBezTo>
                <a:cubicBezTo>
                  <a:pt x="209" y="690"/>
                  <a:pt x="209" y="690"/>
                  <a:pt x="209" y="690"/>
                </a:cubicBezTo>
                <a:cubicBezTo>
                  <a:pt x="212" y="697"/>
                  <a:pt x="217" y="702"/>
                  <a:pt x="225" y="703"/>
                </a:cubicBezTo>
                <a:cubicBezTo>
                  <a:pt x="226" y="704"/>
                  <a:pt x="228" y="704"/>
                  <a:pt x="229" y="704"/>
                </a:cubicBezTo>
                <a:cubicBezTo>
                  <a:pt x="235" y="704"/>
                  <a:pt x="240" y="702"/>
                  <a:pt x="245" y="698"/>
                </a:cubicBezTo>
                <a:cubicBezTo>
                  <a:pt x="265" y="677"/>
                  <a:pt x="265" y="677"/>
                  <a:pt x="265" y="677"/>
                </a:cubicBezTo>
                <a:cubicBezTo>
                  <a:pt x="269" y="673"/>
                  <a:pt x="272" y="667"/>
                  <a:pt x="271" y="661"/>
                </a:cubicBezTo>
                <a:cubicBezTo>
                  <a:pt x="264" y="535"/>
                  <a:pt x="264" y="535"/>
                  <a:pt x="264" y="535"/>
                </a:cubicBezTo>
                <a:cubicBezTo>
                  <a:pt x="407" y="392"/>
                  <a:pt x="407" y="392"/>
                  <a:pt x="407" y="392"/>
                </a:cubicBezTo>
                <a:cubicBezTo>
                  <a:pt x="551" y="706"/>
                  <a:pt x="551" y="706"/>
                  <a:pt x="551" y="706"/>
                </a:cubicBezTo>
                <a:cubicBezTo>
                  <a:pt x="554" y="713"/>
                  <a:pt x="560" y="717"/>
                  <a:pt x="567" y="718"/>
                </a:cubicBezTo>
                <a:cubicBezTo>
                  <a:pt x="568" y="719"/>
                  <a:pt x="569" y="719"/>
                  <a:pt x="571" y="719"/>
                </a:cubicBezTo>
                <a:cubicBezTo>
                  <a:pt x="576" y="719"/>
                  <a:pt x="582" y="717"/>
                  <a:pt x="586" y="712"/>
                </a:cubicBezTo>
                <a:cubicBezTo>
                  <a:pt x="624" y="674"/>
                  <a:pt x="624" y="674"/>
                  <a:pt x="624" y="674"/>
                </a:cubicBezTo>
                <a:cubicBezTo>
                  <a:pt x="630" y="669"/>
                  <a:pt x="632" y="661"/>
                  <a:pt x="630" y="654"/>
                </a:cubicBezTo>
                <a:cubicBezTo>
                  <a:pt x="541" y="258"/>
                  <a:pt x="541" y="258"/>
                  <a:pt x="541" y="258"/>
                </a:cubicBezTo>
                <a:cubicBezTo>
                  <a:pt x="697" y="102"/>
                  <a:pt x="697" y="102"/>
                  <a:pt x="697" y="102"/>
                </a:cubicBezTo>
                <a:cubicBezTo>
                  <a:pt x="719" y="80"/>
                  <a:pt x="719" y="44"/>
                  <a:pt x="697" y="22"/>
                </a:cubicBezTo>
                <a:close/>
              </a:path>
            </a:pathLst>
          </a:custGeom>
          <a:noFill/>
          <a:ln w="19050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71976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3F19C6C5-E6D4-461F-88D7-8816AAFA9531}"/>
              </a:ext>
            </a:extLst>
          </p:cNvPr>
          <p:cNvSpPr/>
          <p:nvPr/>
        </p:nvSpPr>
        <p:spPr>
          <a:xfrm>
            <a:off x="4426528" y="0"/>
            <a:ext cx="6265286" cy="7559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0000"/>
              </a:lnSpc>
            </a:pPr>
            <a:endParaRPr lang="en-GB" sz="16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88414" y="365104"/>
            <a:ext cx="3335562" cy="900000"/>
          </a:xfrm>
        </p:spPr>
        <p:txBody>
          <a:bodyPr>
            <a:noAutofit/>
          </a:bodyPr>
          <a:lstStyle/>
          <a:p>
            <a:r>
              <a:rPr lang="en-GB" dirty="0"/>
              <a:t>How is technology shaping the world of tourism and the way we travel? 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019504E-AAD1-433F-8B7C-50DBBFC96C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5" y="2546228"/>
            <a:ext cx="2794732" cy="4329025"/>
          </a:xfrm>
        </p:spPr>
        <p:txBody>
          <a:bodyPr/>
          <a:lstStyle/>
          <a:p>
            <a:r>
              <a:rPr lang="en-GB" sz="1800" b="0" dirty="0"/>
              <a:t>Examples: </a:t>
            </a:r>
          </a:p>
          <a:p>
            <a:pPr marL="266700" indent="-266700">
              <a:buFont typeface="Arial" panose="020B0604020202020204" pitchFamily="34" charset="0"/>
              <a:buChar char="•"/>
            </a:pPr>
            <a:r>
              <a:rPr lang="en-GB" sz="1800" b="0" dirty="0"/>
              <a:t>Using tech for navigation i.e. satellite navigation and Google Maps </a:t>
            </a:r>
          </a:p>
          <a:p>
            <a:pPr marL="266700" indent="-266700">
              <a:buFont typeface="Arial" panose="020B0604020202020204" pitchFamily="34" charset="0"/>
              <a:buChar char="•"/>
            </a:pPr>
            <a:r>
              <a:rPr lang="en-GB" sz="1800" b="0" dirty="0"/>
              <a:t>Booking travel and accommodation online </a:t>
            </a:r>
          </a:p>
          <a:p>
            <a:pPr marL="266700" indent="-266700">
              <a:buFont typeface="Arial" panose="020B0604020202020204" pitchFamily="34" charset="0"/>
              <a:buChar char="•"/>
            </a:pPr>
            <a:r>
              <a:rPr lang="en-GB" sz="1800" b="0" dirty="0"/>
              <a:t>High speed travel – trains and planes</a:t>
            </a:r>
          </a:p>
          <a:p>
            <a:pPr marL="266700" indent="-266700">
              <a:buFont typeface="Arial" panose="020B0604020202020204" pitchFamily="34" charset="0"/>
              <a:buChar char="•"/>
            </a:pPr>
            <a:r>
              <a:rPr lang="en-GB" sz="1800" b="0" dirty="0"/>
              <a:t>Sharing holiday snaps with family and friends </a:t>
            </a:r>
          </a:p>
          <a:p>
            <a:pPr marL="266700" indent="-266700">
              <a:buFont typeface="Arial" panose="020B0604020202020204" pitchFamily="34" charset="0"/>
              <a:buChar char="•"/>
            </a:pPr>
            <a:r>
              <a:rPr lang="en-GB" sz="1800" b="0" dirty="0"/>
              <a:t>Fully connected cars – WIFI, handsfree, music from your phone etc 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CBC91C-C3D3-784B-A60A-49E11318055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tx1"/>
                </a:solidFill>
              </a:rPr>
              <a:pPr/>
              <a:t>4</a:t>
            </a:fld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E2DF1F9-F871-4AF1-98B6-20E1A9E3EA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8304" y="411554"/>
            <a:ext cx="2278380" cy="203454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65E4C14-F910-4C45-9EEF-EB099EF33D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9550" y="411554"/>
            <a:ext cx="2286000" cy="203454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F5851FD-F3E1-4762-849B-160ACFB12D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58417" y="411554"/>
            <a:ext cx="1744980" cy="203454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ABA153C-793A-4A20-BC4D-A67BCCB5315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28304" y="2531205"/>
            <a:ext cx="3467100" cy="20955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A73720B-8E17-4C4B-AF5E-15E3797135F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77317" y="2530414"/>
            <a:ext cx="2926080" cy="42672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E8324E2B-3124-4D29-9C0F-F1B1F90FFEE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28304" y="4702114"/>
            <a:ext cx="3459480" cy="209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4088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57653134-7CF7-4869-973B-303F4F86E11B}"/>
              </a:ext>
            </a:extLst>
          </p:cNvPr>
          <p:cNvSpPr/>
          <p:nvPr/>
        </p:nvSpPr>
        <p:spPr>
          <a:xfrm>
            <a:off x="0" y="0"/>
            <a:ext cx="10691813" cy="39347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84459D0-EDE7-4DF7-B68B-DCCDEE6490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>
                <a:solidFill>
                  <a:schemeClr val="tx1"/>
                </a:solidFill>
              </a:rPr>
              <a:t>Careers in Tech for Travel and Tourism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EF0043-F049-4DB8-B3B2-25E07BFC4E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4" y="1512604"/>
            <a:ext cx="4763286" cy="288000"/>
          </a:xfrm>
        </p:spPr>
        <p:txBody>
          <a:bodyPr/>
          <a:lstStyle/>
          <a:p>
            <a:r>
              <a:rPr lang="en-GB" sz="1800" b="0" dirty="0">
                <a:solidFill>
                  <a:schemeClr val="accent3"/>
                </a:solidFill>
              </a:rPr>
              <a:t>Automotive Research Development Engineer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26DA05-0F4B-45D1-9EDD-6006ACFF8A3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5</a:t>
            </a:fld>
            <a:endParaRPr lang="en-GB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E454804-54C7-4C69-9804-E7288FADE654}"/>
              </a:ext>
            </a:extLst>
          </p:cNvPr>
          <p:cNvSpPr/>
          <p:nvPr/>
        </p:nvSpPr>
        <p:spPr>
          <a:xfrm>
            <a:off x="388415" y="6175198"/>
            <a:ext cx="8782628" cy="43088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>
              <a:buClr>
                <a:srgbClr val="000000"/>
              </a:buClr>
              <a:buSzPts val="1800"/>
            </a:pPr>
            <a:r>
              <a:rPr lang="en-IN" sz="2800" dirty="0">
                <a:solidFill>
                  <a:schemeClr val="bg1"/>
                </a:solidFill>
                <a:ea typeface="Arial"/>
                <a:cs typeface="Arial"/>
                <a:sym typeface="Arial"/>
              </a:rPr>
              <a:t>Average salaries </a:t>
            </a:r>
            <a:r>
              <a:rPr lang="en-IN" sz="2800" dirty="0" err="1">
                <a:solidFill>
                  <a:schemeClr val="bg1"/>
                </a:solidFill>
                <a:ea typeface="Arial"/>
                <a:cs typeface="Arial"/>
                <a:sym typeface="Arial"/>
              </a:rPr>
              <a:t>approx</a:t>
            </a:r>
            <a:r>
              <a:rPr lang="en-IN" sz="2800" dirty="0">
                <a:solidFill>
                  <a:schemeClr val="bg1"/>
                </a:solidFill>
                <a:ea typeface="Arial"/>
                <a:cs typeface="Arial"/>
                <a:sym typeface="Arial"/>
              </a:rPr>
              <a:t> = £40,000 - £60,000 per year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DD4813A-3A0F-41C2-A968-2BB39BE71168}"/>
              </a:ext>
            </a:extLst>
          </p:cNvPr>
          <p:cNvSpPr/>
          <p:nvPr/>
        </p:nvSpPr>
        <p:spPr>
          <a:xfrm>
            <a:off x="5540114" y="1512604"/>
            <a:ext cx="2145908" cy="28800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defTabSz="801934">
              <a:spcAft>
                <a:spcPts val="1052"/>
              </a:spcAft>
            </a:pPr>
            <a:r>
              <a:rPr lang="en-GB" dirty="0">
                <a:solidFill>
                  <a:schemeClr val="accent3"/>
                </a:solidFill>
              </a:rPr>
              <a:t>Travel App Designer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ABB5F20-06DC-49E9-9DE9-D74E3079F9C0}"/>
              </a:ext>
            </a:extLst>
          </p:cNvPr>
          <p:cNvSpPr/>
          <p:nvPr/>
        </p:nvSpPr>
        <p:spPr>
          <a:xfrm>
            <a:off x="388416" y="5224126"/>
            <a:ext cx="4407872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GB" sz="1600" dirty="0">
                <a:solidFill>
                  <a:schemeClr val="bg1"/>
                </a:solidFill>
              </a:rPr>
              <a:t>Research, design and develop the transport of the future</a:t>
            </a: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EFAAC3-2556-4BB5-BF5D-1964FF2E38E2}"/>
              </a:ext>
            </a:extLst>
          </p:cNvPr>
          <p:cNvSpPr/>
          <p:nvPr/>
        </p:nvSpPr>
        <p:spPr>
          <a:xfrm>
            <a:off x="5538943" y="5224126"/>
            <a:ext cx="4762117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GB" sz="1600" dirty="0">
                <a:solidFill>
                  <a:schemeClr val="bg1"/>
                </a:solidFill>
              </a:rPr>
              <a:t>Develop software, design and write the code for apps used in travel and tourism</a:t>
            </a: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20" name="Picture 2" descr="Image result for car designer">
            <a:extLst>
              <a:ext uri="{FF2B5EF4-FFF2-40B4-BE49-F238E27FC236}">
                <a16:creationId xmlns:a16="http://schemas.microsoft.com/office/drawing/2014/main" id="{4E57492B-3B80-43E5-A39C-C72BAC7CB3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54" r="4246"/>
          <a:stretch/>
        </p:blipFill>
        <p:spPr bwMode="auto">
          <a:xfrm>
            <a:off x="388412" y="1904647"/>
            <a:ext cx="4762118" cy="3177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1BDDE789-78A9-4BAD-ABCB-FF8F0E7AFB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8943" y="1904647"/>
            <a:ext cx="4762500" cy="3177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7757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lowchart: Manual Input 25">
            <a:extLst>
              <a:ext uri="{FF2B5EF4-FFF2-40B4-BE49-F238E27FC236}">
                <a16:creationId xmlns:a16="http://schemas.microsoft.com/office/drawing/2014/main" id="{95EC9AD6-36E6-4ABF-AEB7-8D37290ECC34}"/>
              </a:ext>
            </a:extLst>
          </p:cNvPr>
          <p:cNvSpPr/>
          <p:nvPr/>
        </p:nvSpPr>
        <p:spPr>
          <a:xfrm>
            <a:off x="0" y="2159674"/>
            <a:ext cx="10691813" cy="5400001"/>
          </a:xfrm>
          <a:prstGeom prst="flowChartManualInpu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F0CE92-9145-4851-A135-8EB31B538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dirty="0"/>
              <a:t>Meet today’s role model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1955EA-4D88-4DFB-81F9-FB6FF3A946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bg1"/>
                </a:solidFill>
              </a:rPr>
              <a:pPr/>
              <a:t>6</a:t>
            </a:fld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B4EA22-4BD4-40F5-B746-BA2A2C47963C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Travel and Tourism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F662AD64-B239-4A04-A126-6065EBC9EB29}"/>
              </a:ext>
            </a:extLst>
          </p:cNvPr>
          <p:cNvGrpSpPr/>
          <p:nvPr/>
        </p:nvGrpSpPr>
        <p:grpSpPr>
          <a:xfrm>
            <a:off x="388414" y="6238752"/>
            <a:ext cx="1558374" cy="509518"/>
            <a:chOff x="388414" y="6238752"/>
            <a:chExt cx="1558374" cy="509518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72DAE448-D234-4D2B-A588-C7CCD8222304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>
                  <a:solidFill>
                    <a:schemeClr val="accent1"/>
                  </a:solidFill>
                </a:rPr>
                <a:t>Watch video</a:t>
              </a:r>
            </a:p>
          </p:txBody>
        </p:sp>
        <p:sp>
          <p:nvSpPr>
            <p:cNvPr id="12" name="Isosceles Triangle 11">
              <a:extLst>
                <a:ext uri="{FF2B5EF4-FFF2-40B4-BE49-F238E27FC236}">
                  <a16:creationId xmlns:a16="http://schemas.microsoft.com/office/drawing/2014/main" id="{351F7B00-D3AE-45C3-BE32-975F568F3AB1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D5207176-E20E-4CD4-B997-F0415385F331}"/>
              </a:ext>
            </a:extLst>
          </p:cNvPr>
          <p:cNvSpPr/>
          <p:nvPr/>
        </p:nvSpPr>
        <p:spPr>
          <a:xfrm>
            <a:off x="303588" y="6161126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pic>
        <p:nvPicPr>
          <p:cNvPr id="6" name="ELEONOR_TECHFORTRAVEL540">
            <a:hlinkClick r:id="" action="ppaction://media"/>
            <a:extLst>
              <a:ext uri="{FF2B5EF4-FFF2-40B4-BE49-F238E27FC236}">
                <a16:creationId xmlns:a16="http://schemas.microsoft.com/office/drawing/2014/main" id="{F0931EB6-B73D-4AC8-88FB-6BBF59D726F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815401" y="1512604"/>
            <a:ext cx="7488000" cy="4212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1C89BF9-6F16-4FF0-9AE7-4AB874C12CB3}"/>
              </a:ext>
            </a:extLst>
          </p:cNvPr>
          <p:cNvSpPr txBox="1"/>
          <p:nvPr/>
        </p:nvSpPr>
        <p:spPr>
          <a:xfrm>
            <a:off x="388411" y="1494902"/>
            <a:ext cx="2304000" cy="11849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00000"/>
              </a:lnSpc>
              <a:spcAft>
                <a:spcPts val="600"/>
              </a:spcAft>
              <a:buSzPct val="100000"/>
            </a:pPr>
            <a:r>
              <a:rPr lang="en-GB" sz="2400" dirty="0">
                <a:solidFill>
                  <a:schemeClr val="tx2"/>
                </a:solidFill>
              </a:rPr>
              <a:t>Eleonor</a:t>
            </a:r>
          </a:p>
          <a:p>
            <a:pPr>
              <a:lnSpc>
                <a:spcPct val="100000"/>
              </a:lnSpc>
              <a:spcAft>
                <a:spcPts val="600"/>
              </a:spcAft>
              <a:buSzPct val="100000"/>
            </a:pPr>
            <a:r>
              <a:rPr lang="en-GB" sz="2400" dirty="0"/>
              <a:t>Space Medicine Researcher</a:t>
            </a:r>
          </a:p>
        </p:txBody>
      </p:sp>
    </p:spTree>
    <p:extLst>
      <p:ext uri="{BB962C8B-B14F-4D97-AF65-F5344CB8AC3E}">
        <p14:creationId xmlns:p14="http://schemas.microsoft.com/office/powerpoint/2010/main" val="3082549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812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611;p273"/>
          <p:cNvSpPr/>
          <p:nvPr/>
        </p:nvSpPr>
        <p:spPr>
          <a:xfrm>
            <a:off x="1" y="1538628"/>
            <a:ext cx="10691812" cy="51196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216000" tIns="288000" rIns="72000" bIns="94711" anchor="t" anchorCtr="0">
            <a:noAutofit/>
          </a:bodyPr>
          <a:lstStyle/>
          <a:p>
            <a:pPr marL="180975" lvl="0">
              <a:buClr>
                <a:srgbClr val="000000"/>
              </a:buClr>
              <a:buSzPts val="1800"/>
            </a:pPr>
            <a:endParaRPr lang="en-IN" sz="2400" dirty="0">
              <a:solidFill>
                <a:schemeClr val="accent2"/>
              </a:solidFill>
            </a:endParaRPr>
          </a:p>
          <a:p>
            <a:pPr marL="180975" lvl="0">
              <a:buClr>
                <a:srgbClr val="000000"/>
              </a:buClr>
              <a:buSzPts val="1800"/>
            </a:pPr>
            <a:endParaRPr lang="en-IN" sz="2400" dirty="0"/>
          </a:p>
          <a:p>
            <a:pPr marL="180975" lvl="0">
              <a:buClr>
                <a:srgbClr val="000000"/>
              </a:buClr>
              <a:buSzPts val="1800"/>
            </a:pPr>
            <a:endParaRPr lang="en-IN" sz="2400" dirty="0"/>
          </a:p>
          <a:p>
            <a:pPr marL="180975" lvl="0">
              <a:buClr>
                <a:srgbClr val="000000"/>
              </a:buClr>
              <a:buSzPts val="1800"/>
            </a:pPr>
            <a:endParaRPr lang="en-IN" sz="24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Your task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CBC91C-C3D3-784B-A60A-49E11318055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7</a:t>
            </a:fld>
            <a:endParaRPr lang="en-GB" dirty="0"/>
          </a:p>
        </p:txBody>
      </p:sp>
      <p:sp>
        <p:nvSpPr>
          <p:cNvPr id="14" name="Content Placeholder 1">
            <a:extLst>
              <a:ext uri="{FF2B5EF4-FFF2-40B4-BE49-F238E27FC236}">
                <a16:creationId xmlns:a16="http://schemas.microsoft.com/office/drawing/2014/main" id="{FDE11EAD-571F-47B4-A305-E7ED1767523A}"/>
              </a:ext>
            </a:extLst>
          </p:cNvPr>
          <p:cNvSpPr txBox="1">
            <a:spLocks/>
          </p:cNvSpPr>
          <p:nvPr/>
        </p:nvSpPr>
        <p:spPr>
          <a:xfrm>
            <a:off x="388415" y="1828800"/>
            <a:ext cx="3295818" cy="111280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6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65113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538163" indent="-27305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803275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64154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801934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962321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112270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buClr>
                <a:srgbClr val="000000"/>
              </a:buClr>
              <a:buSzPts val="1800"/>
            </a:pPr>
            <a:r>
              <a:rPr lang="en-GB" sz="2000" b="0" dirty="0">
                <a:solidFill>
                  <a:schemeClr val="accent2"/>
                </a:solidFill>
              </a:rPr>
              <a:t>How has technology for travel evolved through time?</a:t>
            </a:r>
          </a:p>
          <a:p>
            <a:pPr lvl="0">
              <a:buClr>
                <a:srgbClr val="000000"/>
              </a:buClr>
              <a:buSzPts val="1800"/>
            </a:pPr>
            <a:r>
              <a:rPr lang="en-GB" sz="2000" b="0" dirty="0">
                <a:solidFill>
                  <a:schemeClr val="tx1"/>
                </a:solidFill>
              </a:rPr>
              <a:t>Cut out the transport pictures on the worksheet and work within your groups to see if you can correctly place them in chronological order from oldest to most recent. </a:t>
            </a:r>
            <a:endParaRPr lang="en-GB" b="0" dirty="0">
              <a:solidFill>
                <a:schemeClr val="tx1"/>
              </a:solidFill>
            </a:endParaRPr>
          </a:p>
        </p:txBody>
      </p:sp>
      <p:sp>
        <p:nvSpPr>
          <p:cNvPr id="39" name="object 4">
            <a:extLst>
              <a:ext uri="{FF2B5EF4-FFF2-40B4-BE49-F238E27FC236}">
                <a16:creationId xmlns:a16="http://schemas.microsoft.com/office/drawing/2014/main" id="{5D909BFE-7AE6-4C7C-B0B0-AF2264DB0592}"/>
              </a:ext>
            </a:extLst>
          </p:cNvPr>
          <p:cNvSpPr/>
          <p:nvPr/>
        </p:nvSpPr>
        <p:spPr>
          <a:xfrm>
            <a:off x="4265195" y="1889812"/>
            <a:ext cx="1824081" cy="1301860"/>
          </a:xfrm>
          <a:prstGeom prst="rect">
            <a:avLst/>
          </a:prstGeo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7">
            <a:extLst>
              <a:ext uri="{FF2B5EF4-FFF2-40B4-BE49-F238E27FC236}">
                <a16:creationId xmlns:a16="http://schemas.microsoft.com/office/drawing/2014/main" id="{68035909-2CD1-417C-8EC9-F0DA0BBFE6D7}"/>
              </a:ext>
            </a:extLst>
          </p:cNvPr>
          <p:cNvSpPr/>
          <p:nvPr/>
        </p:nvSpPr>
        <p:spPr>
          <a:xfrm>
            <a:off x="4265192" y="3477137"/>
            <a:ext cx="1824084" cy="1300841"/>
          </a:xfrm>
          <a:prstGeom prst="rect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14">
            <a:extLst>
              <a:ext uri="{FF2B5EF4-FFF2-40B4-BE49-F238E27FC236}">
                <a16:creationId xmlns:a16="http://schemas.microsoft.com/office/drawing/2014/main" id="{85FDB3AD-E684-41CD-A4AD-3F1067D12D23}"/>
              </a:ext>
            </a:extLst>
          </p:cNvPr>
          <p:cNvSpPr/>
          <p:nvPr/>
        </p:nvSpPr>
        <p:spPr>
          <a:xfrm>
            <a:off x="8475926" y="1889812"/>
            <a:ext cx="1824098" cy="1287477"/>
          </a:xfrm>
          <a:prstGeom prst="rect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18">
            <a:extLst>
              <a:ext uri="{FF2B5EF4-FFF2-40B4-BE49-F238E27FC236}">
                <a16:creationId xmlns:a16="http://schemas.microsoft.com/office/drawing/2014/main" id="{4019DF29-B155-4C05-863F-B64E5ED6173A}"/>
              </a:ext>
            </a:extLst>
          </p:cNvPr>
          <p:cNvSpPr/>
          <p:nvPr/>
        </p:nvSpPr>
        <p:spPr>
          <a:xfrm>
            <a:off x="6372242" y="1889812"/>
            <a:ext cx="1824084" cy="1301855"/>
          </a:xfrm>
          <a:prstGeom prst="rect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bk object 19">
            <a:extLst>
              <a:ext uri="{FF2B5EF4-FFF2-40B4-BE49-F238E27FC236}">
                <a16:creationId xmlns:a16="http://schemas.microsoft.com/office/drawing/2014/main" id="{5D03620E-91B6-466B-ACB0-AFA07E911873}"/>
              </a:ext>
            </a:extLst>
          </p:cNvPr>
          <p:cNvSpPr/>
          <p:nvPr/>
        </p:nvSpPr>
        <p:spPr>
          <a:xfrm>
            <a:off x="6372242" y="5063444"/>
            <a:ext cx="1824084" cy="1301845"/>
          </a:xfrm>
          <a:prstGeom prst="rect">
            <a:avLst/>
          </a:prstGeom>
          <a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bk object 20">
            <a:extLst>
              <a:ext uri="{FF2B5EF4-FFF2-40B4-BE49-F238E27FC236}">
                <a16:creationId xmlns:a16="http://schemas.microsoft.com/office/drawing/2014/main" id="{5633BF2D-A504-4911-AEBB-DD63BEBCE85E}"/>
              </a:ext>
            </a:extLst>
          </p:cNvPr>
          <p:cNvSpPr/>
          <p:nvPr/>
        </p:nvSpPr>
        <p:spPr>
          <a:xfrm>
            <a:off x="4265192" y="5063444"/>
            <a:ext cx="1824084" cy="1301844"/>
          </a:xfrm>
          <a:prstGeom prst="rect">
            <a:avLst/>
          </a:prstGeom>
          <a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bk object 21">
            <a:extLst>
              <a:ext uri="{FF2B5EF4-FFF2-40B4-BE49-F238E27FC236}">
                <a16:creationId xmlns:a16="http://schemas.microsoft.com/office/drawing/2014/main" id="{EA9FF3CE-D3CF-4E38-9EC0-E5B29BA5A6AA}"/>
              </a:ext>
            </a:extLst>
          </p:cNvPr>
          <p:cNvSpPr/>
          <p:nvPr/>
        </p:nvSpPr>
        <p:spPr>
          <a:xfrm>
            <a:off x="8475926" y="3477137"/>
            <a:ext cx="1824098" cy="1301844"/>
          </a:xfrm>
          <a:prstGeom prst="rect">
            <a:avLst/>
          </a:prstGeom>
          <a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bk object 22">
            <a:extLst>
              <a:ext uri="{FF2B5EF4-FFF2-40B4-BE49-F238E27FC236}">
                <a16:creationId xmlns:a16="http://schemas.microsoft.com/office/drawing/2014/main" id="{AF6B7836-36F2-431E-96B5-D1A60654721A}"/>
              </a:ext>
            </a:extLst>
          </p:cNvPr>
          <p:cNvSpPr/>
          <p:nvPr/>
        </p:nvSpPr>
        <p:spPr>
          <a:xfrm>
            <a:off x="6372242" y="3477137"/>
            <a:ext cx="1824084" cy="1301860"/>
          </a:xfrm>
          <a:prstGeom prst="rect">
            <a:avLst/>
          </a:prstGeom>
          <a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bk object 23">
            <a:extLst>
              <a:ext uri="{FF2B5EF4-FFF2-40B4-BE49-F238E27FC236}">
                <a16:creationId xmlns:a16="http://schemas.microsoft.com/office/drawing/2014/main" id="{375C19EC-A586-4D9A-BF86-E9FBB256754C}"/>
              </a:ext>
            </a:extLst>
          </p:cNvPr>
          <p:cNvSpPr/>
          <p:nvPr/>
        </p:nvSpPr>
        <p:spPr>
          <a:xfrm>
            <a:off x="8471436" y="5063444"/>
            <a:ext cx="1824084" cy="1301835"/>
          </a:xfrm>
          <a:prstGeom prst="rect">
            <a:avLst/>
          </a:prstGeom>
          <a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640900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lowchart: Manual Input 15">
            <a:extLst>
              <a:ext uri="{FF2B5EF4-FFF2-40B4-BE49-F238E27FC236}">
                <a16:creationId xmlns:a16="http://schemas.microsoft.com/office/drawing/2014/main" id="{5EA101D6-E84F-4B7D-B758-5B675B37039D}"/>
              </a:ext>
            </a:extLst>
          </p:cNvPr>
          <p:cNvSpPr/>
          <p:nvPr/>
        </p:nvSpPr>
        <p:spPr>
          <a:xfrm>
            <a:off x="0" y="2751826"/>
            <a:ext cx="10691813" cy="4807849"/>
          </a:xfrm>
          <a:prstGeom prst="flowChartManualInput">
            <a:avLst/>
          </a:prstGeom>
          <a:solidFill>
            <a:schemeClr val="accent4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F0CE92-9145-4851-A135-8EB31B538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What does the future of personal and public transport look like?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53DC5-96D2-4C90-ABA9-F143E511FD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3" y="1512604"/>
            <a:ext cx="2907405" cy="2360656"/>
          </a:xfrm>
        </p:spPr>
        <p:txBody>
          <a:bodyPr/>
          <a:lstStyle/>
          <a:p>
            <a:r>
              <a:rPr lang="en-GB" sz="2000" b="0" dirty="0">
                <a:solidFill>
                  <a:srgbClr val="1F2E79"/>
                </a:solidFill>
              </a:rPr>
              <a:t>Your task: During the video, watch and listen carefully to see if you can answer the questions on the worksheet.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1955EA-4D88-4DFB-81F9-FB6FF3A946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8</a:t>
            </a:fld>
            <a:endParaRPr lang="en-GB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D2C9FE04-34A0-4D7C-B503-25F221156529}"/>
              </a:ext>
            </a:extLst>
          </p:cNvPr>
          <p:cNvGrpSpPr/>
          <p:nvPr/>
        </p:nvGrpSpPr>
        <p:grpSpPr>
          <a:xfrm>
            <a:off x="388414" y="6238752"/>
            <a:ext cx="1558374" cy="509518"/>
            <a:chOff x="388414" y="6238752"/>
            <a:chExt cx="1558374" cy="509518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3C3423DC-1CA9-44A1-8EAD-C5CE98926D35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/>
                <a:t>Watch video</a:t>
              </a:r>
            </a:p>
          </p:txBody>
        </p:sp>
        <p:sp>
          <p:nvSpPr>
            <p:cNvPr id="6" name="Isosceles Triangle 5">
              <a:extLst>
                <a:ext uri="{FF2B5EF4-FFF2-40B4-BE49-F238E27FC236}">
                  <a16:creationId xmlns:a16="http://schemas.microsoft.com/office/drawing/2014/main" id="{072A13A5-71A4-42D7-A858-C2D7BB9EDBF8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sp>
        <p:nvSpPr>
          <p:cNvPr id="9" name="Rectangle 8">
            <a:hlinkClick r:id="rId2"/>
            <a:extLst>
              <a:ext uri="{FF2B5EF4-FFF2-40B4-BE49-F238E27FC236}">
                <a16:creationId xmlns:a16="http://schemas.microsoft.com/office/drawing/2014/main" id="{280D9292-0C68-440B-87CC-21E1FE92BE1E}"/>
              </a:ext>
            </a:extLst>
          </p:cNvPr>
          <p:cNvSpPr/>
          <p:nvPr/>
        </p:nvSpPr>
        <p:spPr>
          <a:xfrm>
            <a:off x="317691" y="6095660"/>
            <a:ext cx="1739709" cy="754126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EABE496-27F0-4F99-A939-216727B7E0A8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/>
              <a:t>Tech We Can  </a:t>
            </a:r>
            <a:r>
              <a:rPr lang="en-GB" sz="800" dirty="0"/>
              <a:t>|  Tech for Travel and Tourism</a:t>
            </a:r>
          </a:p>
        </p:txBody>
      </p:sp>
      <p:pic>
        <p:nvPicPr>
          <p:cNvPr id="22" name="Picture 21">
            <a:hlinkClick r:id="rId2"/>
            <a:extLst>
              <a:ext uri="{FF2B5EF4-FFF2-40B4-BE49-F238E27FC236}">
                <a16:creationId xmlns:a16="http://schemas.microsoft.com/office/drawing/2014/main" id="{D5F830F6-6F8C-405C-8BDF-9B0EF84B0CA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84232" y="1512603"/>
            <a:ext cx="6619167" cy="4151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3476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530AAF75-3E40-4EF3-8039-178A357DEC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" y="317"/>
            <a:ext cx="10690860" cy="755904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2F0CE92-9145-4851-A135-8EB31B538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Let’s go through the answers and find out what you think about the future of transport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1955EA-4D88-4DFB-81F9-FB6FF3A946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bg1"/>
                </a:solidFill>
              </a:rPr>
              <a:pPr/>
              <a:t>9</a:t>
            </a:fld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EABE496-27F0-4F99-A939-216727B7E0A8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Travel and Tourism</a:t>
            </a:r>
          </a:p>
        </p:txBody>
      </p:sp>
    </p:spTree>
    <p:extLst>
      <p:ext uri="{BB962C8B-B14F-4D97-AF65-F5344CB8AC3E}">
        <p14:creationId xmlns:p14="http://schemas.microsoft.com/office/powerpoint/2010/main" val="348045132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ASTSLIDEVIEWED" val="404,18,Homework"/>
</p:tagLst>
</file>

<file path=ppt/theme/theme1.xml><?xml version="1.0" encoding="utf-8"?>
<a:theme xmlns:a="http://schemas.openxmlformats.org/drawingml/2006/main" name="PwC">
  <a:themeElements>
    <a:clrScheme name="Tech We Can">
      <a:dk1>
        <a:srgbClr val="000000"/>
      </a:dk1>
      <a:lt1>
        <a:srgbClr val="FFFFFF"/>
      </a:lt1>
      <a:dk2>
        <a:srgbClr val="2F2F53"/>
      </a:dk2>
      <a:lt2>
        <a:srgbClr val="DEDEDE"/>
      </a:lt2>
      <a:accent1>
        <a:srgbClr val="1F2E79"/>
      </a:accent1>
      <a:accent2>
        <a:srgbClr val="60A0FA"/>
      </a:accent2>
      <a:accent3>
        <a:srgbClr val="EC5750"/>
      </a:accent3>
      <a:accent4>
        <a:srgbClr val="FACE78"/>
      </a:accent4>
      <a:accent5>
        <a:srgbClr val="2D2C31"/>
      </a:accent5>
      <a:accent6>
        <a:srgbClr val="0B8C98"/>
      </a:accent6>
      <a:hlink>
        <a:srgbClr val="60A0FA"/>
      </a:hlink>
      <a:folHlink>
        <a:srgbClr val="2D2C31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PwC Effects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127000" dist="63500" dir="2700000" algn="b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ln>
          <a:noFill/>
        </a:ln>
      </a:spPr>
      <a:bodyPr/>
      <a:lstStyle>
        <a:defPPr algn="ctr">
          <a:lnSpc>
            <a:spcPct val="100000"/>
          </a:lnSpc>
          <a:defRPr sz="1600"/>
        </a:defPPr>
      </a:lstStyle>
      <a:style>
        <a:lnRef idx="0">
          <a:schemeClr val="accent1"/>
        </a:lnRef>
        <a:fillRef idx="1">
          <a:schemeClr val="accent1"/>
        </a:fillRef>
        <a:effectRef idx="0">
          <a:schemeClr val="dk1"/>
        </a:effectRef>
        <a:fontRef idx="minor">
          <a:schemeClr val="lt1"/>
        </a:fontRef>
      </a:style>
    </a:spDef>
    <a:lnDef>
      <a:spPr>
        <a:ln w="12700" cap="sq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dk1"/>
        </a:effectRef>
        <a:fontRef idx="minor">
          <a:schemeClr val="lt1"/>
        </a:fontRef>
      </a:style>
    </a:lnDef>
    <a:txDef>
      <a:spPr>
        <a:noFill/>
      </a:spPr>
      <a:bodyPr wrap="square" lIns="0" tIns="0" rIns="0" bIns="0" rtlCol="0"/>
      <a:lstStyle>
        <a:defPPr marL="182880" indent="-182880">
          <a:lnSpc>
            <a:spcPct val="100000"/>
          </a:lnSpc>
          <a:spcAft>
            <a:spcPts val="600"/>
          </a:spcAft>
          <a:buSzPct val="100000"/>
          <a:buFont typeface="Arial"/>
          <a:buChar char="•"/>
          <a:defRPr sz="1600"/>
        </a:defPPr>
      </a:lstStyle>
    </a:txDef>
  </a:objectDefaults>
  <a:extraClrSchemeLst/>
  <a:custClrLst>
    <a:custClr name="Dark Orange 2">
      <a:srgbClr val="571F01"/>
    </a:custClr>
    <a:custClr name="Dark Orange 1">
      <a:srgbClr val="933401"/>
    </a:custClr>
    <a:custClr name="Primary Orange">
      <a:srgbClr val="D04A02"/>
    </a:custClr>
    <a:custClr name="Light Orange 1">
      <a:srgbClr val="FD6412"/>
    </a:custClr>
    <a:custClr name="Light Orange 2">
      <a:srgbClr val="FEB791"/>
    </a:custClr>
    <a:custClr name="Dark Tangerine 2">
      <a:srgbClr val="714300"/>
    </a:custClr>
    <a:custClr name="Dark Tangerine 1">
      <a:srgbClr val="AE6800"/>
    </a:custClr>
    <a:custClr name="Primary Tangerine">
      <a:srgbClr val="EB8C00"/>
    </a:custClr>
    <a:custClr name="Light Tangerine 1">
      <a:srgbClr val="FFA929"/>
    </a:custClr>
    <a:custClr name="Light Tangerine 2">
      <a:srgbClr val="FFDCA9"/>
    </a:custClr>
    <a:custClr name="Dark Yellow 2">
      <a:srgbClr val="855F00"/>
    </a:custClr>
    <a:custClr name="Dark Yellow 1">
      <a:srgbClr val="C28A00"/>
    </a:custClr>
    <a:custClr name="Primary Yellow">
      <a:srgbClr val="FFB600"/>
    </a:custClr>
    <a:custClr name="Light Yellow 1">
      <a:srgbClr val="FFC83D"/>
    </a:custClr>
    <a:custClr name="Light Yellow 2">
      <a:srgbClr val="FFECBD"/>
    </a:custClr>
    <a:custClr name="Dark Rose 2">
      <a:srgbClr val="6E2A35"/>
    </a:custClr>
    <a:custClr name="Dark Rose 1">
      <a:srgbClr val="A43E50"/>
    </a:custClr>
    <a:custClr name="Primary Rose">
      <a:srgbClr val="DB536A"/>
    </a:custClr>
    <a:custClr name="Light Rose 1">
      <a:srgbClr val="E27588"/>
    </a:custClr>
    <a:custClr name="Light Rose 2">
      <a:srgbClr val="F1BAC3"/>
    </a:custClr>
    <a:custClr name="Dark Red 2">
      <a:srgbClr val="741910"/>
    </a:custClr>
    <a:custClr name="Dark Red 1">
      <a:srgbClr val="AA2417"/>
    </a:custClr>
    <a:custClr name="Primary Red">
      <a:srgbClr val="E0301E"/>
    </a:custClr>
    <a:custClr name="Light Red 1">
      <a:srgbClr val="E86153"/>
    </a:custClr>
    <a:custClr name="Light Red 2">
      <a:srgbClr val="F7C8C4"/>
    </a:custClr>
    <a:custClr name="Black">
      <a:srgbClr val="000000"/>
    </a:custClr>
    <a:custClr name="Dark Grey">
      <a:srgbClr val="2D2D2D"/>
    </a:custClr>
    <a:custClr name="Medium Grey">
      <a:srgbClr val="464646"/>
    </a:custClr>
    <a:custClr name="Grey">
      <a:srgbClr val="7D7D7D"/>
    </a:custClr>
    <a:custClr name="Light Grey">
      <a:srgbClr val="DEDEDE"/>
    </a:custClr>
    <a:custClr name="Dark Purple 2">
      <a:srgbClr val="4B06B2"/>
    </a:custClr>
    <a:custClr name="Dark Purple 1">
      <a:srgbClr val="6A1CE2"/>
    </a:custClr>
    <a:custClr name="Secondary Purple">
      <a:srgbClr val="9013FE"/>
    </a:custClr>
    <a:custClr name="Light Purple 1">
      <a:srgbClr val="B15AFE"/>
    </a:custClr>
    <a:custClr name="Light Purple 2">
      <a:srgbClr val="DEB8FF"/>
    </a:custClr>
    <a:custClr name="Dark Blue 2">
      <a:srgbClr val="003DAB"/>
    </a:custClr>
    <a:custClr name="Dark Blue 1">
      <a:srgbClr val="0060D7"/>
    </a:custClr>
    <a:custClr name="Secondary Blue">
      <a:srgbClr val="0089EB"/>
    </a:custClr>
    <a:custClr name="Light Blue 1">
      <a:srgbClr val="4DACF1"/>
    </a:custClr>
    <a:custClr name="Light Blue 2">
      <a:srgbClr val="B3DCF9"/>
    </a:custClr>
    <a:custClr name="Dark Green 2">
      <a:srgbClr val="175C2C"/>
    </a:custClr>
    <a:custClr name="Dark Green 1">
      <a:srgbClr val="2C8646"/>
    </a:custClr>
    <a:custClr name="Secondary Green">
      <a:srgbClr val="4EB523"/>
    </a:custClr>
    <a:custClr name="Light Green 1">
      <a:srgbClr val="86DB4F"/>
    </a:custClr>
    <a:custClr name="Light Green 2">
      <a:srgbClr val="C4FC9F"/>
    </a:custClr>
    <a:custClr name="Status Red">
      <a:srgbClr val="E0301E"/>
    </a:custClr>
    <a:custClr name="Status Yellow">
      <a:srgbClr val="FFB600"/>
    </a:custClr>
    <a:custClr name="Status Green">
      <a:srgbClr val="175C2C"/>
    </a:custClr>
  </a:custClrLst>
  <a:extLst>
    <a:ext uri="{05A4C25C-085E-4340-85A3-A5531E510DB2}">
      <thm15:themeFamily xmlns:thm15="http://schemas.microsoft.com/office/thememl/2012/main" name="PwC 16x9 PowerPoint 08Oct2018" id="{BF377696-7D08-47D2-AF19-27D76F4E8FB7}" vid="{71BF8C14-62C8-40A5-97EF-74ED9907CD5B}"/>
    </a:ext>
  </a:extLst>
</a:theme>
</file>

<file path=ppt/theme/theme2.xml><?xml version="1.0" encoding="utf-8"?>
<a:theme xmlns:a="http://schemas.openxmlformats.org/drawingml/2006/main" name="PwC">
  <a:themeElements>
    <a:clrScheme name="PwC Colors">
      <a:dk1>
        <a:srgbClr val="000000"/>
      </a:dk1>
      <a:lt1>
        <a:srgbClr val="FFFFFF"/>
      </a:lt1>
      <a:dk2>
        <a:srgbClr val="7D7D7D"/>
      </a:dk2>
      <a:lt2>
        <a:srgbClr val="DEDEDE"/>
      </a:lt2>
      <a:accent1>
        <a:srgbClr val="D04A02"/>
      </a:accent1>
      <a:accent2>
        <a:srgbClr val="FFB600"/>
      </a:accent2>
      <a:accent3>
        <a:srgbClr val="E0301E"/>
      </a:accent3>
      <a:accent4>
        <a:srgbClr val="EB8C00"/>
      </a:accent4>
      <a:accent5>
        <a:srgbClr val="DB536A"/>
      </a:accent5>
      <a:accent6>
        <a:srgbClr val="464646"/>
      </a:accent6>
      <a:hlink>
        <a:srgbClr val="D04A02"/>
      </a:hlink>
      <a:folHlink>
        <a:srgbClr val="DB536A"/>
      </a:folHlink>
    </a:clrScheme>
    <a:fontScheme name="PwC Fonts">
      <a:majorFont>
        <a:latin typeface="Georgia"/>
        <a:ea typeface=""/>
        <a:cs typeface=""/>
      </a:majorFont>
      <a:minorFont>
        <a:latin typeface="Arial"/>
        <a:ea typeface=""/>
        <a:cs typeface=""/>
      </a:minorFont>
    </a:fontScheme>
    <a:fmtScheme name="PwC Effects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127000" dist="63500" dir="2700000" algn="b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ln>
          <a:noFill/>
        </a:ln>
      </a:spPr>
      <a:bodyPr/>
      <a:lstStyle>
        <a:defPPr algn="ctr">
          <a:lnSpc>
            <a:spcPct val="100000"/>
          </a:lnSpc>
          <a:defRPr sz="1600"/>
        </a:defPPr>
      </a:lstStyle>
      <a:style>
        <a:lnRef idx="0">
          <a:schemeClr val="accent1"/>
        </a:lnRef>
        <a:fillRef idx="1">
          <a:schemeClr val="accent1"/>
        </a:fillRef>
        <a:effectRef idx="0">
          <a:schemeClr val="dk1"/>
        </a:effectRef>
        <a:fontRef idx="minor">
          <a:schemeClr val="lt1"/>
        </a:fontRef>
      </a:style>
    </a:spDef>
    <a:lnDef>
      <a:spPr>
        <a:ln w="12700" cap="sq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dk1"/>
        </a:effectRef>
        <a:fontRef idx="minor">
          <a:schemeClr val="lt1"/>
        </a:fontRef>
      </a:style>
    </a:lnDef>
    <a:txDef>
      <a:spPr>
        <a:noFill/>
      </a:spPr>
      <a:bodyPr wrap="square" lIns="0" tIns="0" rIns="0" bIns="0" rtlCol="0"/>
      <a:lstStyle>
        <a:defPPr marL="182880" indent="-182880">
          <a:lnSpc>
            <a:spcPct val="100000"/>
          </a:lnSpc>
          <a:spcAft>
            <a:spcPts val="600"/>
          </a:spcAft>
          <a:buSzPct val="100000"/>
          <a:buFont typeface="Arial"/>
          <a:buChar char="•"/>
          <a:defRPr sz="1600"/>
        </a:defPPr>
      </a:lstStyle>
    </a:txDef>
  </a:objectDefaults>
  <a:extraClrSchemeLst/>
  <a:custClrLst>
    <a:custClr name="Dark Orange 2">
      <a:srgbClr val="571F01"/>
    </a:custClr>
    <a:custClr name="Dark Orange 1">
      <a:srgbClr val="933401"/>
    </a:custClr>
    <a:custClr name="Primary Orange">
      <a:srgbClr val="D04A02"/>
    </a:custClr>
    <a:custClr name="Light Orange 1">
      <a:srgbClr val="FD6412"/>
    </a:custClr>
    <a:custClr name="Light Orange 2">
      <a:srgbClr val="FEB791"/>
    </a:custClr>
    <a:custClr name="Dark Tangerine 2">
      <a:srgbClr val="714300"/>
    </a:custClr>
    <a:custClr name="Dark Tangerine 1">
      <a:srgbClr val="AE6800"/>
    </a:custClr>
    <a:custClr name="Primary Tangerine">
      <a:srgbClr val="EB8C00"/>
    </a:custClr>
    <a:custClr name="Light Tangerine 1">
      <a:srgbClr val="FFA929"/>
    </a:custClr>
    <a:custClr name="Light Tangerine 2">
      <a:srgbClr val="FFDCA9"/>
    </a:custClr>
    <a:custClr name="Dark Yellow 2">
      <a:srgbClr val="855F00"/>
    </a:custClr>
    <a:custClr name="Dark Yellow 1">
      <a:srgbClr val="C28A00"/>
    </a:custClr>
    <a:custClr name="Primary Yellow">
      <a:srgbClr val="FFB600"/>
    </a:custClr>
    <a:custClr name="Light Yellow 1">
      <a:srgbClr val="FFC83D"/>
    </a:custClr>
    <a:custClr name="Light Yellow 2">
      <a:srgbClr val="FFECBD"/>
    </a:custClr>
    <a:custClr name="Dark Rose 2">
      <a:srgbClr val="6E2A35"/>
    </a:custClr>
    <a:custClr name="Dark Rose 1">
      <a:srgbClr val="A43E50"/>
    </a:custClr>
    <a:custClr name="Primary Rose">
      <a:srgbClr val="DB536A"/>
    </a:custClr>
    <a:custClr name="Light Rose 1">
      <a:srgbClr val="E27588"/>
    </a:custClr>
    <a:custClr name="Light Rose 2">
      <a:srgbClr val="F1BAC3"/>
    </a:custClr>
    <a:custClr name="Dark Red 2">
      <a:srgbClr val="741910"/>
    </a:custClr>
    <a:custClr name="Dark Red 1">
      <a:srgbClr val="AA2417"/>
    </a:custClr>
    <a:custClr name="Primary Red">
      <a:srgbClr val="E0301E"/>
    </a:custClr>
    <a:custClr name="Light Red 1">
      <a:srgbClr val="E86153"/>
    </a:custClr>
    <a:custClr name="Light Red 2">
      <a:srgbClr val="F7C8C4"/>
    </a:custClr>
    <a:custClr name="Black">
      <a:srgbClr val="000000"/>
    </a:custClr>
    <a:custClr name="Dark Grey">
      <a:srgbClr val="2D2D2D"/>
    </a:custClr>
    <a:custClr name="Medium Grey">
      <a:srgbClr val="464646"/>
    </a:custClr>
    <a:custClr name="Grey">
      <a:srgbClr val="7D7D7D"/>
    </a:custClr>
    <a:custClr name="Light Grey">
      <a:srgbClr val="DEDEDE"/>
    </a:custClr>
    <a:custClr name="Dark Purple 2">
      <a:srgbClr val="4B06B2"/>
    </a:custClr>
    <a:custClr name="Dark Purple 1">
      <a:srgbClr val="6A1CE2"/>
    </a:custClr>
    <a:custClr name="Secondary Purple">
      <a:srgbClr val="9013FE"/>
    </a:custClr>
    <a:custClr name="Light Purple 1">
      <a:srgbClr val="B15AFE"/>
    </a:custClr>
    <a:custClr name="Light Purple 2">
      <a:srgbClr val="DEB8FF"/>
    </a:custClr>
    <a:custClr name="Dark Blue 2">
      <a:srgbClr val="003DAB"/>
    </a:custClr>
    <a:custClr name="Dark Blue 1">
      <a:srgbClr val="0060D7"/>
    </a:custClr>
    <a:custClr name="Secondary Blue">
      <a:srgbClr val="0089EB"/>
    </a:custClr>
    <a:custClr name="Light Blue 1">
      <a:srgbClr val="4DACF1"/>
    </a:custClr>
    <a:custClr name="Light Blue 2">
      <a:srgbClr val="B3DCF9"/>
    </a:custClr>
    <a:custClr name="Dark Green 2">
      <a:srgbClr val="175C2C"/>
    </a:custClr>
    <a:custClr name="Dark Green 1">
      <a:srgbClr val="2C8646"/>
    </a:custClr>
    <a:custClr name="Secondary Green">
      <a:srgbClr val="4EB523"/>
    </a:custClr>
    <a:custClr name="Light Green 1">
      <a:srgbClr val="86DB4F"/>
    </a:custClr>
    <a:custClr name="Light Green 2">
      <a:srgbClr val="C4FC9F"/>
    </a:custClr>
    <a:custClr name="Status Red">
      <a:srgbClr val="E0301E"/>
    </a:custClr>
    <a:custClr name="Status Yellow">
      <a:srgbClr val="FFB600"/>
    </a:custClr>
    <a:custClr name="Status Green">
      <a:srgbClr val="175C2C"/>
    </a:custClr>
  </a:custClrLst>
</a:theme>
</file>

<file path=ppt/theme/theme3.xml><?xml version="1.0" encoding="utf-8"?>
<a:theme xmlns:a="http://schemas.openxmlformats.org/drawingml/2006/main" name="PwC">
  <a:themeElements>
    <a:clrScheme name="PwC Colors">
      <a:dk1>
        <a:srgbClr val="000000"/>
      </a:dk1>
      <a:lt1>
        <a:srgbClr val="FFFFFF"/>
      </a:lt1>
      <a:dk2>
        <a:srgbClr val="7D7D7D"/>
      </a:dk2>
      <a:lt2>
        <a:srgbClr val="DEDEDE"/>
      </a:lt2>
      <a:accent1>
        <a:srgbClr val="D04A02"/>
      </a:accent1>
      <a:accent2>
        <a:srgbClr val="FFB600"/>
      </a:accent2>
      <a:accent3>
        <a:srgbClr val="E0301E"/>
      </a:accent3>
      <a:accent4>
        <a:srgbClr val="EB8C00"/>
      </a:accent4>
      <a:accent5>
        <a:srgbClr val="DB536A"/>
      </a:accent5>
      <a:accent6>
        <a:srgbClr val="464646"/>
      </a:accent6>
      <a:hlink>
        <a:srgbClr val="D04A02"/>
      </a:hlink>
      <a:folHlink>
        <a:srgbClr val="DB536A"/>
      </a:folHlink>
    </a:clrScheme>
    <a:fontScheme name="PwC Fonts">
      <a:majorFont>
        <a:latin typeface="Georgia"/>
        <a:ea typeface=""/>
        <a:cs typeface=""/>
      </a:majorFont>
      <a:minorFont>
        <a:latin typeface="Arial"/>
        <a:ea typeface=""/>
        <a:cs typeface=""/>
      </a:minorFont>
    </a:fontScheme>
    <a:fmtScheme name="PwC Effects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127000" dist="63500" dir="2700000" algn="b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ln>
          <a:noFill/>
        </a:ln>
      </a:spPr>
      <a:bodyPr/>
      <a:lstStyle>
        <a:defPPr algn="ctr">
          <a:lnSpc>
            <a:spcPct val="100000"/>
          </a:lnSpc>
          <a:defRPr sz="1600"/>
        </a:defPPr>
      </a:lstStyle>
      <a:style>
        <a:lnRef idx="0">
          <a:schemeClr val="accent1"/>
        </a:lnRef>
        <a:fillRef idx="1">
          <a:schemeClr val="accent1"/>
        </a:fillRef>
        <a:effectRef idx="0">
          <a:schemeClr val="dk1"/>
        </a:effectRef>
        <a:fontRef idx="minor">
          <a:schemeClr val="lt1"/>
        </a:fontRef>
      </a:style>
    </a:spDef>
    <a:lnDef>
      <a:spPr>
        <a:ln w="12700" cap="sq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dk1"/>
        </a:effectRef>
        <a:fontRef idx="minor">
          <a:schemeClr val="lt1"/>
        </a:fontRef>
      </a:style>
    </a:lnDef>
    <a:txDef>
      <a:spPr>
        <a:noFill/>
      </a:spPr>
      <a:bodyPr wrap="square" lIns="0" tIns="0" rIns="0" bIns="0" rtlCol="0"/>
      <a:lstStyle>
        <a:defPPr marL="182880" indent="-182880">
          <a:lnSpc>
            <a:spcPct val="100000"/>
          </a:lnSpc>
          <a:spcAft>
            <a:spcPts val="600"/>
          </a:spcAft>
          <a:buSzPct val="100000"/>
          <a:buFont typeface="Arial"/>
          <a:buChar char="•"/>
          <a:defRPr sz="1600"/>
        </a:defPPr>
      </a:lstStyle>
    </a:txDef>
  </a:objectDefaults>
  <a:extraClrSchemeLst/>
  <a:custClrLst>
    <a:custClr name="Dark Orange 2">
      <a:srgbClr val="571F01"/>
    </a:custClr>
    <a:custClr name="Dark Orange 1">
      <a:srgbClr val="933401"/>
    </a:custClr>
    <a:custClr name="Primary Orange">
      <a:srgbClr val="D04A02"/>
    </a:custClr>
    <a:custClr name="Light Orange 1">
      <a:srgbClr val="FD6412"/>
    </a:custClr>
    <a:custClr name="Light Orange 2">
      <a:srgbClr val="FEB791"/>
    </a:custClr>
    <a:custClr name="Dark Tangerine 2">
      <a:srgbClr val="714300"/>
    </a:custClr>
    <a:custClr name="Dark Tangerine 1">
      <a:srgbClr val="AE6800"/>
    </a:custClr>
    <a:custClr name="Primary Tangerine">
      <a:srgbClr val="EB8C00"/>
    </a:custClr>
    <a:custClr name="Light Tangerine 1">
      <a:srgbClr val="FFA929"/>
    </a:custClr>
    <a:custClr name="Light Tangerine 2">
      <a:srgbClr val="FFDCA9"/>
    </a:custClr>
    <a:custClr name="Dark Yellow 2">
      <a:srgbClr val="855F00"/>
    </a:custClr>
    <a:custClr name="Dark Yellow 1">
      <a:srgbClr val="C28A00"/>
    </a:custClr>
    <a:custClr name="Primary Yellow">
      <a:srgbClr val="FFB600"/>
    </a:custClr>
    <a:custClr name="Light Yellow 1">
      <a:srgbClr val="FFC83D"/>
    </a:custClr>
    <a:custClr name="Light Yellow 2">
      <a:srgbClr val="FFECBD"/>
    </a:custClr>
    <a:custClr name="Dark Rose 2">
      <a:srgbClr val="6E2A35"/>
    </a:custClr>
    <a:custClr name="Dark Rose 1">
      <a:srgbClr val="A43E50"/>
    </a:custClr>
    <a:custClr name="Primary Rose">
      <a:srgbClr val="DB536A"/>
    </a:custClr>
    <a:custClr name="Light Rose 1">
      <a:srgbClr val="E27588"/>
    </a:custClr>
    <a:custClr name="Light Rose 2">
      <a:srgbClr val="F1BAC3"/>
    </a:custClr>
    <a:custClr name="Dark Red 2">
      <a:srgbClr val="741910"/>
    </a:custClr>
    <a:custClr name="Dark Red 1">
      <a:srgbClr val="AA2417"/>
    </a:custClr>
    <a:custClr name="Primary Red">
      <a:srgbClr val="E0301E"/>
    </a:custClr>
    <a:custClr name="Light Red 1">
      <a:srgbClr val="E86153"/>
    </a:custClr>
    <a:custClr name="Light Red 2">
      <a:srgbClr val="F7C8C4"/>
    </a:custClr>
    <a:custClr name="Black">
      <a:srgbClr val="000000"/>
    </a:custClr>
    <a:custClr name="Dark Grey">
      <a:srgbClr val="2D2D2D"/>
    </a:custClr>
    <a:custClr name="Medium Grey">
      <a:srgbClr val="464646"/>
    </a:custClr>
    <a:custClr name="Grey">
      <a:srgbClr val="7D7D7D"/>
    </a:custClr>
    <a:custClr name="Light Grey">
      <a:srgbClr val="DEDEDE"/>
    </a:custClr>
    <a:custClr name="Dark Purple 2">
      <a:srgbClr val="4B06B2"/>
    </a:custClr>
    <a:custClr name="Dark Purple 1">
      <a:srgbClr val="6A1CE2"/>
    </a:custClr>
    <a:custClr name="Secondary Purple">
      <a:srgbClr val="9013FE"/>
    </a:custClr>
    <a:custClr name="Light Purple 1">
      <a:srgbClr val="B15AFE"/>
    </a:custClr>
    <a:custClr name="Light Purple 2">
      <a:srgbClr val="DEB8FF"/>
    </a:custClr>
    <a:custClr name="Dark Blue 2">
      <a:srgbClr val="003DAB"/>
    </a:custClr>
    <a:custClr name="Dark Blue 1">
      <a:srgbClr val="0060D7"/>
    </a:custClr>
    <a:custClr name="Secondary Blue">
      <a:srgbClr val="0089EB"/>
    </a:custClr>
    <a:custClr name="Light Blue 1">
      <a:srgbClr val="4DACF1"/>
    </a:custClr>
    <a:custClr name="Light Blue 2">
      <a:srgbClr val="B3DCF9"/>
    </a:custClr>
    <a:custClr name="Dark Green 2">
      <a:srgbClr val="175C2C"/>
    </a:custClr>
    <a:custClr name="Dark Green 1">
      <a:srgbClr val="2C8646"/>
    </a:custClr>
    <a:custClr name="Secondary Green">
      <a:srgbClr val="4EB523"/>
    </a:custClr>
    <a:custClr name="Light Green 1">
      <a:srgbClr val="86DB4F"/>
    </a:custClr>
    <a:custClr name="Light Green 2">
      <a:srgbClr val="C4FC9F"/>
    </a:custClr>
    <a:custClr name="Status Red">
      <a:srgbClr val="E0301E"/>
    </a:custClr>
    <a:custClr name="Status Yellow">
      <a:srgbClr val="FFB600"/>
    </a:custClr>
    <a:custClr name="Status Green">
      <a:srgbClr val="175C2C"/>
    </a:custClr>
  </a:custClr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PwC_16x9_PowerPoint_Template_2018</Template>
  <TotalTime>2161</TotalTime>
  <Words>1005</Words>
  <Application>Microsoft Macintosh PowerPoint</Application>
  <PresentationFormat>Custom</PresentationFormat>
  <Paragraphs>115</Paragraphs>
  <Slides>17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9" baseType="lpstr">
      <vt:lpstr>Arial</vt:lpstr>
      <vt:lpstr>PwC</vt:lpstr>
      <vt:lpstr>Tech for Travel and Tourism: Teacher notes</vt:lpstr>
      <vt:lpstr>Share homework</vt:lpstr>
      <vt:lpstr>Travel and Tourism</vt:lpstr>
      <vt:lpstr>How is technology shaping the world of tourism and the way we travel? </vt:lpstr>
      <vt:lpstr>Careers in Tech for Travel and Tourism</vt:lpstr>
      <vt:lpstr>Meet today’s role model</vt:lpstr>
      <vt:lpstr>Your task</vt:lpstr>
      <vt:lpstr>What does the future of personal and public transport look like?</vt:lpstr>
      <vt:lpstr>Let’s go through the answers and find out what you think about the future of transport</vt:lpstr>
      <vt:lpstr>Your task: Design a futuristic mode of transport</vt:lpstr>
      <vt:lpstr>Time to share your futuristic transport designs</vt:lpstr>
      <vt:lpstr>Virtual Reality in the Travel Industry </vt:lpstr>
      <vt:lpstr>Virtual Reality in the Travel Industry </vt:lpstr>
      <vt:lpstr>Augmented Reality Apps </vt:lpstr>
      <vt:lpstr>Your task: Planet Earth 360° </vt:lpstr>
      <vt:lpstr>Class discussion </vt:lpstr>
      <vt:lpstr>Homework</vt:lpstr>
    </vt:vector>
  </TitlesOfParts>
  <Manager/>
  <Company>PricewaterhouseCoopers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Lorem ipsum  dolor sit amet consectetuer</dc:title>
  <dc:subject/>
  <dc:creator>Mark Scales</dc:creator>
  <cp:keywords/>
  <dc:description/>
  <cp:lastModifiedBy>Patel, Hitz</cp:lastModifiedBy>
  <cp:revision>241</cp:revision>
  <dcterms:created xsi:type="dcterms:W3CDTF">2018-10-18T09:26:04Z</dcterms:created>
  <dcterms:modified xsi:type="dcterms:W3CDTF">2022-06-16T11:52:30Z</dcterms:modified>
  <cp:category/>
</cp:coreProperties>
</file>