
<file path=[Content_Types].xml><?xml version="1.0" encoding="utf-8"?>
<Types xmlns="http://schemas.openxmlformats.org/package/2006/content-types">
  <Default Extension="fntdata" ContentType="application/x-fontdata"/>
  <Default Extension="jpg" ContentType="image/jp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8" r:id="rId1"/>
  </p:sldMasterIdLst>
  <p:sldIdLst>
    <p:sldId id="256" r:id="rId2"/>
  </p:sldIdLst>
  <p:sldSz cx="10693400" cy="7562850"/>
  <p:notesSz cx="10693400" cy="7562850"/>
  <p:embeddedFontLst>
    <p:embeddedFont>
      <p:font typeface="Calibri" panose="020F0502020204030204" pitchFamily="34" charset="0"/>
      <p:regular r:id="rId3"/>
      <p:bold r:id="rId4"/>
      <p:italic r:id="rId5"/>
      <p:boldItalic r:id="rId6"/>
    </p:embeddedFont>
    <p:embeddedFont>
      <p:font typeface="Poppins" pitchFamily="2" charset="77"/>
      <p:regular r:id="rId7"/>
      <p:bold r:id="rId8"/>
      <p:italic r:id="rId9"/>
      <p:boldItalic r:id="rId10"/>
    </p:embeddedFont>
  </p:embeddedFontLst>
  <p:custDataLst>
    <p:tags r:id="rId11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663"/>
  </p:normalViewPr>
  <p:slideViewPr>
    <p:cSldViewPr>
      <p:cViewPr varScale="1">
        <p:scale>
          <a:sx n="106" d="100"/>
          <a:sy n="106" d="100"/>
        </p:scale>
        <p:origin x="1288" y="1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6.fntdata"/><Relationship Id="rId13" Type="http://schemas.openxmlformats.org/officeDocument/2006/relationships/viewProps" Target="viewProps.xml"/><Relationship Id="rId3" Type="http://schemas.openxmlformats.org/officeDocument/2006/relationships/font" Target="fonts/font1.fntdata"/><Relationship Id="rId7" Type="http://schemas.openxmlformats.org/officeDocument/2006/relationships/font" Target="fonts/font5.fntdata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4.fntdata"/><Relationship Id="rId11" Type="http://schemas.openxmlformats.org/officeDocument/2006/relationships/tags" Target="tags/tag1.xml"/><Relationship Id="rId5" Type="http://schemas.openxmlformats.org/officeDocument/2006/relationships/font" Target="fonts/font3.fntdata"/><Relationship Id="rId15" Type="http://schemas.openxmlformats.org/officeDocument/2006/relationships/tableStyles" Target="tableStyles.xml"/><Relationship Id="rId10" Type="http://schemas.openxmlformats.org/officeDocument/2006/relationships/font" Target="fonts/font8.fntdata"/><Relationship Id="rId4" Type="http://schemas.openxmlformats.org/officeDocument/2006/relationships/font" Target="fonts/font2.fntdata"/><Relationship Id="rId9" Type="http://schemas.openxmlformats.org/officeDocument/2006/relationships/font" Target="fonts/font7.fntdata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802005" y="2344483"/>
            <a:ext cx="9089390" cy="15881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604010" y="4235196"/>
            <a:ext cx="7485380" cy="189071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6/16/22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950" b="1" i="0">
                <a:solidFill>
                  <a:schemeClr val="bg1"/>
                </a:solidFill>
                <a:latin typeface="Poppins"/>
                <a:cs typeface="Poppins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6/16/22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950" b="1" i="0">
                <a:solidFill>
                  <a:schemeClr val="bg1"/>
                </a:solidFill>
                <a:latin typeface="Poppins"/>
                <a:cs typeface="Poppins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534670" y="1739455"/>
            <a:ext cx="4651629" cy="499148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5507101" y="1739455"/>
            <a:ext cx="4651629" cy="499148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6/16/22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950" b="1" i="0">
                <a:solidFill>
                  <a:schemeClr val="bg1"/>
                </a:solidFill>
                <a:latin typeface="Poppins"/>
                <a:cs typeface="Poppins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6/16/22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6/16/22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359994" y="1565998"/>
            <a:ext cx="3132455" cy="1657985"/>
          </a:xfrm>
          <a:custGeom>
            <a:avLst/>
            <a:gdLst/>
            <a:ahLst/>
            <a:cxnLst/>
            <a:rect l="l" t="t" r="r" b="b"/>
            <a:pathLst>
              <a:path w="3132454" h="1657985">
                <a:moveTo>
                  <a:pt x="0" y="1657705"/>
                </a:moveTo>
                <a:lnTo>
                  <a:pt x="3131997" y="1657705"/>
                </a:lnTo>
                <a:lnTo>
                  <a:pt x="3131997" y="0"/>
                </a:lnTo>
                <a:lnTo>
                  <a:pt x="0" y="0"/>
                </a:lnTo>
                <a:lnTo>
                  <a:pt x="0" y="1657705"/>
                </a:lnTo>
                <a:close/>
              </a:path>
            </a:pathLst>
          </a:custGeom>
          <a:solidFill>
            <a:srgbClr val="EBEBE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59994" y="359994"/>
            <a:ext cx="9973411" cy="1206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950" b="1" i="0">
                <a:solidFill>
                  <a:schemeClr val="bg1"/>
                </a:solidFill>
                <a:latin typeface="Poppins"/>
                <a:cs typeface="Poppins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534670" y="1739455"/>
            <a:ext cx="9624060" cy="499148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635756" y="7033450"/>
            <a:ext cx="3421888" cy="37814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534670" y="7033450"/>
            <a:ext cx="2459482" cy="37814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6/16/22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7699248" y="7033450"/>
            <a:ext cx="2459482" cy="37814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59994" y="359994"/>
            <a:ext cx="5715000" cy="1206500"/>
          </a:xfrm>
          <a:prstGeom prst="rect">
            <a:avLst/>
          </a:prstGeom>
          <a:solidFill>
            <a:srgbClr val="25408F"/>
          </a:solidFill>
        </p:spPr>
        <p:txBody>
          <a:bodyPr vert="horz" wrap="square" lIns="0" tIns="4445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35"/>
              </a:spcBef>
            </a:pPr>
            <a:endParaRPr sz="3300">
              <a:latin typeface="Times New Roman"/>
              <a:cs typeface="Times New Roman"/>
            </a:endParaRPr>
          </a:p>
          <a:p>
            <a:pPr marL="215900">
              <a:lnSpc>
                <a:spcPct val="100000"/>
              </a:lnSpc>
            </a:pPr>
            <a:r>
              <a:rPr spc="10" dirty="0"/>
              <a:t>Tech for Travel </a:t>
            </a:r>
            <a:r>
              <a:rPr spc="15" dirty="0"/>
              <a:t>and</a:t>
            </a:r>
            <a:r>
              <a:rPr spc="-35" dirty="0"/>
              <a:t> </a:t>
            </a:r>
            <a:r>
              <a:rPr spc="10" dirty="0"/>
              <a:t>Tourism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575999" y="1801384"/>
            <a:ext cx="310515" cy="1473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100"/>
              </a:spcBef>
            </a:pPr>
            <a:r>
              <a:rPr sz="800" b="1" dirty="0">
                <a:solidFill>
                  <a:srgbClr val="231F20"/>
                </a:solidFill>
                <a:latin typeface="Poppins"/>
                <a:cs typeface="Poppins"/>
              </a:rPr>
              <a:t>NAME</a:t>
            </a:r>
            <a:endParaRPr sz="800" dirty="0">
              <a:latin typeface="Poppins"/>
              <a:cs typeface="Poppins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575999" y="2251777"/>
            <a:ext cx="2692400" cy="0"/>
          </a:xfrm>
          <a:custGeom>
            <a:avLst/>
            <a:gdLst/>
            <a:ahLst/>
            <a:cxnLst/>
            <a:rect l="l" t="t" r="r" b="b"/>
            <a:pathLst>
              <a:path w="2692400">
                <a:moveTo>
                  <a:pt x="0" y="0"/>
                </a:moveTo>
                <a:lnTo>
                  <a:pt x="2692400" y="0"/>
                </a:lnTo>
              </a:path>
            </a:pathLst>
          </a:custGeom>
          <a:ln w="5080">
            <a:solidFill>
              <a:srgbClr val="221E1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/>
          <p:nvPr/>
        </p:nvSpPr>
        <p:spPr>
          <a:xfrm>
            <a:off x="575999" y="2453453"/>
            <a:ext cx="1138555" cy="1473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100"/>
              </a:spcBef>
            </a:pPr>
            <a:r>
              <a:rPr sz="800" b="1" dirty="0">
                <a:solidFill>
                  <a:srgbClr val="231F20"/>
                </a:solidFill>
                <a:latin typeface="Poppins"/>
                <a:cs typeface="Poppins"/>
              </a:rPr>
              <a:t>HOMEWORK DUE</a:t>
            </a:r>
            <a:r>
              <a:rPr sz="800" b="1" spc="-80" dirty="0">
                <a:solidFill>
                  <a:srgbClr val="231F20"/>
                </a:solidFill>
                <a:latin typeface="Poppins"/>
                <a:cs typeface="Poppins"/>
              </a:rPr>
              <a:t> </a:t>
            </a:r>
            <a:r>
              <a:rPr sz="800" b="1" dirty="0">
                <a:solidFill>
                  <a:srgbClr val="231F20"/>
                </a:solidFill>
                <a:latin typeface="Poppins"/>
                <a:cs typeface="Poppins"/>
              </a:rPr>
              <a:t>DATE</a:t>
            </a:r>
            <a:endParaRPr sz="800" dirty="0">
              <a:latin typeface="Poppins"/>
              <a:cs typeface="Poppins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575999" y="2903846"/>
            <a:ext cx="2692400" cy="0"/>
          </a:xfrm>
          <a:custGeom>
            <a:avLst/>
            <a:gdLst/>
            <a:ahLst/>
            <a:cxnLst/>
            <a:rect l="l" t="t" r="r" b="b"/>
            <a:pathLst>
              <a:path w="2692400">
                <a:moveTo>
                  <a:pt x="0" y="0"/>
                </a:moveTo>
                <a:lnTo>
                  <a:pt x="2692400" y="0"/>
                </a:lnTo>
              </a:path>
            </a:pathLst>
          </a:custGeom>
          <a:ln w="5080">
            <a:solidFill>
              <a:srgbClr val="221E1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6074994" y="360006"/>
            <a:ext cx="4257001" cy="120600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3649916" y="1695107"/>
            <a:ext cx="6679565" cy="5487670"/>
          </a:xfrm>
          <a:custGeom>
            <a:avLst/>
            <a:gdLst/>
            <a:ahLst/>
            <a:cxnLst/>
            <a:rect l="l" t="t" r="r" b="b"/>
            <a:pathLst>
              <a:path w="6679565" h="5487670">
                <a:moveTo>
                  <a:pt x="0" y="5487098"/>
                </a:moveTo>
                <a:lnTo>
                  <a:pt x="6678980" y="5487098"/>
                </a:lnTo>
                <a:lnTo>
                  <a:pt x="6678980" y="0"/>
                </a:lnTo>
                <a:lnTo>
                  <a:pt x="0" y="0"/>
                </a:lnTo>
                <a:lnTo>
                  <a:pt x="0" y="5487098"/>
                </a:lnTo>
                <a:close/>
              </a:path>
            </a:pathLst>
          </a:custGeom>
          <a:ln w="6223">
            <a:solidFill>
              <a:srgbClr val="BCBEC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3816000" y="5085003"/>
            <a:ext cx="3522479" cy="1933651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 txBox="1"/>
          <p:nvPr/>
        </p:nvSpPr>
        <p:spPr>
          <a:xfrm>
            <a:off x="359994" y="3223704"/>
            <a:ext cx="3132455" cy="3473771"/>
          </a:xfrm>
          <a:prstGeom prst="rect">
            <a:avLst/>
          </a:prstGeom>
          <a:solidFill>
            <a:srgbClr val="A0C6FC"/>
          </a:solidFill>
        </p:spPr>
        <p:txBody>
          <a:bodyPr vert="horz" wrap="square" lIns="0" tIns="635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50"/>
              </a:spcBef>
            </a:pPr>
            <a:endParaRPr sz="1100" dirty="0">
              <a:latin typeface="Times New Roman"/>
              <a:cs typeface="Times New Roman"/>
            </a:endParaRPr>
          </a:p>
          <a:p>
            <a:pPr marL="215900">
              <a:lnSpc>
                <a:spcPct val="100000"/>
              </a:lnSpc>
              <a:spcBef>
                <a:spcPts val="5"/>
              </a:spcBef>
            </a:pPr>
            <a:r>
              <a:rPr sz="800" b="1" dirty="0">
                <a:solidFill>
                  <a:srgbClr val="231F20"/>
                </a:solidFill>
                <a:latin typeface="Poppins"/>
                <a:cs typeface="Poppins"/>
              </a:rPr>
              <a:t>YOUR</a:t>
            </a:r>
            <a:r>
              <a:rPr sz="800" b="1" spc="-5" dirty="0">
                <a:solidFill>
                  <a:srgbClr val="231F20"/>
                </a:solidFill>
                <a:latin typeface="Poppins"/>
                <a:cs typeface="Poppins"/>
              </a:rPr>
              <a:t> </a:t>
            </a:r>
            <a:r>
              <a:rPr sz="800" b="1" dirty="0">
                <a:solidFill>
                  <a:srgbClr val="231F20"/>
                </a:solidFill>
                <a:latin typeface="Poppins"/>
                <a:cs typeface="Poppins"/>
              </a:rPr>
              <a:t>TASK</a:t>
            </a:r>
            <a:endParaRPr sz="800" dirty="0">
              <a:latin typeface="Poppins"/>
              <a:cs typeface="Poppins"/>
            </a:endParaRPr>
          </a:p>
          <a:p>
            <a:pPr marL="215900" marR="213360">
              <a:lnSpc>
                <a:spcPct val="101800"/>
              </a:lnSpc>
              <a:spcBef>
                <a:spcPts val="300"/>
              </a:spcBef>
            </a:pPr>
            <a:r>
              <a:rPr sz="900" b="1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Research </a:t>
            </a:r>
            <a:r>
              <a:rPr sz="9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plans for the </a:t>
            </a:r>
            <a:r>
              <a:rPr sz="900" b="1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Von </a:t>
            </a:r>
            <a:r>
              <a:rPr sz="9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Braun space</a:t>
            </a:r>
            <a:r>
              <a:rPr sz="900" b="1" spc="-4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9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hotel  and use your </a:t>
            </a:r>
            <a:r>
              <a:rPr sz="900" b="1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research </a:t>
            </a:r>
            <a:r>
              <a:rPr sz="9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 complete one of the  following homework</a:t>
            </a:r>
            <a:r>
              <a:rPr sz="900" b="1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9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activities.</a:t>
            </a:r>
            <a:endParaRPr sz="9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7655" marR="158115" indent="-72390">
              <a:lnSpc>
                <a:spcPct val="101800"/>
              </a:lnSpc>
              <a:spcBef>
                <a:spcPts val="570"/>
              </a:spcBef>
              <a:buChar char="•"/>
              <a:tabLst>
                <a:tab pos="288290" algn="l"/>
              </a:tabLst>
            </a:pPr>
            <a:r>
              <a:rPr sz="9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Create </a:t>
            </a:r>
            <a:r>
              <a:rPr sz="9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job advert for person working in a space  hotel. What would the job involve? What skills</a:t>
            </a:r>
            <a:r>
              <a:rPr sz="900" spc="-1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9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would  they</a:t>
            </a:r>
            <a:r>
              <a:rPr sz="9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9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need?</a:t>
            </a:r>
            <a:endParaRPr sz="9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7655" marR="302260" indent="-72390">
              <a:lnSpc>
                <a:spcPct val="101800"/>
              </a:lnSpc>
              <a:spcBef>
                <a:spcPts val="565"/>
              </a:spcBef>
              <a:buChar char="•"/>
              <a:tabLst>
                <a:tab pos="288290" algn="l"/>
              </a:tabLst>
            </a:pPr>
            <a:r>
              <a:rPr sz="9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Create </a:t>
            </a:r>
            <a:r>
              <a:rPr sz="9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 advert (poster or </a:t>
            </a:r>
            <a:r>
              <a:rPr sz="9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recorded) </a:t>
            </a:r>
            <a:r>
              <a:rPr sz="9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</a:t>
            </a:r>
            <a:r>
              <a:rPr sz="900" spc="-7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9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persuade  customers to book their next holiday at the </a:t>
            </a:r>
            <a:r>
              <a:rPr sz="9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Von  </a:t>
            </a:r>
            <a:r>
              <a:rPr sz="9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Braun</a:t>
            </a:r>
            <a:r>
              <a:rPr sz="9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9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Hotel.</a:t>
            </a:r>
            <a:endParaRPr sz="9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7655" marR="107950" indent="-72390" algn="just">
              <a:lnSpc>
                <a:spcPct val="101800"/>
              </a:lnSpc>
              <a:spcBef>
                <a:spcPts val="570"/>
              </a:spcBef>
              <a:buChar char="•"/>
              <a:tabLst>
                <a:tab pos="288290" algn="l"/>
              </a:tabLst>
            </a:pPr>
            <a:r>
              <a:rPr sz="9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Use your </a:t>
            </a:r>
            <a:r>
              <a:rPr sz="9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research </a:t>
            </a:r>
            <a:r>
              <a:rPr sz="9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 </a:t>
            </a:r>
            <a:r>
              <a:rPr sz="9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create </a:t>
            </a:r>
            <a:r>
              <a:rPr sz="9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labelled diagram of the  hotel. What special </a:t>
            </a:r>
            <a:r>
              <a:rPr sz="9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features </a:t>
            </a:r>
            <a:r>
              <a:rPr sz="9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will it have? What will</a:t>
            </a:r>
            <a:r>
              <a:rPr sz="900" spc="-7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9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 tourists experience be</a:t>
            </a:r>
            <a:r>
              <a:rPr sz="9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9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like?</a:t>
            </a:r>
            <a:endParaRPr sz="9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7655" marR="172720" indent="-72390" algn="just">
              <a:lnSpc>
                <a:spcPct val="101800"/>
              </a:lnSpc>
              <a:spcBef>
                <a:spcPts val="565"/>
              </a:spcBef>
              <a:buChar char="•"/>
              <a:tabLst>
                <a:tab pos="288290" algn="l"/>
              </a:tabLst>
            </a:pPr>
            <a:r>
              <a:rPr sz="9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Create </a:t>
            </a:r>
            <a:r>
              <a:rPr sz="9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table of the advantages and</a:t>
            </a:r>
            <a:r>
              <a:rPr sz="900" spc="-8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9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disadvantages  of holidaying in</a:t>
            </a:r>
            <a:r>
              <a:rPr sz="9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9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space.</a:t>
            </a:r>
            <a:endParaRPr sz="9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7655" marR="64135" indent="-72390">
              <a:lnSpc>
                <a:spcPct val="101800"/>
              </a:lnSpc>
              <a:spcBef>
                <a:spcPts val="570"/>
              </a:spcBef>
              <a:buChar char="•"/>
              <a:tabLst>
                <a:tab pos="288290" algn="l"/>
              </a:tabLst>
            </a:pPr>
            <a:r>
              <a:rPr sz="9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Interview </a:t>
            </a:r>
            <a:r>
              <a:rPr lang="en-GB" sz="9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 adult (i.e. a parent, carer, other relative or teacher</a:t>
            </a:r>
            <a:r>
              <a:rPr lang="en-GB" sz="9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  <a:r>
              <a:rPr sz="9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 gain their views and</a:t>
            </a:r>
            <a:r>
              <a:rPr sz="900" spc="-1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9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opinions on whether they would book a holiday in space and what they think it would be</a:t>
            </a:r>
            <a:r>
              <a:rPr sz="900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9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like.</a:t>
            </a:r>
            <a:endParaRPr lang="en-GB" sz="900" dirty="0">
              <a:solidFill>
                <a:srgbClr val="231F2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15265" marR="64135">
              <a:lnSpc>
                <a:spcPct val="101800"/>
              </a:lnSpc>
              <a:spcBef>
                <a:spcPts val="570"/>
              </a:spcBef>
              <a:tabLst>
                <a:tab pos="288290" algn="l"/>
              </a:tabLst>
            </a:pPr>
            <a:endParaRPr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STSLIDEVIEWED" val="256,1,Slide1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</TotalTime>
  <Words>161</Words>
  <Application>Microsoft Macintosh PowerPoint</Application>
  <PresentationFormat>Custom</PresentationFormat>
  <Paragraphs>12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Calibri</vt:lpstr>
      <vt:lpstr>Arial</vt:lpstr>
      <vt:lpstr>Times New Roman</vt:lpstr>
      <vt:lpstr>Poppins</vt:lpstr>
      <vt:lpstr>Office Theme</vt:lpstr>
      <vt:lpstr> Tech for Travel and Tourism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HW_Tech for Travel_297x210.indd</dc:title>
  <cp:lastModifiedBy>Patel, Hitz</cp:lastModifiedBy>
  <cp:revision>3</cp:revision>
  <dcterms:created xsi:type="dcterms:W3CDTF">2019-11-20T16:41:40Z</dcterms:created>
  <dcterms:modified xsi:type="dcterms:W3CDTF">2022-06-16T11:38:33Z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2019-11-20T00:00:00Z</vt:filetime>
  </property>
  <property fmtid="{D5CDD505-2E9C-101B-9397-08002B2CF9AE}" pid="3" name="Creator">
    <vt:lpwstr>Adobe InDesign 14.0 (Macintosh)</vt:lpwstr>
  </property>
  <property fmtid="{D5CDD505-2E9C-101B-9397-08002B2CF9AE}" pid="4" name="LastSaved">
    <vt:filetime>2019-11-20T00:00:00Z</vt:filetime>
  </property>
</Properties>
</file>