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7559675" cx="10691800"/>
  <p:notesSz cx="6858000" cy="9144000"/>
  <p:embeddedFontLst>
    <p:embeddedFont>
      <p:font typeface="Poppins"/>
      <p:regular r:id="rId23"/>
      <p:bold r:id="rId24"/>
      <p:italic r:id="rId25"/>
      <p:boldItalic r:id="rId26"/>
    </p:embeddedFont>
    <p:embeddedFont>
      <p:font typeface="Helvetica Neue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c43kuBCzy+ZnX+r6uUqIUooF5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B051A8-3E29-4DE3-AADB-16E9145EB61E}">
  <a:tblStyle styleId="{35B051A8-3E29-4DE3-AADB-16E9145EB61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HelveticaNeueLight-bold.fntdata"/><Relationship Id="rId27" Type="http://schemas.openxmlformats.org/officeDocument/2006/relationships/font" Target="fonts/HelveticaNeue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Light-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HelveticaNeue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PMDpb9ho4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PFgJ5HOazQ"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west.mymoneysense.com/island-saver/" TargetMode="External"/><Relationship Id="rId3" Type="http://schemas.openxmlformats.org/officeDocument/2006/relationships/hyperlink" Target="http://mymoneysense.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Hi Everyone, my name is ………. and this Tech We Can lesson is Tech for Money .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Font typeface="Arial"/>
              <a:buNone/>
            </a:pPr>
            <a:r>
              <a:rPr lang="en-GB" sz="1000">
                <a:latin typeface="Poppins"/>
                <a:ea typeface="Poppins"/>
                <a:cs typeface="Poppins"/>
                <a:sym typeface="Poppins"/>
              </a:rPr>
              <a:t>So …. our aim today is to show you lots of different and interesting ways technology is being used to buy and sell things and how technology is changing the future of money. </a:t>
            </a:r>
            <a:endParaRPr sz="1000">
              <a:latin typeface="Poppins"/>
              <a:ea typeface="Poppins"/>
              <a:cs typeface="Poppins"/>
              <a:sym typeface="Poppins"/>
            </a:endParaRPr>
          </a:p>
          <a:p>
            <a:pPr indent="0" lvl="0" marL="0" rtl="0" algn="l">
              <a:spcBef>
                <a:spcPts val="0"/>
              </a:spcBef>
              <a:spcAft>
                <a:spcPts val="0"/>
              </a:spcAft>
              <a:buClr>
                <a:schemeClr val="dk1"/>
              </a:buClr>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Font typeface="Arial"/>
              <a:buNone/>
            </a:pPr>
            <a:r>
              <a:rPr lang="en-GB" sz="1000">
                <a:latin typeface="Poppins"/>
                <a:ea typeface="Poppins"/>
                <a:cs typeface="Poppins"/>
                <a:sym typeface="Poppins"/>
              </a:rPr>
              <a:t>We want to highlight the people behind this tech and the types of jobs they have. Hopefully you might consider one of these jobs for your future. </a:t>
            </a:r>
            <a:endParaRPr sz="800">
              <a:latin typeface="Poppins"/>
              <a:ea typeface="Poppins"/>
              <a:cs typeface="Poppins"/>
              <a:sym typeface="Poppins"/>
            </a:endParaRPr>
          </a:p>
        </p:txBody>
      </p:sp>
      <p:sp>
        <p:nvSpPr>
          <p:cNvPr id="138" name="Google Shape;138;p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We now going to move onto discussing a piece of technology called blockchain. Before I discuss how blockchain is used in the world of money, I just want to take a moment to explain what a blockchain is at how it works.</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So a blockchain is way of digitally recording information  so that it is secure and very difficult to change, hack or steal that information. How it works is rather than one computer storing something, that same piece of information is stored on many different computers at once.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Here is a short animation from a blockchain company called Lisk explaining how it works in a bit more detail: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u="sng">
                <a:solidFill>
                  <a:srgbClr val="60A0FA"/>
                </a:solidFill>
                <a:latin typeface="Poppins"/>
                <a:ea typeface="Poppins"/>
                <a:cs typeface="Poppins"/>
                <a:sym typeface="Poppins"/>
                <a:hlinkClick r:id="rId2">
                  <a:extLst>
                    <a:ext uri="{A12FA001-AC4F-418D-AE19-62706E023703}">
                      <ahyp:hlinkClr val="tx"/>
                    </a:ext>
                  </a:extLst>
                </a:hlinkClick>
              </a:rPr>
              <a:t>https://www.youtube.com/watch?v=vPMDpb9ho4s</a:t>
            </a:r>
            <a:r>
              <a:rPr lang="en-GB" sz="1000">
                <a:solidFill>
                  <a:srgbClr val="FFFF00"/>
                </a:solidFill>
                <a:latin typeface="Poppins"/>
                <a:ea typeface="Poppins"/>
                <a:cs typeface="Poppins"/>
                <a:sym typeface="Poppins"/>
              </a:rPr>
              <a:t> </a:t>
            </a:r>
            <a:endParaRPr sz="1000">
              <a:solidFill>
                <a:srgbClr val="FFFF00"/>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There are many different uses of blockchain but one use which relates to money is Decentralized Finance (also knowns as DeFi). Decentralized finance means that money is not stored in one specific place. When you go to Tesco and pay for your shopping with your bank card, Tesco send your bank a message to pay them the money which you have agreed to take out of your account. DeFi is when there is no middleman or middle bank you could say. The money goes straight from you to the person or company you are buying something from through the use of blockchain technology.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You may have also heard of something called crypto currency. Crypto currencies run through the use of blockchain technology. So users can safely and securely transfer cryptocurrencies to each other using the blockchain.</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An example of crypto currency, which you may have heard of,  is Bitcoin. In 2009 Bitcoin was launched and we now have over 9000 Alt coins. The alt stands for alternative. So Bitcoin was the original crypto currency and since 2009 thousands of other coins have been created for people to transfer to each other using the blockchain. This area of technology is rapidly developing so definitely something to keep an eye on if this interests you. </a:t>
            </a:r>
            <a:endParaRPr sz="1000">
              <a:latin typeface="Poppins"/>
              <a:ea typeface="Poppins"/>
              <a:cs typeface="Poppins"/>
              <a:sym typeface="Poppins"/>
            </a:endParaRPr>
          </a:p>
        </p:txBody>
      </p:sp>
      <p:sp>
        <p:nvSpPr>
          <p:cNvPr id="252" name="Google Shape;252;p10: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If you like the sound of working with blockchain or cryptocurrency then one of these future jobs could be for you.</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You could be a blockchain developer.  As a blockchain developer, you could be responsible for developing and creating blockchains. You could programme and code the computers within a blockchain to know exactly how they should work.</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2000"/>
              <a:buFont typeface="Arial"/>
              <a:buNone/>
            </a:pPr>
            <a:r>
              <a:rPr lang="en-GB" sz="1000">
                <a:latin typeface="Poppins"/>
                <a:ea typeface="Poppins"/>
                <a:cs typeface="Poppins"/>
                <a:sym typeface="Poppins"/>
              </a:rPr>
              <a:t>You could also be a blockchain consultant. As a blockchain consultant, you could research, analyse and test blockchain technologies. You could help advise companies as to how they could use blockchain to enhance and improve the way they do business. </a:t>
            </a:r>
            <a:endParaRPr sz="1000">
              <a:latin typeface="Poppins"/>
              <a:ea typeface="Poppins"/>
              <a:cs typeface="Poppins"/>
              <a:sym typeface="Poppins"/>
            </a:endParaRPr>
          </a:p>
        </p:txBody>
      </p:sp>
      <p:sp>
        <p:nvSpPr>
          <p:cNvPr id="267" name="Google Shape;267;p1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 now want to move onto to talking through a couple more examples of how technology is used for good in the world of money and finance.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So …. when I was at school, if we wanted to raise money for charity, we would have a sponsorship form and have to go around our family and friends asking us to sponsor us. I often collected the money in a little envelope too. You can see and example of a sponsorship form in the top left. You may have used these too. There is a much easier way to raise money through the use of technology and crowdfunding. This is through websites or apps like JustGiving and GoFundMe. Through technology you can ask people to donate money to you. This could be for a charitable reason like helping someone get enough money for medical treatment or someone might have an idea to start a new business but doesn’t have enough money to start that business by themselves. One of the best things about using technology to raise money is how far and wide you can spread your request to help through the internet. People from all over the world could learn about you , what you are trying to do and donate money to help.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 think crowdfunding is a great example of using technology for good and to help others.</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The big pig on the bottom of the page with the random tree growing inside it represents sustainable finance. Some companies look to invest in other companies. This means they give them money to help them develop or start their business. Sustainable finance is when the companies investing their money look very closely and carefully at business which are trying to be more sustainable. They will look for companies who are working towards protecting the environment or helping others in their society for example. </a:t>
            </a:r>
            <a:endParaRPr sz="1000">
              <a:latin typeface="Poppins"/>
              <a:ea typeface="Poppins"/>
              <a:cs typeface="Poppins"/>
              <a:sym typeface="Poppins"/>
            </a:endParaRPr>
          </a:p>
        </p:txBody>
      </p:sp>
      <p:sp>
        <p:nvSpPr>
          <p:cNvPr id="281" name="Google Shape;281;p1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lang="en-GB" sz="1000">
                <a:latin typeface="Poppins"/>
                <a:ea typeface="Poppins"/>
                <a:cs typeface="Poppins"/>
                <a:sym typeface="Poppins"/>
              </a:rPr>
              <a:t>In sustainable finance, you can have a job where you are both working with finance and looking at sustainability and protecting the future of our planet.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Our next role model today is called Jigisha. Jigisha works for a company called Credit Suisse. In Jigisha’s day job she focuses on both finance and sustainability. Becky from the Tech We Can team  had a chat to Jigisha to find out a little more about what her job is all about. Let’s have a listen to what she had to say: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Font typeface="Arial"/>
              <a:buNone/>
            </a:pPr>
            <a:r>
              <a:rPr lang="en-GB" sz="1000">
                <a:latin typeface="Poppins"/>
                <a:ea typeface="Poppins"/>
                <a:cs typeface="Poppins"/>
                <a:sym typeface="Poppins"/>
              </a:rPr>
              <a:t>PLAY VIDEO (image hyperlinked) from 36.44 - 44:30</a:t>
            </a:r>
            <a:r>
              <a:rPr lang="en-GB" sz="1000">
                <a:solidFill>
                  <a:srgbClr val="FFFF00"/>
                </a:solidFill>
                <a:latin typeface="Poppins"/>
                <a:ea typeface="Poppins"/>
                <a:cs typeface="Poppins"/>
                <a:sym typeface="Poppins"/>
              </a:rPr>
              <a:t> </a:t>
            </a:r>
            <a:endParaRPr sz="1000">
              <a:solidFill>
                <a:srgbClr val="FFFF00"/>
              </a:solidFill>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 found it really interesting when Jigisha said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p:txBody>
      </p:sp>
      <p:sp>
        <p:nvSpPr>
          <p:cNvPr id="292" name="Google Shape;292;p13: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If you have a both a passion for finance/maths and for protecting the planet then you could be a sustainable finance consultant.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SzPts val="1400"/>
              <a:buNone/>
            </a:pPr>
            <a:r>
              <a:rPr lang="en-GB" sz="1000">
                <a:latin typeface="Poppins"/>
                <a:ea typeface="Poppins"/>
                <a:cs typeface="Poppins"/>
                <a:sym typeface="Poppins"/>
              </a:rPr>
              <a:t>As a sustainable finance consultant you could help make sure banks and companies are more likely to support other organisation who are trying their best to look after people and the planet. You could also advise companies on how they could best invest and spend money to make their organisation more sustainable. </a:t>
            </a:r>
            <a:r>
              <a:rPr lang="en-GB" sz="1000">
                <a:solidFill>
                  <a:schemeClr val="lt1"/>
                </a:solidFill>
                <a:latin typeface="Poppins"/>
                <a:ea typeface="Poppins"/>
                <a:cs typeface="Poppins"/>
                <a:sym typeface="Poppins"/>
              </a:rPr>
              <a:t> </a:t>
            </a:r>
            <a:endParaRPr sz="1000">
              <a:solidFill>
                <a:schemeClr val="lt1"/>
              </a:solidFill>
              <a:latin typeface="Poppins"/>
              <a:ea typeface="Poppins"/>
              <a:cs typeface="Poppins"/>
              <a:sym typeface="Poppins"/>
            </a:endParaRPr>
          </a:p>
          <a:p>
            <a:pPr indent="0" lvl="0" marL="0" rtl="0" algn="l">
              <a:lnSpc>
                <a:spcPct val="115000"/>
              </a:lnSpc>
              <a:spcBef>
                <a:spcPts val="0"/>
              </a:spcBef>
              <a:spcAft>
                <a:spcPts val="0"/>
              </a:spcAft>
              <a:buSzPts val="1400"/>
              <a:buNone/>
            </a:pPr>
            <a:r>
              <a:t/>
            </a:r>
            <a:endParaRPr sz="1000">
              <a:latin typeface="Poppins"/>
              <a:ea typeface="Poppins"/>
              <a:cs typeface="Poppins"/>
              <a:sym typeface="Poppins"/>
            </a:endParaRPr>
          </a:p>
          <a:p>
            <a:pPr indent="0" lvl="0" marL="0" rtl="0" algn="l">
              <a:lnSpc>
                <a:spcPct val="115000"/>
              </a:lnSpc>
              <a:spcBef>
                <a:spcPts val="0"/>
              </a:spcBef>
              <a:spcAft>
                <a:spcPts val="0"/>
              </a:spcAft>
              <a:buSzPts val="1400"/>
              <a:buNone/>
            </a:pPr>
            <a:r>
              <a:rPr lang="en-GB" sz="1000">
                <a:latin typeface="Poppins"/>
                <a:ea typeface="Poppins"/>
                <a:cs typeface="Poppins"/>
                <a:sym typeface="Poppins"/>
              </a:rPr>
              <a:t>When you think about it, the history of money spans over thousands of years but many of the tech examples we have spoken about today have only been in use more recently.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400"/>
              <a:buFont typeface="Arial"/>
              <a:buNone/>
            </a:pPr>
            <a:r>
              <a:rPr lang="en-GB" sz="1000">
                <a:latin typeface="Poppins"/>
                <a:ea typeface="Poppins"/>
                <a:cs typeface="Poppins"/>
                <a:sym typeface="Poppins"/>
              </a:rPr>
              <a:t>I’m sure this area of technology will continue to grow and advance so who know what the future of finance and technology will be like when you leave school for the world of work.</a:t>
            </a:r>
            <a:endParaRPr sz="1000">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solidFill>
                <a:schemeClr val="lt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400"/>
              <a:buFont typeface="Arial"/>
              <a:buNone/>
            </a:pPr>
            <a:r>
              <a:rPr lang="en-GB" sz="1000">
                <a:latin typeface="Poppins"/>
                <a:ea typeface="Poppins"/>
                <a:cs typeface="Poppins"/>
                <a:sym typeface="Poppins"/>
              </a:rPr>
              <a:t>Thank you for joining me today. I hope you have enjoyed the lesson and learnt about some uses of technology which you may not have heard of before. I also hope some of the jobs we have spoken about sound interesting to you.</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400"/>
              <a:buFont typeface="Arial"/>
              <a:buNone/>
            </a:pPr>
            <a:r>
              <a:t/>
            </a:r>
            <a:endParaRPr sz="1000">
              <a:latin typeface="Poppins"/>
              <a:ea typeface="Poppins"/>
              <a:cs typeface="Poppins"/>
              <a:sym typeface="Poppins"/>
            </a:endParaRPr>
          </a:p>
        </p:txBody>
      </p:sp>
      <p:sp>
        <p:nvSpPr>
          <p:cNvPr id="304" name="Google Shape;304;p14: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Time for your Tech for Money Challenge. We want to see if any of you could be a future actuary. Remember actuaries have to try and predict the risk of something happening so they can make sure companies like insurance companies save enough money to afford any payouts they might have to make to customers if they, for example, crash their car.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We would like you to try and decide if you think there will be more or less accidents on the road when the majority of cars are driverless. To do this, you will need to research driverless cars and find out some facts about them.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We would like you to then create a poster showing the pros and cons of driverless cars and state whether you think they will cause more accidents or not.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The Tech We Can team absolutely love to see your Tech We Can challenges and if you would like them to give you feedback on your work then please email it to us or ask your parents/teachers to share it on social media using the #TechWeCan. </a:t>
            </a:r>
            <a:endParaRPr sz="1000">
              <a:latin typeface="Poppins"/>
              <a:ea typeface="Poppins"/>
              <a:cs typeface="Poppins"/>
              <a:sym typeface="Poppins"/>
            </a:endParaRPr>
          </a:p>
        </p:txBody>
      </p:sp>
      <p:sp>
        <p:nvSpPr>
          <p:cNvPr id="315" name="Google Shape;315;p15: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6:notes"/>
          <p:cNvSpPr/>
          <p:nvPr>
            <p:ph idx="2" type="sldImg"/>
          </p:nvPr>
        </p:nvSpPr>
        <p:spPr>
          <a:xfrm>
            <a:off x="1004888" y="685800"/>
            <a:ext cx="48498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Before we start looking at how technology is changing the future of money, I want to take a moment to look into the history of money.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When you think about it, money is actually quite a strange thing. Little bits of paper or metal which we give and receive to swap for things like food or toys.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Thousands of years ago, before money existed, people would actually trade items or even animals as payment for things (so here’s 10 cows and I’ll have your house please).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Coins first appeared around 600bc in what is now known as Turkey and paper money then appeared in China around 1000 years later. Cash Machines were then only invented around 50 years ago.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Today we are going to look at some of the ways technology has taken over the world of money and trading. As you can see from the top image, this will include everything from contactless payments to crypto currency.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You will also see and hear the word finance lots in today's lesson as this is another word we use when we are talking about money and transferring money to different places or people.</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You might also here FINTECH which is simply short for financial technology. So this means any ways computer programmes and technology are used for the management and movement of money. </a:t>
            </a:r>
            <a:endParaRPr sz="1000">
              <a:latin typeface="Poppins"/>
              <a:ea typeface="Poppins"/>
              <a:cs typeface="Poppins"/>
              <a:sym typeface="Poppins"/>
            </a:endParaRPr>
          </a:p>
        </p:txBody>
      </p:sp>
      <p:sp>
        <p:nvSpPr>
          <p:cNvPr id="151" name="Google Shape;151;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So as technology has improved and advanced, we actually no longer need physical money or things to trade and this as this is now done through technology. Our society is moving towards a cashless society. A cashless society is where no physical forms of money like coins or notes are used and all payments and transfers are completed through the use of technology.  The Covid19 pandemic has made this use of technology even more common and popular as cashless payments often mean you don’t have to touch anything else so you are less likely to spread germs,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Some countries like China now have the majority of their payments as cashless payments and in some towns and cities it is very rare for anyone to pay with cash.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With cashless payments, because we are not typing in a code or signing anything, the system must make sure it is the owner spending money and not someone trying to steal their money. Many banking apps now do this through biometrics. Biometrics simply means the unique feature of our bodies – this could be the way our voice sounds, our fingerprints or the shapes of our faces.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Let’s have a look at a clip from Natwest which explains biometrics in more detail:</a:t>
            </a:r>
            <a:r>
              <a:rPr lang="en-GB" sz="1000">
                <a:solidFill>
                  <a:srgbClr val="FFFF00"/>
                </a:solidFill>
                <a:latin typeface="Poppins"/>
                <a:ea typeface="Poppins"/>
                <a:cs typeface="Poppins"/>
                <a:sym typeface="Poppins"/>
              </a:rPr>
              <a:t> </a:t>
            </a:r>
            <a:r>
              <a:rPr lang="en-GB" sz="1000" u="sng">
                <a:solidFill>
                  <a:srgbClr val="60A0FA"/>
                </a:solidFill>
                <a:latin typeface="Poppins"/>
                <a:ea typeface="Poppins"/>
                <a:cs typeface="Poppins"/>
                <a:sym typeface="Poppins"/>
                <a:hlinkClick r:id="rId2">
                  <a:extLst>
                    <a:ext uri="{A12FA001-AC4F-418D-AE19-62706E023703}">
                      <ahyp:hlinkClr val="tx"/>
                    </a:ext>
                  </a:extLst>
                </a:hlinkClick>
              </a:rPr>
              <a:t>https://www.youtube.com/watch?v=BPFgJ5HOazQ</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I wonder how long it will be until the area you live in becomes cashless or what we will be able to use instead of a password in the future? </a:t>
            </a:r>
            <a:endParaRPr sz="1000">
              <a:latin typeface="Poppins"/>
              <a:ea typeface="Poppins"/>
              <a:cs typeface="Poppins"/>
              <a:sym typeface="Poppins"/>
            </a:endParaRPr>
          </a:p>
        </p:txBody>
      </p:sp>
      <p:sp>
        <p:nvSpPr>
          <p:cNvPr id="161" name="Google Shape;161;p3: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If you like the sound of a future job working with cashless technology then one of these jobs could be perfect for you to consider for the future.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You could be a fintech software developer. All of the cashless machines and technology we use has to be developed and designed by someone. As technology advances, people will be thinking of new and innovative ways we can pay for things in a cashless society. As a fintech software developer, you could design, build and test the software used by banks and other financial companies. This could include creating brand new ways of paying for things through tech.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You could be a biometric engineer. As a biometric engineer, you could work to design new and more secure ways of using our unique features to protect our personal data and finances. Could you possibly find a way of making voice recognition more accurate so we could pay for things simply using our voices. Biometric engineers also work in other areas such as healthcare. </a:t>
            </a:r>
            <a:endParaRPr sz="10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172" name="Google Shape;172;p4: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When it comes to money, one of the most important skills we can learn, no matter our age, is how to manage our money properly. We need to learn how to save for the future and how to budget to make sure we have enough money for essential things like a place to live and food. To add money into your bank account or transfer money, you no longer need to go to the bank or even log onto your computer – all these things can be done via apps on your phone. The picture on the left is actually from a bank called Starling Bank. Starling is a neobank also know as a digital bank. A neobank or digital bank is a bank which has no branches and everything is done online.  Their app shows you exactly what you are spending, where you are spending exactly as it happens so you can better control your money. Also the app notifies you every time money goes in and out of your account so rather than having to remember to check you bank you are aware of this all of the time.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I also want show you an example of how a  game can help teach children and adults money management skills.</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The game in the picture on the right is called Island Saver. Island Saver is created by a bank called Natwest. Natwest have a number of fantastic resources to teach you about the world of money but this is one of my favourites. This game is designed for 7 – 12 year olds, it’s available on most consoles such as Nintendo, X-box and PlayStation and the game has already had millions of downloads. The game allows you to have fun whilst also learning how to manage your money and help fight climate change at the same time.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Here’s a little clip of the game in action: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Play intro clip from: </a:t>
            </a:r>
            <a:r>
              <a:rPr lang="en-GB" sz="1000" u="sng">
                <a:solidFill>
                  <a:srgbClr val="60A0FA"/>
                </a:solidFill>
                <a:latin typeface="Poppins"/>
                <a:ea typeface="Poppins"/>
                <a:cs typeface="Poppins"/>
                <a:sym typeface="Poppins"/>
                <a:hlinkClick r:id="rId2">
                  <a:extLst>
                    <a:ext uri="{A12FA001-AC4F-418D-AE19-62706E023703}">
                      <ahyp:hlinkClr val="tx"/>
                    </a:ext>
                  </a:extLst>
                </a:hlinkClick>
              </a:rPr>
              <a:t>https://natwest.mymoneysense.com/island-saver/</a:t>
            </a:r>
            <a:endParaRPr sz="1000" u="sng">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u="sng">
                <a:highlight>
                  <a:srgbClr val="FFFF00"/>
                </a:highlight>
                <a:latin typeface="Poppins"/>
                <a:ea typeface="Poppins"/>
                <a:cs typeface="Poppins"/>
                <a:sym typeface="Poppins"/>
              </a:rPr>
              <a:t> </a:t>
            </a:r>
            <a:endParaRPr sz="1000">
              <a:highlight>
                <a:srgbClr val="FFFF00"/>
              </a:highlight>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For games like this and many others – visit </a:t>
            </a:r>
            <a:r>
              <a:rPr lang="en-GB" sz="1000" u="sng">
                <a:solidFill>
                  <a:srgbClr val="60A0FA"/>
                </a:solidFill>
                <a:latin typeface="Poppins"/>
                <a:ea typeface="Poppins"/>
                <a:cs typeface="Poppins"/>
                <a:sym typeface="Poppins"/>
                <a:hlinkClick r:id="rId3">
                  <a:extLst>
                    <a:ext uri="{A12FA001-AC4F-418D-AE19-62706E023703}">
                      <ahyp:hlinkClr val="tx"/>
                    </a:ext>
                  </a:extLst>
                </a:hlinkClick>
              </a:rPr>
              <a:t>mymoneysense.com</a:t>
            </a:r>
            <a:r>
              <a:rPr lang="en-GB" sz="1000">
                <a:latin typeface="Poppins"/>
                <a:ea typeface="Poppins"/>
                <a:cs typeface="Poppins"/>
                <a:sym typeface="Poppins"/>
              </a:rPr>
              <a:t> </a:t>
            </a:r>
            <a:endParaRPr sz="10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186" name="Google Shape;186;p5: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If you like the sound of a future job helping other people to manage their money and save for the future then one of these tech jobs could be for you.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You could be an app designer. As an app designer, you could design the mobile banking and money management apps of the future. Perhaps you could design an even easier or safer way for people to transfer money to each other and pay for things</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You could also be a computer game designer. As a computer game designer, you could design and create games to help teach people money management. Games can obviously be fun but we can also use games to help educate players at the same time.</a:t>
            </a:r>
            <a:endParaRPr sz="1000">
              <a:latin typeface="Poppins"/>
              <a:ea typeface="Poppins"/>
              <a:cs typeface="Poppins"/>
              <a:sym typeface="Poppins"/>
            </a:endParaRPr>
          </a:p>
        </p:txBody>
      </p:sp>
      <p:sp>
        <p:nvSpPr>
          <p:cNvPr id="197" name="Google Shape;197;p6: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When it comes to money, we don’t only have to think about budgeting so we have enough money this week, or in a few months time, we also have to try and plan for the future.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You may have heard of the words pensions and insurance. When we grow older, many people stop working and retire. However they still need money for all of the essential things in their lives such as food and a place to live. This is when people start using their pension. Throughout their working lives people have the option of saving part of their money each month towards their pension. The more they save whilst working, the more money they will have to live from when they retire.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Then we also have insurance. Both people and objects can be insured. Insurance is when you pay a set amount to protect the loss of money or something which is important to you. For example, if an insured person passed away, their family would receive money to help them continue living their lives. Or you could insure your phone, so if it was lost or damaged then you could get a replacement for it. Insurance companies don’t just do this for free though. To have insurance, you pay an insurance company an amount of money each month to make sure something is insured.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Now this is where the tech comes in. To calculate all of these things, for example how much insurance you should pay or even how much money an insurance company should save just in case you break your phone or crash your car, lots of data (numbers, facts and statistics) needs to be analysed using computer programmes to try and predict the correct amounts of money that should be paid and saved.</a:t>
            </a:r>
            <a:endParaRPr sz="10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212" name="Google Shape;212;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Analysing all of this data is down to people called actuaries.  As an actuary you could use your problem solving and mathematical skills to help people and organisations to reduce their risks of not saving enough money for the future (this includes pension companies and insurances companies).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Actuaries use their mathematical and statistics skills to solve important problems. They look into past events and predict the risk of these events  happening again in the future. As an actuary you could also use your mathematical skills to help solve important worlds problems you such as helping to fight climate change and COVID-19.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If you enjoy maths, numbers and calculations then this could be a perfect role for you to combine this skill and helping others at the same time. </a:t>
            </a:r>
            <a:endParaRPr sz="1000">
              <a:latin typeface="Poppins"/>
              <a:ea typeface="Poppins"/>
              <a:cs typeface="Poppins"/>
              <a:sym typeface="Poppins"/>
            </a:endParaRPr>
          </a:p>
        </p:txBody>
      </p:sp>
      <p:sp>
        <p:nvSpPr>
          <p:cNvPr id="229" name="Google Shape;229;p8: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The role of an actuary can be quite tricky to understand so Becky from the Tech We Can team had a chat with Lara to find out more about what her job involves.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Lara works for a company called PwC. Let's have a listen to what it means to be an actuary so you can see if this role may interest you.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Font typeface="Arial"/>
              <a:buNone/>
            </a:pPr>
            <a:r>
              <a:rPr lang="en-GB" sz="1000">
                <a:solidFill>
                  <a:srgbClr val="60A0FA"/>
                </a:solidFill>
                <a:latin typeface="Poppins"/>
                <a:ea typeface="Poppins"/>
                <a:cs typeface="Poppins"/>
                <a:sym typeface="Poppins"/>
              </a:rPr>
              <a:t>PLAY VIDEO (picture hyperlinked)from 19:10 - 26.25</a:t>
            </a:r>
            <a:endParaRPr sz="1000">
              <a:solidFill>
                <a:srgbClr val="60A0FA"/>
              </a:solidFill>
              <a:latin typeface="Poppins"/>
              <a:ea typeface="Poppins"/>
              <a:cs typeface="Poppins"/>
              <a:sym typeface="Poppins"/>
            </a:endParaRPr>
          </a:p>
          <a:p>
            <a:pPr indent="0" lvl="0" marL="0" rtl="0" algn="l">
              <a:spcBef>
                <a:spcPts val="0"/>
              </a:spcBef>
              <a:spcAft>
                <a:spcPts val="0"/>
              </a:spcAft>
              <a:buClr>
                <a:schemeClr val="dk1"/>
              </a:buClr>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 found it really interesting when Lara said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p:txBody>
      </p:sp>
      <p:sp>
        <p:nvSpPr>
          <p:cNvPr id="240" name="Google Shape;240;p9: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Lines" showMasterSp="0">
  <p:cSld name="1_Title Slide Lines">
    <p:bg>
      <p:bgPr>
        <a:solidFill>
          <a:srgbClr val="DEDEDE"/>
        </a:solidFill>
      </p:bgPr>
    </p:bg>
    <p:spTree>
      <p:nvGrpSpPr>
        <p:cNvPr id="14" name="Shape 14"/>
        <p:cNvGrpSpPr/>
        <p:nvPr/>
      </p:nvGrpSpPr>
      <p:grpSpPr>
        <a:xfrm>
          <a:off x="0" y="0"/>
          <a:ext cx="0" cy="0"/>
          <a:chOff x="0" y="0"/>
          <a:chExt cx="0" cy="0"/>
        </a:xfrm>
      </p:grpSpPr>
      <p:sp>
        <p:nvSpPr>
          <p:cNvPr id="15" name="Google Shape;15;p18"/>
          <p:cNvSpPr/>
          <p:nvPr>
            <p:ph idx="2" type="pic"/>
          </p:nvPr>
        </p:nvSpPr>
        <p:spPr>
          <a:xfrm>
            <a:off x="1" y="0"/>
            <a:ext cx="10691813" cy="6806241"/>
          </a:xfrm>
          <a:prstGeom prst="rect">
            <a:avLst/>
          </a:prstGeom>
          <a:solidFill>
            <a:srgbClr val="DEDEDE"/>
          </a:solidFill>
          <a:ln>
            <a:noFill/>
          </a:ln>
        </p:spPr>
      </p:sp>
      <p:sp>
        <p:nvSpPr>
          <p:cNvPr id="16" name="Google Shape;16;p18"/>
          <p:cNvSpPr txBox="1"/>
          <p:nvPr>
            <p:ph type="ctrTitle"/>
          </p:nvPr>
        </p:nvSpPr>
        <p:spPr>
          <a:xfrm>
            <a:off x="388416" y="472479"/>
            <a:ext cx="6505577" cy="2077192"/>
          </a:xfrm>
          <a:prstGeom prst="rect">
            <a:avLst/>
          </a:prstGeom>
          <a:noFill/>
          <a:ln>
            <a:noFill/>
          </a:ln>
        </p:spPr>
        <p:txBody>
          <a:bodyPr anchorCtr="0" anchor="b" bIns="0" lIns="0" spcFirstLastPara="1" rIns="0" wrap="square" tIns="0">
            <a:normAutofit/>
          </a:bodyPr>
          <a:lstStyle>
            <a:lvl1pPr lvl="0" algn="l">
              <a:lnSpc>
                <a:spcPct val="85000"/>
              </a:lnSpc>
              <a:spcBef>
                <a:spcPts val="0"/>
              </a:spcBef>
              <a:spcAft>
                <a:spcPts val="0"/>
              </a:spcAft>
              <a:buSzPts val="28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p:nvPr/>
        </p:nvSpPr>
        <p:spPr>
          <a:xfrm>
            <a:off x="0" y="6806242"/>
            <a:ext cx="10691813" cy="75343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18"/>
          <p:cNvSpPr txBox="1"/>
          <p:nvPr/>
        </p:nvSpPr>
        <p:spPr>
          <a:xfrm>
            <a:off x="388413" y="7133330"/>
            <a:ext cx="2052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GB" sz="1400" u="none" cap="none" strike="noStrike">
                <a:solidFill>
                  <a:schemeClr val="lt1"/>
                </a:solidFill>
                <a:latin typeface="Arial"/>
                <a:ea typeface="Arial"/>
                <a:cs typeface="Arial"/>
                <a:sym typeface="Arial"/>
              </a:rPr>
              <a:t>Tech We Can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chemeClr val="accent1"/>
        </a:solidFill>
      </p:bgPr>
    </p:bg>
    <p:spTree>
      <p:nvGrpSpPr>
        <p:cNvPr id="56" name="Shape 56"/>
        <p:cNvGrpSpPr/>
        <p:nvPr/>
      </p:nvGrpSpPr>
      <p:grpSpPr>
        <a:xfrm>
          <a:off x="0" y="0"/>
          <a:ext cx="0" cy="0"/>
          <a:chOff x="0" y="0"/>
          <a:chExt cx="0" cy="0"/>
        </a:xfrm>
      </p:grpSpPr>
      <p:sp>
        <p:nvSpPr>
          <p:cNvPr id="57" name="Google Shape;57;p29"/>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9"/>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59" name="Google Shape;59;p29"/>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29"/>
          <p:cNvSpPr txBox="1"/>
          <p:nvPr/>
        </p:nvSpPr>
        <p:spPr>
          <a:xfrm>
            <a:off x="388413" y="7055696"/>
            <a:ext cx="2628000" cy="151194"/>
          </a:xfrm>
          <a:prstGeom prst="rect">
            <a:avLst/>
          </a:prstGeom>
          <a:solidFill>
            <a:schemeClr val="accent1"/>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1" name="Shape 61"/>
        <p:cNvGrpSpPr/>
        <p:nvPr/>
      </p:nvGrpSpPr>
      <p:grpSpPr>
        <a:xfrm>
          <a:off x="0" y="0"/>
          <a:ext cx="0" cy="0"/>
          <a:chOff x="0" y="0"/>
          <a:chExt cx="0" cy="0"/>
        </a:xfrm>
      </p:grpSpPr>
      <p:sp>
        <p:nvSpPr>
          <p:cNvPr id="62" name="Google Shape;62;p30"/>
          <p:cNvSpPr txBox="1"/>
          <p:nvPr>
            <p:ph idx="1" type="body"/>
          </p:nvPr>
        </p:nvSpPr>
        <p:spPr>
          <a:xfrm>
            <a:off x="388415" y="1512606"/>
            <a:ext cx="4800179"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3" name="Google Shape;63;p30"/>
          <p:cNvSpPr txBox="1"/>
          <p:nvPr>
            <p:ph idx="2" type="body"/>
          </p:nvPr>
        </p:nvSpPr>
        <p:spPr>
          <a:xfrm>
            <a:off x="5503222" y="1512605"/>
            <a:ext cx="4800179"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4" name="Google Shape;64;p30"/>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0"/>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66" name="Shape 66"/>
        <p:cNvGrpSpPr/>
        <p:nvPr/>
      </p:nvGrpSpPr>
      <p:grpSpPr>
        <a:xfrm>
          <a:off x="0" y="0"/>
          <a:ext cx="0" cy="0"/>
          <a:chOff x="0" y="0"/>
          <a:chExt cx="0" cy="0"/>
        </a:xfrm>
      </p:grpSpPr>
      <p:sp>
        <p:nvSpPr>
          <p:cNvPr id="67" name="Google Shape;67;p31"/>
          <p:cNvSpPr txBox="1"/>
          <p:nvPr>
            <p:ph idx="1" type="body"/>
          </p:nvPr>
        </p:nvSpPr>
        <p:spPr>
          <a:xfrm>
            <a:off x="388414"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8" name="Google Shape;68;p31"/>
          <p:cNvSpPr txBox="1"/>
          <p:nvPr>
            <p:ph idx="2" type="body"/>
          </p:nvPr>
        </p:nvSpPr>
        <p:spPr>
          <a:xfrm>
            <a:off x="3799214"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9" name="Google Shape;69;p31"/>
          <p:cNvSpPr txBox="1"/>
          <p:nvPr>
            <p:ph idx="3" type="body"/>
          </p:nvPr>
        </p:nvSpPr>
        <p:spPr>
          <a:xfrm>
            <a:off x="7208622"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0" name="Google Shape;70;p31"/>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72" name="Shape 72"/>
        <p:cNvGrpSpPr/>
        <p:nvPr/>
      </p:nvGrpSpPr>
      <p:grpSpPr>
        <a:xfrm>
          <a:off x="0" y="0"/>
          <a:ext cx="0" cy="0"/>
          <a:chOff x="0" y="0"/>
          <a:chExt cx="0" cy="0"/>
        </a:xfrm>
      </p:grpSpPr>
      <p:sp>
        <p:nvSpPr>
          <p:cNvPr id="73" name="Google Shape;73;p32"/>
          <p:cNvSpPr txBox="1"/>
          <p:nvPr>
            <p:ph idx="1" type="body"/>
          </p:nvPr>
        </p:nvSpPr>
        <p:spPr>
          <a:xfrm>
            <a:off x="388414"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4" name="Google Shape;74;p32"/>
          <p:cNvSpPr txBox="1"/>
          <p:nvPr>
            <p:ph idx="2" type="body"/>
          </p:nvPr>
        </p:nvSpPr>
        <p:spPr>
          <a:xfrm>
            <a:off x="2947100"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5" name="Google Shape;75;p32"/>
          <p:cNvSpPr txBox="1"/>
          <p:nvPr>
            <p:ph idx="3" type="body"/>
          </p:nvPr>
        </p:nvSpPr>
        <p:spPr>
          <a:xfrm>
            <a:off x="5503222"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6" name="Google Shape;76;p32"/>
          <p:cNvSpPr txBox="1"/>
          <p:nvPr>
            <p:ph idx="4" type="body"/>
          </p:nvPr>
        </p:nvSpPr>
        <p:spPr>
          <a:xfrm>
            <a:off x="8059343"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7" name="Google Shape;77;p32"/>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33"/>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3"/>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34"/>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84" name="Shape 84"/>
        <p:cNvGrpSpPr/>
        <p:nvPr/>
      </p:nvGrpSpPr>
      <p:grpSpPr>
        <a:xfrm>
          <a:off x="0" y="0"/>
          <a:ext cx="0" cy="0"/>
          <a:chOff x="0" y="0"/>
          <a:chExt cx="0" cy="0"/>
        </a:xfrm>
      </p:grpSpPr>
      <p:sp>
        <p:nvSpPr>
          <p:cNvPr id="85" name="Google Shape;85;p35"/>
          <p:cNvSpPr txBox="1"/>
          <p:nvPr>
            <p:ph idx="12" type="sldNum"/>
          </p:nvPr>
        </p:nvSpPr>
        <p:spPr>
          <a:xfrm>
            <a:off x="9993884" y="7170852"/>
            <a:ext cx="576600" cy="295500"/>
          </a:xfrm>
          <a:prstGeom prst="rect">
            <a:avLst/>
          </a:prstGeom>
          <a:noFill/>
          <a:ln>
            <a:noFill/>
          </a:ln>
        </p:spPr>
        <p:txBody>
          <a:bodyPr anchorCtr="0" anchor="t" bIns="41575" lIns="41575" spcFirstLastPara="1" rIns="41575" wrap="square" tIns="41575">
            <a:noAutofit/>
          </a:bodyPr>
          <a:lstStyle>
            <a:lvl1pPr indent="0" lvl="0" marL="0" marR="0" algn="ctr">
              <a:lnSpc>
                <a:spcPct val="100000"/>
              </a:lnSpc>
              <a:spcBef>
                <a:spcPts val="0"/>
              </a:spcBef>
              <a:spcAft>
                <a:spcPts val="0"/>
              </a:spcAft>
              <a:buClr>
                <a:srgbClr val="000000"/>
              </a:buClr>
              <a:buSzPts val="1500"/>
              <a:buFont typeface="Helvetica Neue Light"/>
              <a:buNone/>
              <a:defRPr b="0" i="0" sz="1500" u="none" cap="none" strike="noStrike">
                <a:solidFill>
                  <a:schemeClr val="dk1"/>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500"/>
              <a:buFont typeface="Helvetica Neue Light"/>
              <a:buNone/>
              <a:defRPr b="0" i="0" sz="1500" u="none" cap="none" strike="noStrike">
                <a:solidFill>
                  <a:schemeClr val="dk1"/>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500"/>
              <a:buFont typeface="Helvetica Neue Light"/>
              <a:buNone/>
              <a:defRPr b="0" i="0" sz="1500" u="none" cap="none" strike="noStrike">
                <a:solidFill>
                  <a:schemeClr val="dk1"/>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500"/>
              <a:buFont typeface="Helvetica Neue Light"/>
              <a:buNone/>
              <a:defRPr b="0" i="0" sz="1500" u="none" cap="none" strike="noStrike">
                <a:solidFill>
                  <a:schemeClr val="dk1"/>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500"/>
              <a:buFont typeface="Helvetica Neue Light"/>
              <a:buNone/>
              <a:defRPr b="0" i="0" sz="1500" u="none" cap="none" strike="noStrike">
                <a:solidFill>
                  <a:schemeClr val="dk1"/>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500"/>
              <a:buFont typeface="Helvetica Neue Light"/>
              <a:buNone/>
              <a:defRPr b="0" i="0" sz="1500" u="none" cap="none" strike="noStrike">
                <a:solidFill>
                  <a:schemeClr val="dk1"/>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500"/>
              <a:buFont typeface="Helvetica Neue Light"/>
              <a:buNone/>
              <a:defRPr b="0" i="0" sz="1500" u="none" cap="none" strike="noStrike">
                <a:solidFill>
                  <a:schemeClr val="dk1"/>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500"/>
              <a:buFont typeface="Helvetica Neue Light"/>
              <a:buNone/>
              <a:defRPr b="0" i="0" sz="1500" u="none" cap="none" strike="noStrike">
                <a:solidFill>
                  <a:schemeClr val="dk1"/>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500"/>
              <a:buFont typeface="Helvetica Neue Light"/>
              <a:buNone/>
              <a:defRPr b="0" i="0" sz="1500" u="none" cap="none" strike="noStrike">
                <a:solidFill>
                  <a:schemeClr val="dk1"/>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sz="800">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4"/>
          <p:cNvSpPr/>
          <p:nvPr/>
        </p:nvSpPr>
        <p:spPr>
          <a:xfrm>
            <a:off x="5345900" y="-184"/>
            <a:ext cx="5346000" cy="7559700"/>
          </a:xfrm>
          <a:prstGeom prst="rect">
            <a:avLst/>
          </a:prstGeom>
          <a:solidFill>
            <a:schemeClr val="lt2"/>
          </a:solid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p24"/>
          <p:cNvSpPr txBox="1"/>
          <p:nvPr>
            <p:ph type="title"/>
          </p:nvPr>
        </p:nvSpPr>
        <p:spPr>
          <a:xfrm>
            <a:off x="310441" y="1812463"/>
            <a:ext cx="4729800" cy="21786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93" name="Google Shape;93;p24"/>
          <p:cNvSpPr txBox="1"/>
          <p:nvPr>
            <p:ph idx="1" type="subTitle"/>
          </p:nvPr>
        </p:nvSpPr>
        <p:spPr>
          <a:xfrm>
            <a:off x="310441" y="4119828"/>
            <a:ext cx="4729800" cy="18153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94" name="Google Shape;94;p24"/>
          <p:cNvSpPr txBox="1"/>
          <p:nvPr>
            <p:ph idx="2" type="body"/>
          </p:nvPr>
        </p:nvSpPr>
        <p:spPr>
          <a:xfrm>
            <a:off x="5775607" y="1064211"/>
            <a:ext cx="4486500" cy="5430900"/>
          </a:xfrm>
          <a:prstGeom prst="rect">
            <a:avLst/>
          </a:prstGeom>
          <a:noFill/>
          <a:ln>
            <a:noFill/>
          </a:ln>
        </p:spPr>
        <p:txBody>
          <a:bodyPr anchorCtr="0" anchor="ctr" bIns="116050" lIns="116050" spcFirstLastPara="1" rIns="116050" wrap="square" tIns="11605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95" name="Google Shape;95;p24"/>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36"/>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37"/>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00" name="Google Shape;100;p37"/>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type="obj">
  <p:cSld name="OBJECT">
    <p:bg>
      <p:bgPr>
        <a:solidFill>
          <a:schemeClr val="accent6"/>
        </a:solidFill>
      </p:bgPr>
    </p:bg>
    <p:spTree>
      <p:nvGrpSpPr>
        <p:cNvPr id="19" name="Shape 19"/>
        <p:cNvGrpSpPr/>
        <p:nvPr/>
      </p:nvGrpSpPr>
      <p:grpSpPr>
        <a:xfrm>
          <a:off x="0" y="0"/>
          <a:ext cx="0" cy="0"/>
          <a:chOff x="0" y="0"/>
          <a:chExt cx="0" cy="0"/>
        </a:xfrm>
      </p:grpSpPr>
      <p:sp>
        <p:nvSpPr>
          <p:cNvPr id="20" name="Google Shape;20;p19"/>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22" name="Google Shape;22;p19"/>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19"/>
          <p:cNvSpPr txBox="1"/>
          <p:nvPr/>
        </p:nvSpPr>
        <p:spPr>
          <a:xfrm>
            <a:off x="388413" y="7055696"/>
            <a:ext cx="2628000" cy="151194"/>
          </a:xfrm>
          <a:prstGeom prst="rect">
            <a:avLst/>
          </a:prstGeom>
          <a:solidFill>
            <a:schemeClr val="accent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38"/>
          <p:cNvSpPr txBox="1"/>
          <p:nvPr>
            <p:ph type="ctrTitle"/>
          </p:nvPr>
        </p:nvSpPr>
        <p:spPr>
          <a:xfrm>
            <a:off x="364471" y="1094341"/>
            <a:ext cx="9963000" cy="30168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6600"/>
              <a:buNone/>
              <a:defRPr sz="6600"/>
            </a:lvl1pPr>
            <a:lvl2pPr lvl="1" algn="ctr">
              <a:lnSpc>
                <a:spcPct val="100000"/>
              </a:lnSpc>
              <a:spcBef>
                <a:spcPts val="0"/>
              </a:spcBef>
              <a:spcAft>
                <a:spcPts val="0"/>
              </a:spcAft>
              <a:buSzPts val="6600"/>
              <a:buNone/>
              <a:defRPr sz="6600"/>
            </a:lvl2pPr>
            <a:lvl3pPr lvl="2" algn="ctr">
              <a:lnSpc>
                <a:spcPct val="100000"/>
              </a:lnSpc>
              <a:spcBef>
                <a:spcPts val="0"/>
              </a:spcBef>
              <a:spcAft>
                <a:spcPts val="0"/>
              </a:spcAft>
              <a:buSzPts val="6600"/>
              <a:buNone/>
              <a:defRPr sz="6600"/>
            </a:lvl3pPr>
            <a:lvl4pPr lvl="3" algn="ctr">
              <a:lnSpc>
                <a:spcPct val="100000"/>
              </a:lnSpc>
              <a:spcBef>
                <a:spcPts val="0"/>
              </a:spcBef>
              <a:spcAft>
                <a:spcPts val="0"/>
              </a:spcAft>
              <a:buSzPts val="6600"/>
              <a:buNone/>
              <a:defRPr sz="6600"/>
            </a:lvl4pPr>
            <a:lvl5pPr lvl="4" algn="ctr">
              <a:lnSpc>
                <a:spcPct val="100000"/>
              </a:lnSpc>
              <a:spcBef>
                <a:spcPts val="0"/>
              </a:spcBef>
              <a:spcAft>
                <a:spcPts val="0"/>
              </a:spcAft>
              <a:buSzPts val="6600"/>
              <a:buNone/>
              <a:defRPr sz="6600"/>
            </a:lvl5pPr>
            <a:lvl6pPr lvl="5" algn="ctr">
              <a:lnSpc>
                <a:spcPct val="100000"/>
              </a:lnSpc>
              <a:spcBef>
                <a:spcPts val="0"/>
              </a:spcBef>
              <a:spcAft>
                <a:spcPts val="0"/>
              </a:spcAft>
              <a:buSzPts val="6600"/>
              <a:buNone/>
              <a:defRPr sz="6600"/>
            </a:lvl6pPr>
            <a:lvl7pPr lvl="6" algn="ctr">
              <a:lnSpc>
                <a:spcPct val="100000"/>
              </a:lnSpc>
              <a:spcBef>
                <a:spcPts val="0"/>
              </a:spcBef>
              <a:spcAft>
                <a:spcPts val="0"/>
              </a:spcAft>
              <a:buSzPts val="6600"/>
              <a:buNone/>
              <a:defRPr sz="6600"/>
            </a:lvl7pPr>
            <a:lvl8pPr lvl="7" algn="ctr">
              <a:lnSpc>
                <a:spcPct val="100000"/>
              </a:lnSpc>
              <a:spcBef>
                <a:spcPts val="0"/>
              </a:spcBef>
              <a:spcAft>
                <a:spcPts val="0"/>
              </a:spcAft>
              <a:buSzPts val="6600"/>
              <a:buNone/>
              <a:defRPr sz="6600"/>
            </a:lvl8pPr>
            <a:lvl9pPr lvl="8" algn="ctr">
              <a:lnSpc>
                <a:spcPct val="100000"/>
              </a:lnSpc>
              <a:spcBef>
                <a:spcPts val="0"/>
              </a:spcBef>
              <a:spcAft>
                <a:spcPts val="0"/>
              </a:spcAft>
              <a:buSzPts val="6600"/>
              <a:buNone/>
              <a:defRPr sz="6600"/>
            </a:lvl9pPr>
          </a:lstStyle>
          <a:p/>
        </p:txBody>
      </p:sp>
      <p:sp>
        <p:nvSpPr>
          <p:cNvPr id="103" name="Google Shape;103;p38"/>
          <p:cNvSpPr txBox="1"/>
          <p:nvPr>
            <p:ph idx="1" type="subTitle"/>
          </p:nvPr>
        </p:nvSpPr>
        <p:spPr>
          <a:xfrm>
            <a:off x="364461" y="4165464"/>
            <a:ext cx="9963000" cy="11649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4" name="Google Shape;104;p38"/>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39"/>
          <p:cNvSpPr txBox="1"/>
          <p:nvPr>
            <p:ph type="title"/>
          </p:nvPr>
        </p:nvSpPr>
        <p:spPr>
          <a:xfrm>
            <a:off x="364461" y="3161218"/>
            <a:ext cx="9963000" cy="1237200"/>
          </a:xfrm>
          <a:prstGeom prst="rect">
            <a:avLst/>
          </a:prstGeom>
          <a:noFill/>
          <a:ln>
            <a:noFill/>
          </a:ln>
        </p:spPr>
        <p:txBody>
          <a:bodyPr anchorCtr="0" anchor="ctr" bIns="116050" lIns="116050" spcFirstLastPara="1" rIns="116050" wrap="square" tIns="116050">
            <a:no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sp>
        <p:nvSpPr>
          <p:cNvPr id="107" name="Google Shape;107;p39"/>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8" name="Shape 108"/>
        <p:cNvGrpSpPr/>
        <p:nvPr/>
      </p:nvGrpSpPr>
      <p:grpSpPr>
        <a:xfrm>
          <a:off x="0" y="0"/>
          <a:ext cx="0" cy="0"/>
          <a:chOff x="0" y="0"/>
          <a:chExt cx="0" cy="0"/>
        </a:xfrm>
      </p:grpSpPr>
      <p:sp>
        <p:nvSpPr>
          <p:cNvPr id="109" name="Google Shape;109;p40"/>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10" name="Google Shape;110;p40"/>
          <p:cNvSpPr txBox="1"/>
          <p:nvPr>
            <p:ph idx="1" type="body"/>
          </p:nvPr>
        </p:nvSpPr>
        <p:spPr>
          <a:xfrm>
            <a:off x="364461" y="1693854"/>
            <a:ext cx="9963000" cy="5021400"/>
          </a:xfrm>
          <a:prstGeom prst="rect">
            <a:avLst/>
          </a:prstGeom>
          <a:noFill/>
          <a:ln>
            <a:noFill/>
          </a:ln>
        </p:spPr>
        <p:txBody>
          <a:bodyPr anchorCtr="0" anchor="t" bIns="116050" lIns="116050" spcFirstLastPara="1" rIns="116050" wrap="square" tIns="11605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111" name="Google Shape;111;p40"/>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p41"/>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14" name="Google Shape;114;p41"/>
          <p:cNvSpPr txBox="1"/>
          <p:nvPr>
            <p:ph idx="1" type="body"/>
          </p:nvPr>
        </p:nvSpPr>
        <p:spPr>
          <a:xfrm>
            <a:off x="364461" y="1693854"/>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5" name="Google Shape;115;p41"/>
          <p:cNvSpPr txBox="1"/>
          <p:nvPr>
            <p:ph idx="2" type="body"/>
          </p:nvPr>
        </p:nvSpPr>
        <p:spPr>
          <a:xfrm>
            <a:off x="5650378" y="1693854"/>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6" name="Google Shape;116;p41"/>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7" name="Shape 117"/>
        <p:cNvGrpSpPr/>
        <p:nvPr/>
      </p:nvGrpSpPr>
      <p:grpSpPr>
        <a:xfrm>
          <a:off x="0" y="0"/>
          <a:ext cx="0" cy="0"/>
          <a:chOff x="0" y="0"/>
          <a:chExt cx="0" cy="0"/>
        </a:xfrm>
      </p:grpSpPr>
      <p:sp>
        <p:nvSpPr>
          <p:cNvPr id="118" name="Google Shape;118;p42"/>
          <p:cNvSpPr txBox="1"/>
          <p:nvPr>
            <p:ph type="title"/>
          </p:nvPr>
        </p:nvSpPr>
        <p:spPr>
          <a:xfrm>
            <a:off x="364461" y="816595"/>
            <a:ext cx="3283200" cy="1110600"/>
          </a:xfrm>
          <a:prstGeom prst="rect">
            <a:avLst/>
          </a:prstGeom>
          <a:noFill/>
          <a:ln>
            <a:noFill/>
          </a:ln>
        </p:spPr>
        <p:txBody>
          <a:bodyPr anchorCtr="0" anchor="b" bIns="116050" lIns="116050" spcFirstLastPara="1" rIns="116050" wrap="square" tIns="11605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19" name="Google Shape;119;p42"/>
          <p:cNvSpPr txBox="1"/>
          <p:nvPr>
            <p:ph idx="1" type="body"/>
          </p:nvPr>
        </p:nvSpPr>
        <p:spPr>
          <a:xfrm>
            <a:off x="364461" y="2042369"/>
            <a:ext cx="3283200" cy="4672800"/>
          </a:xfrm>
          <a:prstGeom prst="rect">
            <a:avLst/>
          </a:prstGeom>
          <a:noFill/>
          <a:ln>
            <a:noFill/>
          </a:ln>
        </p:spPr>
        <p:txBody>
          <a:bodyPr anchorCtr="0" anchor="t" bIns="116050" lIns="116050" spcFirstLastPara="1" rIns="116050" wrap="square" tIns="11605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20" name="Google Shape;120;p42"/>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1" name="Shape 121"/>
        <p:cNvGrpSpPr/>
        <p:nvPr/>
      </p:nvGrpSpPr>
      <p:grpSpPr>
        <a:xfrm>
          <a:off x="0" y="0"/>
          <a:ext cx="0" cy="0"/>
          <a:chOff x="0" y="0"/>
          <a:chExt cx="0" cy="0"/>
        </a:xfrm>
      </p:grpSpPr>
      <p:sp>
        <p:nvSpPr>
          <p:cNvPr id="122" name="Google Shape;122;p43"/>
          <p:cNvSpPr txBox="1"/>
          <p:nvPr>
            <p:ph type="title"/>
          </p:nvPr>
        </p:nvSpPr>
        <p:spPr>
          <a:xfrm>
            <a:off x="573234" y="661609"/>
            <a:ext cx="7445700" cy="6012600"/>
          </a:xfrm>
          <a:prstGeom prst="rect">
            <a:avLst/>
          </a:prstGeom>
          <a:noFill/>
          <a:ln>
            <a:noFill/>
          </a:ln>
        </p:spPr>
        <p:txBody>
          <a:bodyPr anchorCtr="0" anchor="ctr" bIns="116050" lIns="116050" spcFirstLastPara="1" rIns="116050" wrap="square" tIns="116050">
            <a:noAutofit/>
          </a:bodyPr>
          <a:lstStyle>
            <a:lvl1pPr lvl="0" algn="l">
              <a:lnSpc>
                <a:spcPct val="100000"/>
              </a:lnSpc>
              <a:spcBef>
                <a:spcPts val="0"/>
              </a:spcBef>
              <a:spcAft>
                <a:spcPts val="0"/>
              </a:spcAft>
              <a:buSzPts val="6100"/>
              <a:buNone/>
              <a:defRPr sz="6100"/>
            </a:lvl1pPr>
            <a:lvl2pPr lvl="1" algn="l">
              <a:lnSpc>
                <a:spcPct val="100000"/>
              </a:lnSpc>
              <a:spcBef>
                <a:spcPts val="0"/>
              </a:spcBef>
              <a:spcAft>
                <a:spcPts val="0"/>
              </a:spcAft>
              <a:buSzPts val="6100"/>
              <a:buNone/>
              <a:defRPr sz="6100"/>
            </a:lvl2pPr>
            <a:lvl3pPr lvl="2" algn="l">
              <a:lnSpc>
                <a:spcPct val="100000"/>
              </a:lnSpc>
              <a:spcBef>
                <a:spcPts val="0"/>
              </a:spcBef>
              <a:spcAft>
                <a:spcPts val="0"/>
              </a:spcAft>
              <a:buSzPts val="6100"/>
              <a:buNone/>
              <a:defRPr sz="6100"/>
            </a:lvl3pPr>
            <a:lvl4pPr lvl="3" algn="l">
              <a:lnSpc>
                <a:spcPct val="100000"/>
              </a:lnSpc>
              <a:spcBef>
                <a:spcPts val="0"/>
              </a:spcBef>
              <a:spcAft>
                <a:spcPts val="0"/>
              </a:spcAft>
              <a:buSzPts val="6100"/>
              <a:buNone/>
              <a:defRPr sz="6100"/>
            </a:lvl4pPr>
            <a:lvl5pPr lvl="4" algn="l">
              <a:lnSpc>
                <a:spcPct val="100000"/>
              </a:lnSpc>
              <a:spcBef>
                <a:spcPts val="0"/>
              </a:spcBef>
              <a:spcAft>
                <a:spcPts val="0"/>
              </a:spcAft>
              <a:buSzPts val="6100"/>
              <a:buNone/>
              <a:defRPr sz="6100"/>
            </a:lvl5pPr>
            <a:lvl6pPr lvl="5" algn="l">
              <a:lnSpc>
                <a:spcPct val="100000"/>
              </a:lnSpc>
              <a:spcBef>
                <a:spcPts val="0"/>
              </a:spcBef>
              <a:spcAft>
                <a:spcPts val="0"/>
              </a:spcAft>
              <a:buSzPts val="6100"/>
              <a:buNone/>
              <a:defRPr sz="6100"/>
            </a:lvl6pPr>
            <a:lvl7pPr lvl="6" algn="l">
              <a:lnSpc>
                <a:spcPct val="100000"/>
              </a:lnSpc>
              <a:spcBef>
                <a:spcPts val="0"/>
              </a:spcBef>
              <a:spcAft>
                <a:spcPts val="0"/>
              </a:spcAft>
              <a:buSzPts val="6100"/>
              <a:buNone/>
              <a:defRPr sz="6100"/>
            </a:lvl7pPr>
            <a:lvl8pPr lvl="7" algn="l">
              <a:lnSpc>
                <a:spcPct val="100000"/>
              </a:lnSpc>
              <a:spcBef>
                <a:spcPts val="0"/>
              </a:spcBef>
              <a:spcAft>
                <a:spcPts val="0"/>
              </a:spcAft>
              <a:buSzPts val="6100"/>
              <a:buNone/>
              <a:defRPr sz="6100"/>
            </a:lvl8pPr>
            <a:lvl9pPr lvl="8" algn="l">
              <a:lnSpc>
                <a:spcPct val="100000"/>
              </a:lnSpc>
              <a:spcBef>
                <a:spcPts val="0"/>
              </a:spcBef>
              <a:spcAft>
                <a:spcPts val="0"/>
              </a:spcAft>
              <a:buSzPts val="6100"/>
              <a:buNone/>
              <a:defRPr sz="6100"/>
            </a:lvl9pPr>
          </a:lstStyle>
          <a:p/>
        </p:txBody>
      </p:sp>
      <p:sp>
        <p:nvSpPr>
          <p:cNvPr id="123" name="Google Shape;123;p43"/>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4" name="Shape 124"/>
        <p:cNvGrpSpPr/>
        <p:nvPr/>
      </p:nvGrpSpPr>
      <p:grpSpPr>
        <a:xfrm>
          <a:off x="0" y="0"/>
          <a:ext cx="0" cy="0"/>
          <a:chOff x="0" y="0"/>
          <a:chExt cx="0" cy="0"/>
        </a:xfrm>
      </p:grpSpPr>
      <p:sp>
        <p:nvSpPr>
          <p:cNvPr id="125" name="Google Shape;125;p44"/>
          <p:cNvSpPr txBox="1"/>
          <p:nvPr>
            <p:ph idx="1" type="body"/>
          </p:nvPr>
        </p:nvSpPr>
        <p:spPr>
          <a:xfrm>
            <a:off x="364461" y="6217901"/>
            <a:ext cx="7014300" cy="889200"/>
          </a:xfrm>
          <a:prstGeom prst="rect">
            <a:avLst/>
          </a:prstGeom>
          <a:noFill/>
          <a:ln>
            <a:noFill/>
          </a:ln>
        </p:spPr>
        <p:txBody>
          <a:bodyPr anchorCtr="0" anchor="ctr" bIns="116050" lIns="116050" spcFirstLastPara="1" rIns="116050" wrap="square" tIns="116050">
            <a:noAutofit/>
          </a:bodyPr>
          <a:lstStyle>
            <a:lvl1pPr indent="-228600" lvl="0" marL="457200" algn="l">
              <a:lnSpc>
                <a:spcPct val="100000"/>
              </a:lnSpc>
              <a:spcBef>
                <a:spcPts val="0"/>
              </a:spcBef>
              <a:spcAft>
                <a:spcPts val="0"/>
              </a:spcAft>
              <a:buSzPts val="2300"/>
              <a:buNone/>
              <a:defRPr/>
            </a:lvl1pPr>
          </a:lstStyle>
          <a:p/>
        </p:txBody>
      </p:sp>
      <p:sp>
        <p:nvSpPr>
          <p:cNvPr id="126" name="Google Shape;126;p44"/>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7" name="Shape 127"/>
        <p:cNvGrpSpPr/>
        <p:nvPr/>
      </p:nvGrpSpPr>
      <p:grpSpPr>
        <a:xfrm>
          <a:off x="0" y="0"/>
          <a:ext cx="0" cy="0"/>
          <a:chOff x="0" y="0"/>
          <a:chExt cx="0" cy="0"/>
        </a:xfrm>
      </p:grpSpPr>
      <p:sp>
        <p:nvSpPr>
          <p:cNvPr id="128" name="Google Shape;128;p45"/>
          <p:cNvSpPr txBox="1"/>
          <p:nvPr>
            <p:ph hasCustomPrompt="1" type="title"/>
          </p:nvPr>
        </p:nvSpPr>
        <p:spPr>
          <a:xfrm>
            <a:off x="364461" y="1625731"/>
            <a:ext cx="9963000" cy="28860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15200"/>
              <a:buNone/>
              <a:defRPr sz="15200"/>
            </a:lvl1pPr>
            <a:lvl2pPr lvl="1" algn="ctr">
              <a:lnSpc>
                <a:spcPct val="100000"/>
              </a:lnSpc>
              <a:spcBef>
                <a:spcPts val="0"/>
              </a:spcBef>
              <a:spcAft>
                <a:spcPts val="0"/>
              </a:spcAft>
              <a:buSzPts val="15200"/>
              <a:buNone/>
              <a:defRPr sz="15200"/>
            </a:lvl2pPr>
            <a:lvl3pPr lvl="2" algn="ctr">
              <a:lnSpc>
                <a:spcPct val="100000"/>
              </a:lnSpc>
              <a:spcBef>
                <a:spcPts val="0"/>
              </a:spcBef>
              <a:spcAft>
                <a:spcPts val="0"/>
              </a:spcAft>
              <a:buSzPts val="15200"/>
              <a:buNone/>
              <a:defRPr sz="15200"/>
            </a:lvl3pPr>
            <a:lvl4pPr lvl="3" algn="ctr">
              <a:lnSpc>
                <a:spcPct val="100000"/>
              </a:lnSpc>
              <a:spcBef>
                <a:spcPts val="0"/>
              </a:spcBef>
              <a:spcAft>
                <a:spcPts val="0"/>
              </a:spcAft>
              <a:buSzPts val="15200"/>
              <a:buNone/>
              <a:defRPr sz="15200"/>
            </a:lvl4pPr>
            <a:lvl5pPr lvl="4" algn="ctr">
              <a:lnSpc>
                <a:spcPct val="100000"/>
              </a:lnSpc>
              <a:spcBef>
                <a:spcPts val="0"/>
              </a:spcBef>
              <a:spcAft>
                <a:spcPts val="0"/>
              </a:spcAft>
              <a:buSzPts val="15200"/>
              <a:buNone/>
              <a:defRPr sz="15200"/>
            </a:lvl5pPr>
            <a:lvl6pPr lvl="5" algn="ctr">
              <a:lnSpc>
                <a:spcPct val="100000"/>
              </a:lnSpc>
              <a:spcBef>
                <a:spcPts val="0"/>
              </a:spcBef>
              <a:spcAft>
                <a:spcPts val="0"/>
              </a:spcAft>
              <a:buSzPts val="15200"/>
              <a:buNone/>
              <a:defRPr sz="15200"/>
            </a:lvl6pPr>
            <a:lvl7pPr lvl="6" algn="ctr">
              <a:lnSpc>
                <a:spcPct val="100000"/>
              </a:lnSpc>
              <a:spcBef>
                <a:spcPts val="0"/>
              </a:spcBef>
              <a:spcAft>
                <a:spcPts val="0"/>
              </a:spcAft>
              <a:buSzPts val="15200"/>
              <a:buNone/>
              <a:defRPr sz="15200"/>
            </a:lvl7pPr>
            <a:lvl8pPr lvl="7" algn="ctr">
              <a:lnSpc>
                <a:spcPct val="100000"/>
              </a:lnSpc>
              <a:spcBef>
                <a:spcPts val="0"/>
              </a:spcBef>
              <a:spcAft>
                <a:spcPts val="0"/>
              </a:spcAft>
              <a:buSzPts val="15200"/>
              <a:buNone/>
              <a:defRPr sz="15200"/>
            </a:lvl8pPr>
            <a:lvl9pPr lvl="8" algn="ctr">
              <a:lnSpc>
                <a:spcPct val="100000"/>
              </a:lnSpc>
              <a:spcBef>
                <a:spcPts val="0"/>
              </a:spcBef>
              <a:spcAft>
                <a:spcPts val="0"/>
              </a:spcAft>
              <a:buSzPts val="15200"/>
              <a:buNone/>
              <a:defRPr sz="15200"/>
            </a:lvl9pPr>
          </a:lstStyle>
          <a:p>
            <a:r>
              <a:t>xx%</a:t>
            </a:r>
          </a:p>
        </p:txBody>
      </p:sp>
      <p:sp>
        <p:nvSpPr>
          <p:cNvPr id="129" name="Google Shape;129;p45"/>
          <p:cNvSpPr txBox="1"/>
          <p:nvPr>
            <p:ph idx="1" type="body"/>
          </p:nvPr>
        </p:nvSpPr>
        <p:spPr>
          <a:xfrm>
            <a:off x="364461" y="4632992"/>
            <a:ext cx="9963000" cy="1911900"/>
          </a:xfrm>
          <a:prstGeom prst="rect">
            <a:avLst/>
          </a:prstGeom>
          <a:noFill/>
          <a:ln>
            <a:noFill/>
          </a:ln>
        </p:spPr>
        <p:txBody>
          <a:bodyPr anchorCtr="0" anchor="t" bIns="116050" lIns="116050" spcFirstLastPara="1" rIns="116050" wrap="square" tIns="116050">
            <a:noAutofit/>
          </a:bodyPr>
          <a:lstStyle>
            <a:lvl1pPr indent="-374650" lvl="0" marL="457200" algn="ctr">
              <a:lnSpc>
                <a:spcPct val="115000"/>
              </a:lnSpc>
              <a:spcBef>
                <a:spcPts val="0"/>
              </a:spcBef>
              <a:spcAft>
                <a:spcPts val="0"/>
              </a:spcAft>
              <a:buSzPts val="2300"/>
              <a:buChar char="●"/>
              <a:defRPr/>
            </a:lvl1pPr>
            <a:lvl2pPr indent="-342900" lvl="1" marL="914400" algn="ctr">
              <a:lnSpc>
                <a:spcPct val="115000"/>
              </a:lnSpc>
              <a:spcBef>
                <a:spcPts val="2000"/>
              </a:spcBef>
              <a:spcAft>
                <a:spcPts val="0"/>
              </a:spcAft>
              <a:buSzPts val="1800"/>
              <a:buChar char="○"/>
              <a:defRPr/>
            </a:lvl2pPr>
            <a:lvl3pPr indent="-342900" lvl="2" marL="1371600" algn="ctr">
              <a:lnSpc>
                <a:spcPct val="115000"/>
              </a:lnSpc>
              <a:spcBef>
                <a:spcPts val="2000"/>
              </a:spcBef>
              <a:spcAft>
                <a:spcPts val="0"/>
              </a:spcAft>
              <a:buSzPts val="1800"/>
              <a:buChar char="■"/>
              <a:defRPr/>
            </a:lvl3pPr>
            <a:lvl4pPr indent="-342900" lvl="3" marL="1828800" algn="ctr">
              <a:lnSpc>
                <a:spcPct val="115000"/>
              </a:lnSpc>
              <a:spcBef>
                <a:spcPts val="2000"/>
              </a:spcBef>
              <a:spcAft>
                <a:spcPts val="0"/>
              </a:spcAft>
              <a:buSzPts val="1800"/>
              <a:buChar char="●"/>
              <a:defRPr/>
            </a:lvl4pPr>
            <a:lvl5pPr indent="-342900" lvl="4" marL="2286000" algn="ctr">
              <a:lnSpc>
                <a:spcPct val="115000"/>
              </a:lnSpc>
              <a:spcBef>
                <a:spcPts val="2000"/>
              </a:spcBef>
              <a:spcAft>
                <a:spcPts val="0"/>
              </a:spcAft>
              <a:buSzPts val="1800"/>
              <a:buChar char="○"/>
              <a:defRPr/>
            </a:lvl5pPr>
            <a:lvl6pPr indent="-342900" lvl="5" marL="2743200" algn="ctr">
              <a:lnSpc>
                <a:spcPct val="115000"/>
              </a:lnSpc>
              <a:spcBef>
                <a:spcPts val="2000"/>
              </a:spcBef>
              <a:spcAft>
                <a:spcPts val="0"/>
              </a:spcAft>
              <a:buSzPts val="1800"/>
              <a:buChar char="■"/>
              <a:defRPr/>
            </a:lvl6pPr>
            <a:lvl7pPr indent="-342900" lvl="6" marL="3200400" algn="ctr">
              <a:lnSpc>
                <a:spcPct val="115000"/>
              </a:lnSpc>
              <a:spcBef>
                <a:spcPts val="2000"/>
              </a:spcBef>
              <a:spcAft>
                <a:spcPts val="0"/>
              </a:spcAft>
              <a:buSzPts val="1800"/>
              <a:buChar char="●"/>
              <a:defRPr/>
            </a:lvl7pPr>
            <a:lvl8pPr indent="-342900" lvl="7" marL="3657600" algn="ctr">
              <a:lnSpc>
                <a:spcPct val="115000"/>
              </a:lnSpc>
              <a:spcBef>
                <a:spcPts val="2000"/>
              </a:spcBef>
              <a:spcAft>
                <a:spcPts val="0"/>
              </a:spcAft>
              <a:buSzPts val="1800"/>
              <a:buChar char="○"/>
              <a:defRPr/>
            </a:lvl8pPr>
            <a:lvl9pPr indent="-342900" lvl="8" marL="4114800" algn="ctr">
              <a:lnSpc>
                <a:spcPct val="115000"/>
              </a:lnSpc>
              <a:spcBef>
                <a:spcPts val="2000"/>
              </a:spcBef>
              <a:spcAft>
                <a:spcPts val="2000"/>
              </a:spcAft>
              <a:buSzPts val="1800"/>
              <a:buChar char="■"/>
              <a:defRPr/>
            </a:lvl9pPr>
          </a:lstStyle>
          <a:p/>
        </p:txBody>
      </p:sp>
      <p:sp>
        <p:nvSpPr>
          <p:cNvPr id="130" name="Google Shape;130;p45"/>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131" name="Shape 131"/>
        <p:cNvGrpSpPr/>
        <p:nvPr/>
      </p:nvGrpSpPr>
      <p:grpSpPr>
        <a:xfrm>
          <a:off x="0" y="0"/>
          <a:ext cx="0" cy="0"/>
          <a:chOff x="0" y="0"/>
          <a:chExt cx="0" cy="0"/>
        </a:xfrm>
      </p:grpSpPr>
      <p:sp>
        <p:nvSpPr>
          <p:cNvPr id="132" name="Google Shape;132;p46"/>
          <p:cNvSpPr/>
          <p:nvPr>
            <p:ph idx="2" type="pic"/>
          </p:nvPr>
        </p:nvSpPr>
        <p:spPr>
          <a:xfrm>
            <a:off x="1" y="0"/>
            <a:ext cx="10691700" cy="6806100"/>
          </a:xfrm>
          <a:prstGeom prst="rect">
            <a:avLst/>
          </a:prstGeom>
          <a:solidFill>
            <a:srgbClr val="DEDEDE"/>
          </a:solidFill>
          <a:ln>
            <a:noFill/>
          </a:ln>
        </p:spPr>
      </p:sp>
      <p:sp>
        <p:nvSpPr>
          <p:cNvPr id="133" name="Google Shape;133;p46"/>
          <p:cNvSpPr txBox="1"/>
          <p:nvPr>
            <p:ph type="ctrTitle"/>
          </p:nvPr>
        </p:nvSpPr>
        <p:spPr>
          <a:xfrm>
            <a:off x="388416" y="472479"/>
            <a:ext cx="6505500" cy="20772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34" name="Google Shape;134;p46"/>
          <p:cNvSpPr/>
          <p:nvPr/>
        </p:nvSpPr>
        <p:spPr>
          <a:xfrm>
            <a:off x="0" y="6806242"/>
            <a:ext cx="10691700" cy="753000"/>
          </a:xfrm>
          <a:prstGeom prst="rect">
            <a:avLst/>
          </a:prstGeom>
          <a:solidFill>
            <a:schemeClr val="accent5"/>
          </a:solidFill>
          <a:ln>
            <a:noFill/>
          </a:ln>
        </p:spPr>
        <p:txBody>
          <a:bodyPr anchorCtr="0" anchor="ctr" bIns="46250" lIns="92475" spcFirstLastPara="1" rIns="92475" wrap="square" tIns="4625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35" name="Google Shape;135;p46"/>
          <p:cNvSpPr txBox="1"/>
          <p:nvPr/>
        </p:nvSpPr>
        <p:spPr>
          <a:xfrm>
            <a:off x="388413" y="7133330"/>
            <a:ext cx="2052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GB" sz="1400" u="none" cap="none" strike="noStrike">
                <a:solidFill>
                  <a:schemeClr val="lt1"/>
                </a:solidFill>
                <a:latin typeface="Arial"/>
                <a:ea typeface="Arial"/>
                <a:cs typeface="Arial"/>
                <a:sym typeface="Arial"/>
              </a:rPr>
              <a:t>Tech We Can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accent3"/>
        </a:solidFill>
      </p:bgPr>
    </p:bg>
    <p:spTree>
      <p:nvGrpSpPr>
        <p:cNvPr id="24" name="Shape 24"/>
        <p:cNvGrpSpPr/>
        <p:nvPr/>
      </p:nvGrpSpPr>
      <p:grpSpPr>
        <a:xfrm>
          <a:off x="0" y="0"/>
          <a:ext cx="0" cy="0"/>
          <a:chOff x="0" y="0"/>
          <a:chExt cx="0" cy="0"/>
        </a:xfrm>
      </p:grpSpPr>
      <p:sp>
        <p:nvSpPr>
          <p:cNvPr id="25" name="Google Shape;25;p20"/>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0"/>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27" name="Google Shape;27;p20"/>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 name="Google Shape;28;p20"/>
          <p:cNvSpPr txBox="1"/>
          <p:nvPr/>
        </p:nvSpPr>
        <p:spPr>
          <a:xfrm>
            <a:off x="388413" y="7055696"/>
            <a:ext cx="2628000" cy="151194"/>
          </a:xfrm>
          <a:prstGeom prst="rect">
            <a:avLst/>
          </a:prstGeom>
          <a:solidFill>
            <a:schemeClr val="accent3"/>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21"/>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32" name="Google Shape;32;p21"/>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2"/>
        </a:solidFill>
      </p:bgPr>
    </p:bg>
    <p:spTree>
      <p:nvGrpSpPr>
        <p:cNvPr id="33" name="Shape 33"/>
        <p:cNvGrpSpPr/>
        <p:nvPr/>
      </p:nvGrpSpPr>
      <p:grpSpPr>
        <a:xfrm>
          <a:off x="0" y="0"/>
          <a:ext cx="0" cy="0"/>
          <a:chOff x="0" y="0"/>
          <a:chExt cx="0" cy="0"/>
        </a:xfrm>
      </p:grpSpPr>
      <p:sp>
        <p:nvSpPr>
          <p:cNvPr id="34" name="Google Shape;34;p22"/>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36" name="Google Shape;36;p2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22"/>
          <p:cNvSpPr txBox="1"/>
          <p:nvPr/>
        </p:nvSpPr>
        <p:spPr>
          <a:xfrm>
            <a:off x="388413" y="7055696"/>
            <a:ext cx="2628000" cy="151194"/>
          </a:xfrm>
          <a:prstGeom prst="rect">
            <a:avLst/>
          </a:prstGeom>
          <a:solidFill>
            <a:schemeClr val="accent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chemeClr val="lt2"/>
        </a:solidFill>
      </p:bgPr>
    </p:bg>
    <p:spTree>
      <p:nvGrpSpPr>
        <p:cNvPr id="38" name="Shape 38"/>
        <p:cNvGrpSpPr/>
        <p:nvPr/>
      </p:nvGrpSpPr>
      <p:grpSpPr>
        <a:xfrm>
          <a:off x="0" y="0"/>
          <a:ext cx="0" cy="0"/>
          <a:chOff x="0" y="0"/>
          <a:chExt cx="0" cy="0"/>
        </a:xfrm>
      </p:grpSpPr>
      <p:sp>
        <p:nvSpPr>
          <p:cNvPr id="39" name="Google Shape;39;p25"/>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5"/>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41" name="Google Shape;41;p25"/>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chemeClr val="accent4"/>
        </a:solidFill>
      </p:bgPr>
    </p:bg>
    <p:spTree>
      <p:nvGrpSpPr>
        <p:cNvPr id="42" name="Shape 42"/>
        <p:cNvGrpSpPr/>
        <p:nvPr/>
      </p:nvGrpSpPr>
      <p:grpSpPr>
        <a:xfrm>
          <a:off x="0" y="0"/>
          <a:ext cx="0" cy="0"/>
          <a:chOff x="0" y="0"/>
          <a:chExt cx="0" cy="0"/>
        </a:xfrm>
      </p:grpSpPr>
      <p:sp>
        <p:nvSpPr>
          <p:cNvPr id="43" name="Google Shape;43;p26"/>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6"/>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45" name="Google Shape;45;p2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5"/>
        </a:solidFill>
      </p:bgPr>
    </p:bg>
    <p:spTree>
      <p:nvGrpSpPr>
        <p:cNvPr id="46" name="Shape 46"/>
        <p:cNvGrpSpPr/>
        <p:nvPr/>
      </p:nvGrpSpPr>
      <p:grpSpPr>
        <a:xfrm>
          <a:off x="0" y="0"/>
          <a:ext cx="0" cy="0"/>
          <a:chOff x="0" y="0"/>
          <a:chExt cx="0" cy="0"/>
        </a:xfrm>
      </p:grpSpPr>
      <p:sp>
        <p:nvSpPr>
          <p:cNvPr id="47" name="Google Shape;47;p2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49" name="Google Shape;49;p2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27"/>
          <p:cNvSpPr txBox="1"/>
          <p:nvPr/>
        </p:nvSpPr>
        <p:spPr>
          <a:xfrm>
            <a:off x="388413" y="7055696"/>
            <a:ext cx="2628000" cy="151194"/>
          </a:xfrm>
          <a:prstGeom prst="rect">
            <a:avLst/>
          </a:prstGeom>
          <a:solidFill>
            <a:schemeClr val="accent5"/>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2"/>
        </a:solidFill>
      </p:bgPr>
    </p:bg>
    <p:spTree>
      <p:nvGrpSpPr>
        <p:cNvPr id="51" name="Shape 51"/>
        <p:cNvGrpSpPr/>
        <p:nvPr/>
      </p:nvGrpSpPr>
      <p:grpSpPr>
        <a:xfrm>
          <a:off x="0" y="0"/>
          <a:ext cx="0" cy="0"/>
          <a:chOff x="0" y="0"/>
          <a:chExt cx="0" cy="0"/>
        </a:xfrm>
      </p:grpSpPr>
      <p:sp>
        <p:nvSpPr>
          <p:cNvPr id="52" name="Google Shape;52;p28"/>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54" name="Google Shape;54;p28"/>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28"/>
          <p:cNvSpPr txBox="1"/>
          <p:nvPr/>
        </p:nvSpPr>
        <p:spPr>
          <a:xfrm>
            <a:off x="388413" y="7055696"/>
            <a:ext cx="2628000" cy="151194"/>
          </a:xfrm>
          <a:prstGeom prst="rect">
            <a:avLst/>
          </a:prstGeom>
          <a:solidFill>
            <a:schemeClr val="dk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1.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388414" y="1512606"/>
            <a:ext cx="9914986" cy="5400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1" i="0" sz="1600" u="none" cap="none" strike="noStrike">
                <a:solidFill>
                  <a:schemeClr val="dk2"/>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17690" lvl="5" marL="27432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6pPr>
            <a:lvl7pPr indent="-317690" lvl="6" marL="32004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7pPr>
            <a:lvl8pPr indent="-317690" lvl="7" marL="36576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8pPr>
            <a:lvl9pPr indent="-317690" lvl="8" marL="4114800" marR="0" rtl="0" algn="l">
              <a:lnSpc>
                <a:spcPct val="100000"/>
              </a:lnSpc>
              <a:spcBef>
                <a:spcPts val="526"/>
              </a:spcBef>
              <a:spcAft>
                <a:spcPts val="526"/>
              </a:spcAft>
              <a:buClr>
                <a:schemeClr val="dk1"/>
              </a:buClr>
              <a:buSzPts val="1403"/>
              <a:buFont typeface="Arial"/>
              <a:buChar char="•"/>
              <a:defRPr b="0" i="0" sz="1403" u="none" cap="none" strike="noStrike">
                <a:solidFill>
                  <a:schemeClr val="dk1"/>
                </a:solidFill>
                <a:latin typeface="Arial"/>
                <a:ea typeface="Arial"/>
                <a:cs typeface="Arial"/>
                <a:sym typeface="Arial"/>
              </a:defRPr>
            </a:lvl9pPr>
          </a:lstStyle>
          <a:p/>
        </p:txBody>
      </p:sp>
      <p:sp>
        <p:nvSpPr>
          <p:cNvPr id="12" name="Google Shape;12;p1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 name="Google Shape;13;p17"/>
          <p:cNvSpPr txBox="1"/>
          <p:nvPr/>
        </p:nvSpPr>
        <p:spPr>
          <a:xfrm>
            <a:off x="388413" y="7055696"/>
            <a:ext cx="2700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1" i="0" lang="en-GB" sz="800" u="none" cap="none" strike="noStrike">
                <a:solidFill>
                  <a:schemeClr val="dk1"/>
                </a:solidFill>
                <a:latin typeface="Arial"/>
                <a:ea typeface="Arial"/>
                <a:cs typeface="Arial"/>
                <a:sym typeface="Arial"/>
              </a:rPr>
              <a:t>Tech We Can  </a:t>
            </a:r>
            <a:r>
              <a:rPr b="0" i="0" lang="en-GB" sz="800" u="none" cap="none" strike="noStrike">
                <a:solidFill>
                  <a:schemeClr val="dk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368">
          <p15:clr>
            <a:srgbClr val="F26B43"/>
          </p15:clr>
        </p15:guide>
        <p15:guide id="2" pos="245">
          <p15:clr>
            <a:srgbClr val="F26B43"/>
          </p15:clr>
        </p15:guide>
        <p15:guide id="3" pos="6490">
          <p15:clr>
            <a:srgbClr val="F26B43"/>
          </p15:clr>
        </p15:guide>
        <p15:guide id="4" pos="3467">
          <p15:clr>
            <a:srgbClr val="F26B43"/>
          </p15:clr>
        </p15:guide>
        <p15:guide id="5" pos="3268">
          <p15:clr>
            <a:srgbClr val="F26B43"/>
          </p15:clr>
        </p15:guide>
        <p15:guide id="6" orient="horz" pos="4286">
          <p15:clr>
            <a:srgbClr val="F26B43"/>
          </p15:clr>
        </p15:guide>
        <p15:guide id="7" pos="2391">
          <p15:clr>
            <a:srgbClr val="F26B43"/>
          </p15:clr>
        </p15:guide>
        <p15:guide id="8" pos="2194">
          <p15:clr>
            <a:srgbClr val="F26B43"/>
          </p15:clr>
        </p15:guide>
        <p15:guide id="9" pos="4343">
          <p15:clr>
            <a:srgbClr val="F26B43"/>
          </p15:clr>
        </p15:guide>
        <p15:guide id="10" pos="4540">
          <p15:clr>
            <a:srgbClr val="F26B43"/>
          </p15:clr>
        </p15:guide>
        <p15:guide id="11" orient="horz" pos="2381">
          <p15:clr>
            <a:srgbClr val="F26B43"/>
          </p15:clr>
        </p15:guide>
        <p15:guide id="12" orient="horz" pos="1461">
          <p15:clr>
            <a:srgbClr val="F26B43"/>
          </p15:clr>
        </p15:guide>
        <p15:guide id="13" orient="horz" pos="1263">
          <p15:clr>
            <a:srgbClr val="F26B43"/>
          </p15:clr>
        </p15:guide>
        <p15:guide id="14" orient="horz" pos="29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6" name="Shape 86"/>
        <p:cNvGrpSpPr/>
        <p:nvPr/>
      </p:nvGrpSpPr>
      <p:grpSpPr>
        <a:xfrm>
          <a:off x="0" y="0"/>
          <a:ext cx="0" cy="0"/>
          <a:chOff x="0" y="0"/>
          <a:chExt cx="0" cy="0"/>
        </a:xfrm>
      </p:grpSpPr>
      <p:sp>
        <p:nvSpPr>
          <p:cNvPr id="87" name="Google Shape;87;p23"/>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88" name="Google Shape;88;p23"/>
          <p:cNvSpPr txBox="1"/>
          <p:nvPr>
            <p:ph idx="1" type="body"/>
          </p:nvPr>
        </p:nvSpPr>
        <p:spPr>
          <a:xfrm>
            <a:off x="364461" y="1693854"/>
            <a:ext cx="9963000" cy="5021400"/>
          </a:xfrm>
          <a:prstGeom prst="rect">
            <a:avLst/>
          </a:prstGeom>
          <a:noFill/>
          <a:ln>
            <a:noFill/>
          </a:ln>
        </p:spPr>
        <p:txBody>
          <a:bodyPr anchorCtr="0" anchor="t" bIns="116050" lIns="116050" spcFirstLastPara="1" rIns="116050" wrap="square" tIns="116050">
            <a:noAutofit/>
          </a:bodyPr>
          <a:lstStyle>
            <a:lvl1pPr indent="-374650" lvl="0" marL="457200" marR="0" rtl="0" algn="l">
              <a:lnSpc>
                <a:spcPct val="115000"/>
              </a:lnSpc>
              <a:spcBef>
                <a:spcPts val="0"/>
              </a:spcBef>
              <a:spcAft>
                <a:spcPts val="0"/>
              </a:spcAft>
              <a:buClr>
                <a:schemeClr val="dk2"/>
              </a:buClr>
              <a:buSzPts val="2300"/>
              <a:buFont typeface="Arial"/>
              <a:buChar char="●"/>
              <a:defRPr b="0" i="0" sz="2300" u="none" cap="none" strike="noStrike">
                <a:solidFill>
                  <a:schemeClr val="dk2"/>
                </a:solidFill>
                <a:latin typeface="Arial"/>
                <a:ea typeface="Arial"/>
                <a:cs typeface="Arial"/>
                <a:sym typeface="Arial"/>
              </a:defRPr>
            </a:lvl1pPr>
            <a:lvl2pPr indent="-342900" lvl="1" marL="9144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42900" lvl="2" marL="13716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6pPr>
            <a:lvl7pPr indent="-342900" lvl="6" marL="32004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7pPr>
            <a:lvl8pPr indent="-342900" lvl="7" marL="36576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8pPr>
            <a:lvl9pPr indent="-342900" lvl="8" marL="4114800" marR="0" rtl="0" algn="l">
              <a:lnSpc>
                <a:spcPct val="115000"/>
              </a:lnSpc>
              <a:spcBef>
                <a:spcPts val="2000"/>
              </a:spcBef>
              <a:spcAft>
                <a:spcPts val="2000"/>
              </a:spcAft>
              <a:buClr>
                <a:schemeClr val="dk2"/>
              </a:buClr>
              <a:buSzPts val="1800"/>
              <a:buFont typeface="Arial"/>
              <a:buChar char="■"/>
              <a:defRPr b="0" i="0" sz="1800" u="none" cap="none" strike="noStrike">
                <a:solidFill>
                  <a:schemeClr val="dk2"/>
                </a:solidFill>
                <a:latin typeface="Arial"/>
                <a:ea typeface="Arial"/>
                <a:cs typeface="Arial"/>
                <a:sym typeface="Arial"/>
              </a:defRPr>
            </a:lvl9pPr>
          </a:lstStyle>
          <a:p/>
        </p:txBody>
      </p:sp>
      <p:sp>
        <p:nvSpPr>
          <p:cNvPr id="89" name="Google Shape;89;p23"/>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youtube.com/watch?v=vPMDpb9ho4s" TargetMode="Externa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7.png"/><Relationship Id="rId7"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ww.techshecan.org/on-demand-lessons/money" TargetMode="External"/><Relationship Id="rId4" Type="http://schemas.openxmlformats.org/officeDocument/2006/relationships/image" Target="../media/image33.jp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9.png"/><Relationship Id="rId5"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hyperlink" Target="https://www.techshecan.org/" TargetMode="External"/><Relationship Id="rId5" Type="http://schemas.openxmlformats.org/officeDocument/2006/relationships/image" Target="../media/image37.png"/><Relationship Id="rId6" Type="http://schemas.openxmlformats.org/officeDocument/2006/relationships/image" Target="../media/image40.png"/><Relationship Id="rId7"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EoNrg_DR3s" TargetMode="External"/><Relationship Id="rId4" Type="http://schemas.openxmlformats.org/officeDocument/2006/relationships/image" Target="../media/image3.jpg"/><Relationship Id="rId5" Type="http://schemas.openxmlformats.org/officeDocument/2006/relationships/image" Target="../media/image2.png"/><Relationship Id="rId6"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8uv_RUljRJg" TargetMode="External"/><Relationship Id="rId4" Type="http://schemas.openxmlformats.org/officeDocument/2006/relationships/image" Target="../media/image5.jpg"/><Relationship Id="rId5" Type="http://schemas.openxmlformats.org/officeDocument/2006/relationships/hyperlink" Target="https://www.youtube.com/watch?v=8uv_RUljRJg" TargetMode="External"/><Relationship Id="rId6" Type="http://schemas.openxmlformats.org/officeDocument/2006/relationships/image" Target="../media/image6.jp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9.jpg"/><Relationship Id="rId5" Type="http://schemas.openxmlformats.org/officeDocument/2006/relationships/image" Target="../media/image8.png"/><Relationship Id="rId6"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8.jpg"/><Relationship Id="rId5"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hyperlink" Target="https://www.techshecan.org/on-demand-lessons/money" TargetMode="External"/><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Finance Investment Money Cash Icons Graphics Concept " id="140" name="Google Shape;140;p1"/>
          <p:cNvPicPr preferRelativeResize="0"/>
          <p:nvPr/>
        </p:nvPicPr>
        <p:blipFill rotWithShape="1">
          <a:blip r:embed="rId3">
            <a:alphaModFix/>
          </a:blip>
          <a:srcRect b="0" l="0" r="0" t="0"/>
          <a:stretch/>
        </p:blipFill>
        <p:spPr>
          <a:xfrm>
            <a:off x="0" y="0"/>
            <a:ext cx="10691813" cy="7559675"/>
          </a:xfrm>
          <a:prstGeom prst="rect">
            <a:avLst/>
          </a:prstGeom>
          <a:noFill/>
          <a:ln>
            <a:noFill/>
          </a:ln>
        </p:spPr>
      </p:pic>
      <p:sp>
        <p:nvSpPr>
          <p:cNvPr id="141" name="Google Shape;141;p1"/>
          <p:cNvSpPr/>
          <p:nvPr/>
        </p:nvSpPr>
        <p:spPr>
          <a:xfrm>
            <a:off x="0" y="4176193"/>
            <a:ext cx="10691813" cy="2642556"/>
          </a:xfrm>
          <a:prstGeom prst="rect">
            <a:avLst/>
          </a:prstGeom>
          <a:solidFill>
            <a:schemeClr val="lt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2" name="Google Shape;142;p1"/>
          <p:cNvSpPr txBox="1"/>
          <p:nvPr>
            <p:ph type="ctrTitle"/>
          </p:nvPr>
        </p:nvSpPr>
        <p:spPr>
          <a:xfrm>
            <a:off x="388416" y="4870408"/>
            <a:ext cx="8677946" cy="663845"/>
          </a:xfrm>
          <a:prstGeom prst="rect">
            <a:avLst/>
          </a:prstGeom>
          <a:noFill/>
          <a:ln>
            <a:noFill/>
          </a:ln>
        </p:spPr>
        <p:txBody>
          <a:bodyPr anchorCtr="0" anchor="b" bIns="0" lIns="0" spcFirstLastPara="1" rIns="0" wrap="square" tIns="0">
            <a:normAutofit/>
          </a:bodyPr>
          <a:lstStyle/>
          <a:p>
            <a:pPr indent="0" lvl="0" marL="0" rtl="0" algn="l">
              <a:lnSpc>
                <a:spcPct val="85000"/>
              </a:lnSpc>
              <a:spcBef>
                <a:spcPts val="0"/>
              </a:spcBef>
              <a:spcAft>
                <a:spcPts val="0"/>
              </a:spcAft>
              <a:buSzPts val="2800"/>
              <a:buNone/>
            </a:pPr>
            <a:r>
              <a:rPr lang="en-GB"/>
              <a:t>Money </a:t>
            </a:r>
            <a:endParaRPr/>
          </a:p>
        </p:txBody>
      </p:sp>
      <p:sp>
        <p:nvSpPr>
          <p:cNvPr id="143" name="Google Shape;143;p1"/>
          <p:cNvSpPr/>
          <p:nvPr/>
        </p:nvSpPr>
        <p:spPr>
          <a:xfrm>
            <a:off x="388412" y="5808072"/>
            <a:ext cx="9959699" cy="61555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To be able to explain how technology is used for finance. To broaden my knowledge of careers available in this field.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a:off x="388414" y="4562632"/>
            <a:ext cx="1360874"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TECH FOR</a:t>
            </a:r>
            <a:endParaRPr b="0" i="0" sz="1400" u="none" cap="none" strike="noStrike">
              <a:solidFill>
                <a:srgbClr val="000000"/>
              </a:solidFill>
              <a:latin typeface="Arial"/>
              <a:ea typeface="Arial"/>
              <a:cs typeface="Arial"/>
              <a:sym typeface="Arial"/>
            </a:endParaRPr>
          </a:p>
        </p:txBody>
      </p:sp>
      <p:grpSp>
        <p:nvGrpSpPr>
          <p:cNvPr id="145" name="Google Shape;145;p1"/>
          <p:cNvGrpSpPr/>
          <p:nvPr/>
        </p:nvGrpSpPr>
        <p:grpSpPr>
          <a:xfrm>
            <a:off x="10182223" y="7001583"/>
            <a:ext cx="321809" cy="360000"/>
            <a:chOff x="5225789" y="1456352"/>
            <a:chExt cx="4832878" cy="5406419"/>
          </a:xfrm>
        </p:grpSpPr>
        <p:sp>
          <p:nvSpPr>
            <p:cNvPr id="146" name="Google Shape;146;p1"/>
            <p:cNvSpPr/>
            <p:nvPr/>
          </p:nvSpPr>
          <p:spPr>
            <a:xfrm>
              <a:off x="6488479" y="3175377"/>
              <a:ext cx="2307941" cy="1614935"/>
            </a:xfrm>
            <a:custGeom>
              <a:rect b="b" l="l" r="r" t="t"/>
              <a:pathLst>
                <a:path extrusionOk="0" h="1614935" w="2307941">
                  <a:moveTo>
                    <a:pt x="2190030" y="13"/>
                  </a:moveTo>
                  <a:cubicBezTo>
                    <a:pt x="2220076" y="456"/>
                    <a:pt x="2250197" y="12121"/>
                    <a:pt x="2273821" y="33678"/>
                  </a:cubicBezTo>
                  <a:cubicBezTo>
                    <a:pt x="2321069" y="76791"/>
                    <a:pt x="2317526" y="157113"/>
                    <a:pt x="2273821" y="200817"/>
                  </a:cubicBezTo>
                  <a:cubicBezTo>
                    <a:pt x="2217124" y="257515"/>
                    <a:pt x="2159835" y="314803"/>
                    <a:pt x="2103138" y="371501"/>
                  </a:cubicBezTo>
                  <a:cubicBezTo>
                    <a:pt x="1856267" y="618371"/>
                    <a:pt x="1608806" y="865833"/>
                    <a:pt x="1361935" y="1112704"/>
                  </a:cubicBezTo>
                  <a:cubicBezTo>
                    <a:pt x="1206017" y="1268622"/>
                    <a:pt x="1049508" y="1425131"/>
                    <a:pt x="893590" y="1581050"/>
                  </a:cubicBezTo>
                  <a:cubicBezTo>
                    <a:pt x="848114" y="1626526"/>
                    <a:pt x="771336" y="1625935"/>
                    <a:pt x="726450" y="1581050"/>
                  </a:cubicBezTo>
                  <a:cubicBezTo>
                    <a:pt x="698101" y="1552701"/>
                    <a:pt x="669162" y="1523762"/>
                    <a:pt x="640223" y="1494822"/>
                  </a:cubicBezTo>
                  <a:cubicBezTo>
                    <a:pt x="437647" y="1292246"/>
                    <a:pt x="235662" y="1090261"/>
                    <a:pt x="33677" y="888275"/>
                  </a:cubicBezTo>
                  <a:cubicBezTo>
                    <a:pt x="-12981" y="841618"/>
                    <a:pt x="-9437" y="768384"/>
                    <a:pt x="33677" y="721136"/>
                  </a:cubicBezTo>
                  <a:cubicBezTo>
                    <a:pt x="76791" y="673888"/>
                    <a:pt x="157112" y="677431"/>
                    <a:pt x="200817" y="721136"/>
                  </a:cubicBezTo>
                  <a:cubicBezTo>
                    <a:pt x="229165" y="749485"/>
                    <a:pt x="258105" y="778424"/>
                    <a:pt x="287044" y="807363"/>
                  </a:cubicBezTo>
                  <a:lnTo>
                    <a:pt x="809911" y="1330231"/>
                  </a:lnTo>
                  <a:lnTo>
                    <a:pt x="810129" y="1330231"/>
                  </a:lnTo>
                  <a:lnTo>
                    <a:pt x="897133" y="1243227"/>
                  </a:lnTo>
                  <a:cubicBezTo>
                    <a:pt x="1144004" y="996355"/>
                    <a:pt x="1391465" y="748894"/>
                    <a:pt x="1638336" y="502023"/>
                  </a:cubicBezTo>
                  <a:cubicBezTo>
                    <a:pt x="1794254" y="346105"/>
                    <a:pt x="1950763" y="189596"/>
                    <a:pt x="2106681" y="33678"/>
                  </a:cubicBezTo>
                  <a:cubicBezTo>
                    <a:pt x="2130010" y="10349"/>
                    <a:pt x="2159983" y="-430"/>
                    <a:pt x="2190030" y="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7" name="Google Shape;147;p1"/>
            <p:cNvSpPr/>
            <p:nvPr/>
          </p:nvSpPr>
          <p:spPr>
            <a:xfrm>
              <a:off x="5225789" y="1456352"/>
              <a:ext cx="4832878" cy="5406419"/>
            </a:xfrm>
            <a:custGeom>
              <a:rect b="b" l="l" r="r" t="t"/>
              <a:pathLst>
                <a:path extrusionOk="0" h="5406419" w="4832878">
                  <a:moveTo>
                    <a:pt x="2383251" y="5399719"/>
                  </a:moveTo>
                  <a:lnTo>
                    <a:pt x="2386984" y="5401501"/>
                  </a:lnTo>
                  <a:lnTo>
                    <a:pt x="2395676" y="5402227"/>
                  </a:lnTo>
                  <a:close/>
                  <a:moveTo>
                    <a:pt x="2491257" y="5380180"/>
                  </a:moveTo>
                  <a:lnTo>
                    <a:pt x="2488474" y="5383331"/>
                  </a:lnTo>
                  <a:lnTo>
                    <a:pt x="2480020" y="5387310"/>
                  </a:lnTo>
                  <a:close/>
                  <a:moveTo>
                    <a:pt x="262312" y="2417476"/>
                  </a:moveTo>
                  <a:lnTo>
                    <a:pt x="265226" y="2429410"/>
                  </a:lnTo>
                  <a:cubicBezTo>
                    <a:pt x="265678" y="2431615"/>
                    <a:pt x="265659" y="2432151"/>
                    <a:pt x="265401" y="2431671"/>
                  </a:cubicBezTo>
                  <a:lnTo>
                    <a:pt x="263075" y="2422832"/>
                  </a:lnTo>
                  <a:lnTo>
                    <a:pt x="262427" y="2418477"/>
                  </a:lnTo>
                  <a:close/>
                  <a:moveTo>
                    <a:pt x="868034" y="517906"/>
                  </a:moveTo>
                  <a:lnTo>
                    <a:pt x="865160" y="524278"/>
                  </a:lnTo>
                  <a:lnTo>
                    <a:pt x="861769" y="528866"/>
                  </a:lnTo>
                  <a:lnTo>
                    <a:pt x="861709" y="528938"/>
                  </a:lnTo>
                  <a:close/>
                  <a:moveTo>
                    <a:pt x="1286141" y="243498"/>
                  </a:moveTo>
                  <a:lnTo>
                    <a:pt x="1251334" y="334599"/>
                  </a:lnTo>
                  <a:cubicBezTo>
                    <a:pt x="1224757" y="393733"/>
                    <a:pt x="1194784" y="451316"/>
                    <a:pt x="1161710" y="506537"/>
                  </a:cubicBezTo>
                  <a:cubicBezTo>
                    <a:pt x="1042409" y="705569"/>
                    <a:pt x="882356" y="875662"/>
                    <a:pt x="694546" y="1010909"/>
                  </a:cubicBezTo>
                  <a:cubicBezTo>
                    <a:pt x="570520" y="1100385"/>
                    <a:pt x="434866" y="1166606"/>
                    <a:pt x="292818" y="1218791"/>
                  </a:cubicBezTo>
                  <a:lnTo>
                    <a:pt x="237858" y="1237055"/>
                  </a:lnTo>
                  <a:lnTo>
                    <a:pt x="237858" y="2036247"/>
                  </a:lnTo>
                  <a:lnTo>
                    <a:pt x="240596" y="2163022"/>
                  </a:lnTo>
                  <a:cubicBezTo>
                    <a:pt x="244214" y="2239209"/>
                    <a:pt x="250120" y="2315249"/>
                    <a:pt x="259274" y="2391141"/>
                  </a:cubicBezTo>
                  <a:lnTo>
                    <a:pt x="262312" y="2417476"/>
                  </a:lnTo>
                  <a:lnTo>
                    <a:pt x="262227" y="2417127"/>
                  </a:lnTo>
                  <a:lnTo>
                    <a:pt x="262427" y="2418477"/>
                  </a:lnTo>
                  <a:lnTo>
                    <a:pt x="262817" y="2421852"/>
                  </a:lnTo>
                  <a:lnTo>
                    <a:pt x="263075" y="2422832"/>
                  </a:lnTo>
                  <a:lnTo>
                    <a:pt x="268723" y="2460831"/>
                  </a:lnTo>
                  <a:cubicBezTo>
                    <a:pt x="272858" y="2486818"/>
                    <a:pt x="276992" y="2513395"/>
                    <a:pt x="281717" y="2539381"/>
                  </a:cubicBezTo>
                  <a:cubicBezTo>
                    <a:pt x="291757" y="2597260"/>
                    <a:pt x="303569" y="2655139"/>
                    <a:pt x="316562" y="2712427"/>
                  </a:cubicBezTo>
                  <a:cubicBezTo>
                    <a:pt x="343139" y="2827003"/>
                    <a:pt x="375031" y="2939217"/>
                    <a:pt x="413420" y="3050250"/>
                  </a:cubicBezTo>
                  <a:cubicBezTo>
                    <a:pt x="432319" y="3105766"/>
                    <a:pt x="452990" y="3160101"/>
                    <a:pt x="474843" y="3214436"/>
                  </a:cubicBezTo>
                  <a:cubicBezTo>
                    <a:pt x="478386" y="3222705"/>
                    <a:pt x="481339" y="3230383"/>
                    <a:pt x="484883" y="3238651"/>
                  </a:cubicBezTo>
                  <a:cubicBezTo>
                    <a:pt x="485473" y="3239832"/>
                    <a:pt x="496695" y="3266409"/>
                    <a:pt x="489017" y="3248691"/>
                  </a:cubicBezTo>
                  <a:cubicBezTo>
                    <a:pt x="481339" y="3230973"/>
                    <a:pt x="492561" y="3257550"/>
                    <a:pt x="493151" y="3258731"/>
                  </a:cubicBezTo>
                  <a:cubicBezTo>
                    <a:pt x="495514" y="3264047"/>
                    <a:pt x="497876" y="3269362"/>
                    <a:pt x="500238" y="3274678"/>
                  </a:cubicBezTo>
                  <a:cubicBezTo>
                    <a:pt x="512050" y="3301255"/>
                    <a:pt x="523862" y="3327832"/>
                    <a:pt x="536265" y="3354409"/>
                  </a:cubicBezTo>
                  <a:cubicBezTo>
                    <a:pt x="585875" y="3459535"/>
                    <a:pt x="640801" y="3562300"/>
                    <a:pt x="701042" y="3662111"/>
                  </a:cubicBezTo>
                  <a:cubicBezTo>
                    <a:pt x="760102" y="3760741"/>
                    <a:pt x="825068" y="3855827"/>
                    <a:pt x="894168" y="3947961"/>
                  </a:cubicBezTo>
                  <a:cubicBezTo>
                    <a:pt x="900074" y="3956229"/>
                    <a:pt x="905980" y="3964498"/>
                    <a:pt x="912477" y="3972176"/>
                  </a:cubicBezTo>
                  <a:lnTo>
                    <a:pt x="911496" y="3970965"/>
                  </a:lnTo>
                  <a:lnTo>
                    <a:pt x="910114" y="3969223"/>
                  </a:lnTo>
                  <a:cubicBezTo>
                    <a:pt x="903617" y="3960955"/>
                    <a:pt x="903617" y="3961102"/>
                    <a:pt x="905537" y="3963612"/>
                  </a:cubicBezTo>
                  <a:lnTo>
                    <a:pt x="911496" y="3970965"/>
                  </a:lnTo>
                  <a:lnTo>
                    <a:pt x="937282" y="4003477"/>
                  </a:lnTo>
                  <a:cubicBezTo>
                    <a:pt x="953819" y="4024148"/>
                    <a:pt x="970356" y="4044229"/>
                    <a:pt x="987483" y="4064309"/>
                  </a:cubicBezTo>
                  <a:cubicBezTo>
                    <a:pt x="1025281" y="4109195"/>
                    <a:pt x="1064261" y="4152899"/>
                    <a:pt x="1104422" y="4195422"/>
                  </a:cubicBezTo>
                  <a:cubicBezTo>
                    <a:pt x="1184743" y="4281650"/>
                    <a:pt x="1269790" y="4363153"/>
                    <a:pt x="1358970" y="4439931"/>
                  </a:cubicBezTo>
                  <a:cubicBezTo>
                    <a:pt x="1382594" y="4460011"/>
                    <a:pt x="1406218" y="4480091"/>
                    <a:pt x="1430433" y="4499581"/>
                  </a:cubicBezTo>
                  <a:cubicBezTo>
                    <a:pt x="1441064" y="4508440"/>
                    <a:pt x="1451104" y="4516709"/>
                    <a:pt x="1461735" y="4524977"/>
                  </a:cubicBezTo>
                  <a:cubicBezTo>
                    <a:pt x="1466459" y="4528521"/>
                    <a:pt x="1503667" y="4558641"/>
                    <a:pt x="1480043" y="4539151"/>
                  </a:cubicBezTo>
                  <a:cubicBezTo>
                    <a:pt x="1526111" y="4576950"/>
                    <a:pt x="1575721" y="4610614"/>
                    <a:pt x="1624741" y="4644278"/>
                  </a:cubicBezTo>
                  <a:cubicBezTo>
                    <a:pt x="1709197" y="4702157"/>
                    <a:pt x="1796606" y="4755902"/>
                    <a:pt x="1882833" y="4810827"/>
                  </a:cubicBezTo>
                  <a:lnTo>
                    <a:pt x="2417241" y="5149552"/>
                  </a:lnTo>
                  <a:lnTo>
                    <a:pt x="2412839" y="5152344"/>
                  </a:lnTo>
                  <a:lnTo>
                    <a:pt x="2416439" y="5151617"/>
                  </a:lnTo>
                  <a:lnTo>
                    <a:pt x="2422397" y="5152820"/>
                  </a:lnTo>
                  <a:lnTo>
                    <a:pt x="2417241" y="5149552"/>
                  </a:lnTo>
                  <a:lnTo>
                    <a:pt x="3022100" y="4765942"/>
                  </a:lnTo>
                  <a:cubicBezTo>
                    <a:pt x="3077912" y="4730506"/>
                    <a:pt x="3133281" y="4694775"/>
                    <a:pt x="3187837" y="4657863"/>
                  </a:cubicBezTo>
                  <a:lnTo>
                    <a:pt x="3343185" y="4546644"/>
                  </a:lnTo>
                  <a:lnTo>
                    <a:pt x="3342205" y="4547420"/>
                  </a:lnTo>
                  <a:lnTo>
                    <a:pt x="3344168" y="4545940"/>
                  </a:lnTo>
                  <a:lnTo>
                    <a:pt x="3348701" y="4542695"/>
                  </a:lnTo>
                  <a:cubicBezTo>
                    <a:pt x="3351949" y="4540038"/>
                    <a:pt x="3353131" y="4539152"/>
                    <a:pt x="3352097" y="4539964"/>
                  </a:cubicBezTo>
                  <a:lnTo>
                    <a:pt x="3344168" y="4545940"/>
                  </a:lnTo>
                  <a:lnTo>
                    <a:pt x="3343185" y="4546644"/>
                  </a:lnTo>
                  <a:lnTo>
                    <a:pt x="3356379" y="4536198"/>
                  </a:lnTo>
                  <a:cubicBezTo>
                    <a:pt x="3361104" y="4532064"/>
                    <a:pt x="3365829" y="4528521"/>
                    <a:pt x="3370554" y="4524977"/>
                  </a:cubicBezTo>
                  <a:cubicBezTo>
                    <a:pt x="3382366" y="4516118"/>
                    <a:pt x="3394178" y="4506668"/>
                    <a:pt x="3405399" y="4497219"/>
                  </a:cubicBezTo>
                  <a:cubicBezTo>
                    <a:pt x="3426070" y="4480091"/>
                    <a:pt x="3446741" y="4462964"/>
                    <a:pt x="3466821" y="4445837"/>
                  </a:cubicBezTo>
                  <a:cubicBezTo>
                    <a:pt x="3511707" y="4407448"/>
                    <a:pt x="3555411" y="4367878"/>
                    <a:pt x="3597934" y="4327126"/>
                  </a:cubicBezTo>
                  <a:cubicBezTo>
                    <a:pt x="3682390" y="4245623"/>
                    <a:pt x="3763302" y="4160577"/>
                    <a:pt x="3838899" y="4070806"/>
                  </a:cubicBezTo>
                  <a:cubicBezTo>
                    <a:pt x="3857798" y="4048363"/>
                    <a:pt x="3876107" y="4025920"/>
                    <a:pt x="3894416" y="4002887"/>
                  </a:cubicBezTo>
                  <a:cubicBezTo>
                    <a:pt x="3903274" y="3991665"/>
                    <a:pt x="3912724" y="3979853"/>
                    <a:pt x="3921583" y="3968632"/>
                  </a:cubicBezTo>
                  <a:cubicBezTo>
                    <a:pt x="3939301" y="3945599"/>
                    <a:pt x="3910362" y="3982806"/>
                    <a:pt x="3921583" y="3968041"/>
                  </a:cubicBezTo>
                  <a:cubicBezTo>
                    <a:pt x="3925717" y="3962726"/>
                    <a:pt x="3930442" y="3956820"/>
                    <a:pt x="3934576" y="3950914"/>
                  </a:cubicBezTo>
                  <a:cubicBezTo>
                    <a:pt x="3969422" y="3904257"/>
                    <a:pt x="4003676" y="3857009"/>
                    <a:pt x="4036159" y="3808579"/>
                  </a:cubicBezTo>
                  <a:cubicBezTo>
                    <a:pt x="4101716" y="3712312"/>
                    <a:pt x="4161957" y="3612501"/>
                    <a:pt x="4216883" y="3509736"/>
                  </a:cubicBezTo>
                  <a:cubicBezTo>
                    <a:pt x="4243460" y="3459535"/>
                    <a:pt x="4268856" y="3408744"/>
                    <a:pt x="4293070" y="3357362"/>
                  </a:cubicBezTo>
                  <a:cubicBezTo>
                    <a:pt x="4306064" y="3330194"/>
                    <a:pt x="4318466" y="3301845"/>
                    <a:pt x="4330869" y="3274087"/>
                  </a:cubicBezTo>
                  <a:cubicBezTo>
                    <a:pt x="4334412" y="3267000"/>
                    <a:pt x="4352721" y="3224477"/>
                    <a:pt x="4339728" y="3254007"/>
                  </a:cubicBezTo>
                  <a:cubicBezTo>
                    <a:pt x="4345043" y="3241604"/>
                    <a:pt x="4349768" y="3229792"/>
                    <a:pt x="4354493" y="3217389"/>
                  </a:cubicBezTo>
                  <a:cubicBezTo>
                    <a:pt x="4398197" y="3110491"/>
                    <a:pt x="4435996" y="3001821"/>
                    <a:pt x="4467888" y="2890788"/>
                  </a:cubicBezTo>
                  <a:cubicBezTo>
                    <a:pt x="4500371" y="2777983"/>
                    <a:pt x="4526948" y="2663407"/>
                    <a:pt x="4547619" y="2547650"/>
                  </a:cubicBezTo>
                  <a:cubicBezTo>
                    <a:pt x="4552934" y="2517529"/>
                    <a:pt x="4557659" y="2486818"/>
                    <a:pt x="4562384" y="2456107"/>
                  </a:cubicBezTo>
                  <a:cubicBezTo>
                    <a:pt x="4564746" y="2443113"/>
                    <a:pt x="4567108" y="2429530"/>
                    <a:pt x="4568290" y="2416536"/>
                  </a:cubicBezTo>
                  <a:cubicBezTo>
                    <a:pt x="4564746" y="2450791"/>
                    <a:pt x="4570061" y="2401771"/>
                    <a:pt x="4570652" y="2395275"/>
                  </a:cubicBezTo>
                  <a:cubicBezTo>
                    <a:pt x="4577739" y="2336805"/>
                    <a:pt x="4583055" y="2277155"/>
                    <a:pt x="4587189" y="2218095"/>
                  </a:cubicBezTo>
                  <a:cubicBezTo>
                    <a:pt x="4591323" y="2158149"/>
                    <a:pt x="4593243" y="2098056"/>
                    <a:pt x="4594128" y="2037962"/>
                  </a:cubicBezTo>
                  <a:lnTo>
                    <a:pt x="4594203" y="2019782"/>
                  </a:lnTo>
                  <a:lnTo>
                    <a:pt x="4594203" y="1237875"/>
                  </a:lnTo>
                  <a:lnTo>
                    <a:pt x="4529679" y="1216660"/>
                  </a:lnTo>
                  <a:cubicBezTo>
                    <a:pt x="4479700" y="1198425"/>
                    <a:pt x="4430385" y="1178344"/>
                    <a:pt x="4381660" y="1155606"/>
                  </a:cubicBezTo>
                  <a:cubicBezTo>
                    <a:pt x="4018884" y="985070"/>
                    <a:pt x="3729813" y="678881"/>
                    <a:pt x="3569839" y="313401"/>
                  </a:cubicBezTo>
                  <a:lnTo>
                    <a:pt x="3543416" y="243498"/>
                  </a:lnTo>
                  <a:close/>
                  <a:moveTo>
                    <a:pt x="1358971" y="245"/>
                  </a:moveTo>
                  <a:cubicBezTo>
                    <a:pt x="1407843" y="688"/>
                    <a:pt x="1456715" y="1574"/>
                    <a:pt x="1505439" y="1574"/>
                  </a:cubicBezTo>
                  <a:cubicBezTo>
                    <a:pt x="1706834" y="1574"/>
                    <a:pt x="1908229" y="1574"/>
                    <a:pt x="2109623" y="1574"/>
                  </a:cubicBezTo>
                  <a:cubicBezTo>
                    <a:pt x="2341729" y="1574"/>
                    <a:pt x="2573835" y="1574"/>
                    <a:pt x="2805940" y="1574"/>
                  </a:cubicBezTo>
                  <a:cubicBezTo>
                    <a:pt x="2998476" y="1574"/>
                    <a:pt x="3191602" y="1574"/>
                    <a:pt x="3384137" y="1574"/>
                  </a:cubicBezTo>
                  <a:cubicBezTo>
                    <a:pt x="3464459" y="1574"/>
                    <a:pt x="3544780" y="1574"/>
                    <a:pt x="3625102" y="1574"/>
                  </a:cubicBezTo>
                  <a:cubicBezTo>
                    <a:pt x="3678847" y="1574"/>
                    <a:pt x="3723142" y="38782"/>
                    <a:pt x="3739088" y="88393"/>
                  </a:cubicBezTo>
                  <a:cubicBezTo>
                    <a:pt x="3747947" y="116151"/>
                    <a:pt x="3757396" y="143318"/>
                    <a:pt x="3768027" y="170486"/>
                  </a:cubicBezTo>
                  <a:cubicBezTo>
                    <a:pt x="3770094" y="176097"/>
                    <a:pt x="3774080" y="183184"/>
                    <a:pt x="3777550" y="190345"/>
                  </a:cubicBezTo>
                  <a:lnTo>
                    <a:pt x="3783552" y="209316"/>
                  </a:lnTo>
                  <a:lnTo>
                    <a:pt x="3780430" y="202378"/>
                  </a:lnTo>
                  <a:cubicBezTo>
                    <a:pt x="3776886" y="194110"/>
                    <a:pt x="3778067" y="197063"/>
                    <a:pt x="3783973" y="210647"/>
                  </a:cubicBezTo>
                  <a:lnTo>
                    <a:pt x="3783552" y="209316"/>
                  </a:lnTo>
                  <a:lnTo>
                    <a:pt x="3785745" y="214190"/>
                  </a:lnTo>
                  <a:cubicBezTo>
                    <a:pt x="3788108" y="219506"/>
                    <a:pt x="3790470" y="224821"/>
                    <a:pt x="3792832" y="230136"/>
                  </a:cubicBezTo>
                  <a:cubicBezTo>
                    <a:pt x="3817638" y="284472"/>
                    <a:pt x="3845986" y="337626"/>
                    <a:pt x="3876698" y="389008"/>
                  </a:cubicBezTo>
                  <a:cubicBezTo>
                    <a:pt x="3903274" y="432712"/>
                    <a:pt x="3931623" y="475235"/>
                    <a:pt x="3962334" y="515987"/>
                  </a:cubicBezTo>
                  <a:cubicBezTo>
                    <a:pt x="3964697" y="519530"/>
                    <a:pt x="3967650" y="522483"/>
                    <a:pt x="3970012" y="526027"/>
                  </a:cubicBezTo>
                  <a:cubicBezTo>
                    <a:pt x="3975328" y="533114"/>
                    <a:pt x="3973556" y="530752"/>
                    <a:pt x="3964697" y="518940"/>
                  </a:cubicBezTo>
                  <a:cubicBezTo>
                    <a:pt x="3968240" y="521302"/>
                    <a:pt x="3972375" y="528980"/>
                    <a:pt x="3975328" y="532523"/>
                  </a:cubicBezTo>
                  <a:cubicBezTo>
                    <a:pt x="3983005" y="542564"/>
                    <a:pt x="3991274" y="552604"/>
                    <a:pt x="3999542" y="562053"/>
                  </a:cubicBezTo>
                  <a:cubicBezTo>
                    <a:pt x="4015488" y="581543"/>
                    <a:pt x="4032616" y="600442"/>
                    <a:pt x="4049743" y="619342"/>
                  </a:cubicBezTo>
                  <a:cubicBezTo>
                    <a:pt x="4085179" y="657731"/>
                    <a:pt x="4122978" y="694348"/>
                    <a:pt x="4161957" y="728603"/>
                  </a:cubicBezTo>
                  <a:cubicBezTo>
                    <a:pt x="4182038" y="746321"/>
                    <a:pt x="4202709" y="763448"/>
                    <a:pt x="4223970" y="779985"/>
                  </a:cubicBezTo>
                  <a:cubicBezTo>
                    <a:pt x="4226923" y="782347"/>
                    <a:pt x="4241688" y="793569"/>
                    <a:pt x="4228695" y="783528"/>
                  </a:cubicBezTo>
                  <a:cubicBezTo>
                    <a:pt x="4213339" y="771716"/>
                    <a:pt x="4235782" y="788253"/>
                    <a:pt x="4236963" y="789434"/>
                  </a:cubicBezTo>
                  <a:cubicBezTo>
                    <a:pt x="4245822" y="796522"/>
                    <a:pt x="4254681" y="803018"/>
                    <a:pt x="4264131" y="809515"/>
                  </a:cubicBezTo>
                  <a:cubicBezTo>
                    <a:pt x="4349768" y="870937"/>
                    <a:pt x="4441902" y="922910"/>
                    <a:pt x="4538169" y="965433"/>
                  </a:cubicBezTo>
                  <a:lnTo>
                    <a:pt x="4543234" y="967712"/>
                  </a:lnTo>
                  <a:lnTo>
                    <a:pt x="4541713" y="967205"/>
                  </a:lnTo>
                  <a:cubicBezTo>
                    <a:pt x="4555296" y="973111"/>
                    <a:pt x="4558249" y="974292"/>
                    <a:pt x="4549981" y="970748"/>
                  </a:cubicBezTo>
                  <a:lnTo>
                    <a:pt x="4543234" y="967712"/>
                  </a:lnTo>
                  <a:lnTo>
                    <a:pt x="4549464" y="969789"/>
                  </a:lnTo>
                  <a:cubicBezTo>
                    <a:pt x="4552639" y="971192"/>
                    <a:pt x="4555887" y="972816"/>
                    <a:pt x="4557659" y="973701"/>
                  </a:cubicBezTo>
                  <a:cubicBezTo>
                    <a:pt x="4569471" y="978426"/>
                    <a:pt x="4581283" y="983151"/>
                    <a:pt x="4593685" y="987876"/>
                  </a:cubicBezTo>
                  <a:cubicBezTo>
                    <a:pt x="4617900" y="996735"/>
                    <a:pt x="4642705" y="1005594"/>
                    <a:pt x="4667510" y="1013272"/>
                  </a:cubicBezTo>
                  <a:cubicBezTo>
                    <a:pt x="4693497" y="1021540"/>
                    <a:pt x="4720074" y="1029218"/>
                    <a:pt x="4746060" y="1036896"/>
                  </a:cubicBezTo>
                  <a:cubicBezTo>
                    <a:pt x="4796261" y="1052251"/>
                    <a:pt x="4832878" y="1097727"/>
                    <a:pt x="4832878" y="1150881"/>
                  </a:cubicBezTo>
                  <a:cubicBezTo>
                    <a:pt x="4832878" y="1157969"/>
                    <a:pt x="4832878" y="1164465"/>
                    <a:pt x="4832878" y="1171552"/>
                  </a:cubicBezTo>
                  <a:cubicBezTo>
                    <a:pt x="4832878" y="1426691"/>
                    <a:pt x="4832878" y="1681830"/>
                    <a:pt x="4832878" y="1936969"/>
                  </a:cubicBezTo>
                  <a:cubicBezTo>
                    <a:pt x="4832878" y="2339168"/>
                    <a:pt x="4776181" y="2738413"/>
                    <a:pt x="4643886" y="3119350"/>
                  </a:cubicBezTo>
                  <a:cubicBezTo>
                    <a:pt x="4485015" y="3577655"/>
                    <a:pt x="4231648" y="3999343"/>
                    <a:pt x="3900912" y="4354294"/>
                  </a:cubicBezTo>
                  <a:cubicBezTo>
                    <a:pt x="3733772" y="4533245"/>
                    <a:pt x="3546552" y="4693889"/>
                    <a:pt x="3345748" y="4833861"/>
                  </a:cubicBezTo>
                  <a:cubicBezTo>
                    <a:pt x="3257749" y="4895283"/>
                    <a:pt x="3166206" y="4951981"/>
                    <a:pt x="3075844" y="5009269"/>
                  </a:cubicBezTo>
                  <a:lnTo>
                    <a:pt x="2491257" y="5380180"/>
                  </a:lnTo>
                  <a:lnTo>
                    <a:pt x="2492963" y="5378249"/>
                  </a:lnTo>
                  <a:lnTo>
                    <a:pt x="2478373" y="5388085"/>
                  </a:lnTo>
                  <a:lnTo>
                    <a:pt x="2480020" y="5387310"/>
                  </a:lnTo>
                  <a:lnTo>
                    <a:pt x="2476386" y="5389615"/>
                  </a:lnTo>
                  <a:lnTo>
                    <a:pt x="2475792" y="5389826"/>
                  </a:lnTo>
                  <a:lnTo>
                    <a:pt x="2466030" y="5396408"/>
                  </a:lnTo>
                  <a:lnTo>
                    <a:pt x="2456675" y="5398296"/>
                  </a:lnTo>
                  <a:lnTo>
                    <a:pt x="2446413" y="5403125"/>
                  </a:lnTo>
                  <a:lnTo>
                    <a:pt x="2436169" y="5403854"/>
                  </a:lnTo>
                  <a:lnTo>
                    <a:pt x="2445491" y="5400554"/>
                  </a:lnTo>
                  <a:lnTo>
                    <a:pt x="2425318" y="5404627"/>
                  </a:lnTo>
                  <a:lnTo>
                    <a:pt x="2436169" y="5403854"/>
                  </a:lnTo>
                  <a:lnTo>
                    <a:pt x="2432155" y="5405275"/>
                  </a:lnTo>
                  <a:lnTo>
                    <a:pt x="2425047" y="5404681"/>
                  </a:lnTo>
                  <a:lnTo>
                    <a:pt x="2416439" y="5406419"/>
                  </a:lnTo>
                  <a:lnTo>
                    <a:pt x="2412190" y="5405561"/>
                  </a:lnTo>
                  <a:lnTo>
                    <a:pt x="2400143" y="5406419"/>
                  </a:lnTo>
                  <a:lnTo>
                    <a:pt x="2377796" y="5398618"/>
                  </a:lnTo>
                  <a:lnTo>
                    <a:pt x="2366849" y="5396408"/>
                  </a:lnTo>
                  <a:lnTo>
                    <a:pt x="2361892" y="5393065"/>
                  </a:lnTo>
                  <a:lnTo>
                    <a:pt x="2357085" y="5391387"/>
                  </a:lnTo>
                  <a:cubicBezTo>
                    <a:pt x="2351769" y="5387843"/>
                    <a:pt x="2345863" y="5384300"/>
                    <a:pt x="2340548" y="5380756"/>
                  </a:cubicBezTo>
                  <a:cubicBezTo>
                    <a:pt x="2122617" y="5242556"/>
                    <a:pt x="1904685" y="5104355"/>
                    <a:pt x="1686754" y="4966155"/>
                  </a:cubicBezTo>
                  <a:cubicBezTo>
                    <a:pt x="1564500" y="4888786"/>
                    <a:pt x="1444607" y="4808465"/>
                    <a:pt x="1330031" y="4719284"/>
                  </a:cubicBezTo>
                  <a:cubicBezTo>
                    <a:pt x="1143401" y="4574587"/>
                    <a:pt x="972718" y="4410991"/>
                    <a:pt x="820934" y="4230858"/>
                  </a:cubicBezTo>
                  <a:cubicBezTo>
                    <a:pt x="508507" y="3860553"/>
                    <a:pt x="274039" y="3427643"/>
                    <a:pt x="138201" y="2962250"/>
                  </a:cubicBezTo>
                  <a:cubicBezTo>
                    <a:pt x="69101" y="2727192"/>
                    <a:pt x="27168" y="2483865"/>
                    <a:pt x="8859" y="2239947"/>
                  </a:cubicBezTo>
                  <a:cubicBezTo>
                    <a:pt x="0" y="2114740"/>
                    <a:pt x="0" y="1989533"/>
                    <a:pt x="0" y="1864326"/>
                  </a:cubicBezTo>
                  <a:cubicBezTo>
                    <a:pt x="0" y="1626905"/>
                    <a:pt x="0" y="1389484"/>
                    <a:pt x="0" y="1152063"/>
                  </a:cubicBezTo>
                  <a:cubicBezTo>
                    <a:pt x="0" y="1099499"/>
                    <a:pt x="37208" y="1052842"/>
                    <a:pt x="86819" y="1038077"/>
                  </a:cubicBezTo>
                  <a:cubicBezTo>
                    <a:pt x="119892" y="1028037"/>
                    <a:pt x="152966" y="1017996"/>
                    <a:pt x="186039" y="1007366"/>
                  </a:cubicBezTo>
                  <a:cubicBezTo>
                    <a:pt x="214979" y="997916"/>
                    <a:pt x="243328" y="987285"/>
                    <a:pt x="271676" y="976064"/>
                  </a:cubicBezTo>
                  <a:lnTo>
                    <a:pt x="288754" y="969032"/>
                  </a:lnTo>
                  <a:lnTo>
                    <a:pt x="279502" y="973775"/>
                  </a:lnTo>
                  <a:cubicBezTo>
                    <a:pt x="277435" y="975030"/>
                    <a:pt x="279354" y="974292"/>
                    <a:pt x="291757" y="967795"/>
                  </a:cubicBezTo>
                  <a:lnTo>
                    <a:pt x="288754" y="969032"/>
                  </a:lnTo>
                  <a:lnTo>
                    <a:pt x="291166" y="967795"/>
                  </a:lnTo>
                  <a:cubicBezTo>
                    <a:pt x="305931" y="961299"/>
                    <a:pt x="320105" y="954802"/>
                    <a:pt x="334280" y="948306"/>
                  </a:cubicBezTo>
                  <a:cubicBezTo>
                    <a:pt x="428185" y="903420"/>
                    <a:pt x="517366" y="849676"/>
                    <a:pt x="600640" y="787663"/>
                  </a:cubicBezTo>
                  <a:cubicBezTo>
                    <a:pt x="604184" y="785300"/>
                    <a:pt x="607137" y="782347"/>
                    <a:pt x="610680" y="779985"/>
                  </a:cubicBezTo>
                  <a:cubicBezTo>
                    <a:pt x="598868" y="788844"/>
                    <a:pt x="596506" y="790616"/>
                    <a:pt x="603593" y="785300"/>
                  </a:cubicBezTo>
                  <a:cubicBezTo>
                    <a:pt x="608318" y="781757"/>
                    <a:pt x="613043" y="778213"/>
                    <a:pt x="617177" y="774669"/>
                  </a:cubicBezTo>
                  <a:cubicBezTo>
                    <a:pt x="627217" y="766992"/>
                    <a:pt x="637257" y="758723"/>
                    <a:pt x="646707" y="750455"/>
                  </a:cubicBezTo>
                  <a:cubicBezTo>
                    <a:pt x="666197" y="733918"/>
                    <a:pt x="685096" y="716791"/>
                    <a:pt x="703995" y="699663"/>
                  </a:cubicBezTo>
                  <a:cubicBezTo>
                    <a:pt x="741203" y="664818"/>
                    <a:pt x="776639" y="628201"/>
                    <a:pt x="810303" y="590402"/>
                  </a:cubicBezTo>
                  <a:lnTo>
                    <a:pt x="861709" y="528938"/>
                  </a:lnTo>
                  <a:lnTo>
                    <a:pt x="861685" y="528980"/>
                  </a:lnTo>
                  <a:lnTo>
                    <a:pt x="861769" y="528866"/>
                  </a:lnTo>
                  <a:lnTo>
                    <a:pt x="864638" y="525436"/>
                  </a:lnTo>
                  <a:lnTo>
                    <a:pt x="865160" y="524278"/>
                  </a:lnTo>
                  <a:lnTo>
                    <a:pt x="871725" y="515396"/>
                  </a:lnTo>
                  <a:cubicBezTo>
                    <a:pt x="879403" y="505356"/>
                    <a:pt x="887081" y="495316"/>
                    <a:pt x="894168" y="484685"/>
                  </a:cubicBezTo>
                  <a:cubicBezTo>
                    <a:pt x="924289" y="442162"/>
                    <a:pt x="952638" y="397276"/>
                    <a:pt x="978624" y="351800"/>
                  </a:cubicBezTo>
                  <a:cubicBezTo>
                    <a:pt x="1004610" y="305733"/>
                    <a:pt x="1028234" y="258485"/>
                    <a:pt x="1049496" y="210056"/>
                  </a:cubicBezTo>
                  <a:lnTo>
                    <a:pt x="1051187" y="206539"/>
                  </a:lnTo>
                  <a:lnTo>
                    <a:pt x="1049496" y="210647"/>
                  </a:lnTo>
                  <a:cubicBezTo>
                    <a:pt x="1052744" y="204150"/>
                    <a:pt x="1054221" y="200606"/>
                    <a:pt x="1054147" y="200385"/>
                  </a:cubicBezTo>
                  <a:lnTo>
                    <a:pt x="1051187" y="206539"/>
                  </a:lnTo>
                  <a:lnTo>
                    <a:pt x="1057764" y="190566"/>
                  </a:lnTo>
                  <a:cubicBezTo>
                    <a:pt x="1062489" y="178164"/>
                    <a:pt x="1067214" y="166352"/>
                    <a:pt x="1071939" y="153949"/>
                  </a:cubicBezTo>
                  <a:cubicBezTo>
                    <a:pt x="1079617" y="132688"/>
                    <a:pt x="1087294" y="110245"/>
                    <a:pt x="1094382" y="88393"/>
                  </a:cubicBezTo>
                  <a:cubicBezTo>
                    <a:pt x="1110328" y="38782"/>
                    <a:pt x="1154623" y="1574"/>
                    <a:pt x="1208367" y="1574"/>
                  </a:cubicBezTo>
                  <a:cubicBezTo>
                    <a:pt x="1209549" y="1574"/>
                    <a:pt x="1211320" y="1574"/>
                    <a:pt x="1212502" y="1574"/>
                  </a:cubicBezTo>
                  <a:cubicBezTo>
                    <a:pt x="1261227" y="-197"/>
                    <a:pt x="1310099" y="-197"/>
                    <a:pt x="1358971" y="2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3" name="Shape 253"/>
        <p:cNvGrpSpPr/>
        <p:nvPr/>
      </p:nvGrpSpPr>
      <p:grpSpPr>
        <a:xfrm>
          <a:off x="0" y="0"/>
          <a:ext cx="0" cy="0"/>
          <a:chOff x="0" y="0"/>
          <a:chExt cx="0" cy="0"/>
        </a:xfrm>
      </p:grpSpPr>
      <p:sp>
        <p:nvSpPr>
          <p:cNvPr id="254" name="Google Shape;254;p10"/>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lt1"/>
              </a:buClr>
              <a:buSzPct val="111111"/>
              <a:buFont typeface="Arial"/>
              <a:buNone/>
            </a:pPr>
            <a:r>
              <a:rPr lang="en-GB">
                <a:solidFill>
                  <a:schemeClr val="lt1"/>
                </a:solidFill>
                <a:latin typeface="Arial"/>
                <a:ea typeface="Arial"/>
                <a:cs typeface="Arial"/>
                <a:sym typeface="Arial"/>
              </a:rPr>
              <a:t>What is blockchain technology and how is this used to transfer money? </a:t>
            </a:r>
            <a:br>
              <a:rPr lang="en-GB">
                <a:solidFill>
                  <a:srgbClr val="222222"/>
                </a:solidFill>
                <a:latin typeface="Arial"/>
                <a:ea typeface="Arial"/>
                <a:cs typeface="Arial"/>
                <a:sym typeface="Arial"/>
              </a:rPr>
            </a:br>
            <a:br>
              <a:rPr lang="en-GB">
                <a:solidFill>
                  <a:schemeClr val="lt1"/>
                </a:solidFill>
                <a:latin typeface="Arial"/>
                <a:ea typeface="Arial"/>
                <a:cs typeface="Arial"/>
                <a:sym typeface="Arial"/>
              </a:rPr>
            </a:br>
            <a:endParaRPr>
              <a:solidFill>
                <a:schemeClr val="lt1"/>
              </a:solidFill>
            </a:endParaRPr>
          </a:p>
        </p:txBody>
      </p:sp>
      <p:sp>
        <p:nvSpPr>
          <p:cNvPr id="255" name="Google Shape;255;p10"/>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descr="Margaret Keenan, 90, is applauded by staff as she returns to her ward after becoming the first person in the U.K. to receive the Pfizer/BioNtech COVID-19 vaccine on Dec. 8, 2020." id="256" name="Google Shape;256;p10"/>
          <p:cNvSpPr/>
          <p:nvPr/>
        </p:nvSpPr>
        <p:spPr>
          <a:xfrm>
            <a:off x="5192713" y="36274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7" name="Google Shape;257;p10">
            <a:hlinkClick r:id="rId3"/>
          </p:cNvPr>
          <p:cNvPicPr preferRelativeResize="0"/>
          <p:nvPr/>
        </p:nvPicPr>
        <p:blipFill rotWithShape="1">
          <a:blip r:embed="rId4">
            <a:alphaModFix/>
          </a:blip>
          <a:srcRect b="0" l="0" r="0" t="0"/>
          <a:stretch/>
        </p:blipFill>
        <p:spPr>
          <a:xfrm>
            <a:off x="253592" y="1316037"/>
            <a:ext cx="4939121" cy="2463800"/>
          </a:xfrm>
          <a:prstGeom prst="rect">
            <a:avLst/>
          </a:prstGeom>
          <a:noFill/>
          <a:ln>
            <a:noFill/>
          </a:ln>
        </p:spPr>
      </p:pic>
      <p:sp>
        <p:nvSpPr>
          <p:cNvPr id="258" name="Google Shape;258;p10"/>
          <p:cNvSpPr txBox="1"/>
          <p:nvPr/>
        </p:nvSpPr>
        <p:spPr>
          <a:xfrm>
            <a:off x="388412" y="6988450"/>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pic>
        <p:nvPicPr>
          <p:cNvPr descr="A Beginner's Guide to What is Decentralized Finance (DeFi)" id="259" name="Google Shape;259;p10"/>
          <p:cNvPicPr preferRelativeResize="0"/>
          <p:nvPr/>
        </p:nvPicPr>
        <p:blipFill rotWithShape="1">
          <a:blip r:embed="rId5">
            <a:alphaModFix/>
          </a:blip>
          <a:srcRect b="0" l="0" r="0" t="0"/>
          <a:stretch/>
        </p:blipFill>
        <p:spPr>
          <a:xfrm>
            <a:off x="5545245" y="1316037"/>
            <a:ext cx="4952362" cy="2463800"/>
          </a:xfrm>
          <a:prstGeom prst="rect">
            <a:avLst/>
          </a:prstGeom>
          <a:noFill/>
          <a:ln>
            <a:noFill/>
          </a:ln>
        </p:spPr>
      </p:pic>
      <p:pic>
        <p:nvPicPr>
          <p:cNvPr descr="Screen Shot 2017-05-20 at 09.31.14.png" id="260" name="Google Shape;260;p10"/>
          <p:cNvPicPr preferRelativeResize="0"/>
          <p:nvPr/>
        </p:nvPicPr>
        <p:blipFill rotWithShape="1">
          <a:blip r:embed="rId6">
            <a:alphaModFix/>
          </a:blip>
          <a:srcRect b="0" l="0" r="0" t="0"/>
          <a:stretch/>
        </p:blipFill>
        <p:spPr>
          <a:xfrm>
            <a:off x="804104" y="5374450"/>
            <a:ext cx="998874" cy="982049"/>
          </a:xfrm>
          <a:prstGeom prst="rect">
            <a:avLst/>
          </a:prstGeom>
          <a:noFill/>
          <a:ln>
            <a:noFill/>
          </a:ln>
        </p:spPr>
      </p:pic>
      <p:pic>
        <p:nvPicPr>
          <p:cNvPr descr="Screen Shot 2017-06-12 at 11.53.29.png" id="261" name="Google Shape;261;p10"/>
          <p:cNvPicPr preferRelativeResize="0"/>
          <p:nvPr/>
        </p:nvPicPr>
        <p:blipFill rotWithShape="1">
          <a:blip r:embed="rId7">
            <a:alphaModFix/>
          </a:blip>
          <a:srcRect b="0" l="0" r="0" t="0"/>
          <a:stretch/>
        </p:blipFill>
        <p:spPr>
          <a:xfrm>
            <a:off x="7495113" y="4920650"/>
            <a:ext cx="2044825" cy="2067800"/>
          </a:xfrm>
          <a:prstGeom prst="rect">
            <a:avLst/>
          </a:prstGeom>
          <a:noFill/>
          <a:ln>
            <a:noFill/>
          </a:ln>
        </p:spPr>
      </p:pic>
      <p:sp>
        <p:nvSpPr>
          <p:cNvPr id="262" name="Google Shape;262;p10"/>
          <p:cNvSpPr txBox="1"/>
          <p:nvPr>
            <p:ph type="title"/>
          </p:nvPr>
        </p:nvSpPr>
        <p:spPr>
          <a:xfrm>
            <a:off x="494447" y="4934138"/>
            <a:ext cx="2340600" cy="9000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lt1"/>
              </a:buClr>
              <a:buSzPct val="138614"/>
              <a:buFont typeface="Arial"/>
              <a:buNone/>
            </a:pPr>
            <a:r>
              <a:rPr lang="en-GB" sz="2244"/>
              <a:t>2009 - Bitcoin</a:t>
            </a:r>
            <a:r>
              <a:rPr lang="en-GB"/>
              <a:t>                                                                  </a:t>
            </a:r>
            <a:br>
              <a:rPr lang="en-GB">
                <a:solidFill>
                  <a:srgbClr val="222222"/>
                </a:solidFill>
                <a:latin typeface="Arial"/>
                <a:ea typeface="Arial"/>
                <a:cs typeface="Arial"/>
                <a:sym typeface="Arial"/>
              </a:rPr>
            </a:br>
            <a:br>
              <a:rPr lang="en-GB">
                <a:solidFill>
                  <a:schemeClr val="lt1"/>
                </a:solidFill>
                <a:latin typeface="Arial"/>
                <a:ea typeface="Arial"/>
                <a:cs typeface="Arial"/>
                <a:sym typeface="Arial"/>
              </a:rPr>
            </a:br>
            <a:endParaRPr>
              <a:solidFill>
                <a:schemeClr val="lt1"/>
              </a:solidFill>
            </a:endParaRPr>
          </a:p>
        </p:txBody>
      </p:sp>
      <p:sp>
        <p:nvSpPr>
          <p:cNvPr id="263" name="Google Shape;263;p10"/>
          <p:cNvSpPr txBox="1"/>
          <p:nvPr/>
        </p:nvSpPr>
        <p:spPr>
          <a:xfrm>
            <a:off x="6804975" y="4286150"/>
            <a:ext cx="3425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Arial"/>
                <a:ea typeface="Arial"/>
                <a:cs typeface="Arial"/>
                <a:sym typeface="Arial"/>
              </a:rPr>
              <a:t>Current - 9000 + Alt Coins</a:t>
            </a:r>
            <a:r>
              <a:rPr b="1" i="0" lang="en-GB" sz="28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4" name="Google Shape;264;p10"/>
          <p:cNvSpPr/>
          <p:nvPr/>
        </p:nvSpPr>
        <p:spPr>
          <a:xfrm>
            <a:off x="3062025" y="5574375"/>
            <a:ext cx="3983100" cy="459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8" name="Shape 268"/>
        <p:cNvGrpSpPr/>
        <p:nvPr/>
      </p:nvGrpSpPr>
      <p:grpSpPr>
        <a:xfrm>
          <a:off x="0" y="0"/>
          <a:ext cx="0" cy="0"/>
          <a:chOff x="0" y="0"/>
          <a:chExt cx="0" cy="0"/>
        </a:xfrm>
      </p:grpSpPr>
      <p:sp>
        <p:nvSpPr>
          <p:cNvPr id="269" name="Google Shape;269;p11"/>
          <p:cNvSpPr/>
          <p:nvPr/>
        </p:nvSpPr>
        <p:spPr>
          <a:xfrm>
            <a:off x="0" y="0"/>
            <a:ext cx="10691700" cy="393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70" name="Google Shape;270;p11"/>
          <p:cNvSpPr txBox="1"/>
          <p:nvPr>
            <p:ph type="title"/>
          </p:nvPr>
        </p:nvSpPr>
        <p:spPr>
          <a:xfrm>
            <a:off x="546376" y="395204"/>
            <a:ext cx="991500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800"/>
              <a:buNone/>
            </a:pPr>
            <a:r>
              <a:rPr lang="en-GB">
                <a:solidFill>
                  <a:schemeClr val="dk1"/>
                </a:solidFill>
              </a:rPr>
              <a:t>Careers in blockchain </a:t>
            </a:r>
            <a:endParaRPr>
              <a:solidFill>
                <a:schemeClr val="dk1"/>
              </a:solidFill>
            </a:endParaRPr>
          </a:p>
        </p:txBody>
      </p:sp>
      <p:sp>
        <p:nvSpPr>
          <p:cNvPr id="271" name="Google Shape;271;p11"/>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800"/>
              <a:buNone/>
            </a:pPr>
            <a:fld id="{00000000-1234-1234-1234-123412341234}" type="slidenum">
              <a:rPr b="0" i="0" lang="en-GB" sz="800" u="none" cap="none" strike="noStrike">
                <a:solidFill>
                  <a:schemeClr val="lt1"/>
                </a:solidFill>
                <a:latin typeface="Arial"/>
                <a:ea typeface="Arial"/>
                <a:cs typeface="Arial"/>
                <a:sym typeface="Arial"/>
              </a:rPr>
              <a:t>‹#›</a:t>
            </a:fld>
            <a:endParaRPr b="0" i="0" sz="800" u="none" cap="none" strike="noStrike">
              <a:solidFill>
                <a:schemeClr val="lt1"/>
              </a:solidFill>
              <a:latin typeface="Arial"/>
              <a:ea typeface="Arial"/>
              <a:cs typeface="Arial"/>
              <a:sym typeface="Arial"/>
            </a:endParaRPr>
          </a:p>
        </p:txBody>
      </p:sp>
      <p:sp>
        <p:nvSpPr>
          <p:cNvPr id="272" name="Google Shape;272;p11"/>
          <p:cNvSpPr/>
          <p:nvPr/>
        </p:nvSpPr>
        <p:spPr>
          <a:xfrm>
            <a:off x="831336" y="4123495"/>
            <a:ext cx="31830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1800" u="none" cap="none" strike="noStrike">
                <a:solidFill>
                  <a:schemeClr val="lt1"/>
                </a:solidFill>
                <a:latin typeface="Arial"/>
                <a:ea typeface="Arial"/>
                <a:cs typeface="Arial"/>
                <a:sym typeface="Arial"/>
              </a:rPr>
              <a:t>As a blockchain developer, you could be responsible for developing and creating blockchains. You could programme and code the computers within a blockchain to know exactly how they should work. </a:t>
            </a:r>
            <a:endParaRPr b="0" i="0" sz="1800" u="none" cap="none" strike="noStrike">
              <a:solidFill>
                <a:srgbClr val="000000"/>
              </a:solidFill>
              <a:latin typeface="Arial"/>
              <a:ea typeface="Arial"/>
              <a:cs typeface="Arial"/>
              <a:sym typeface="Arial"/>
            </a:endParaRPr>
          </a:p>
        </p:txBody>
      </p:sp>
      <p:sp>
        <p:nvSpPr>
          <p:cNvPr id="273" name="Google Shape;273;p11"/>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sp>
        <p:nvSpPr>
          <p:cNvPr id="274" name="Google Shape;274;p11"/>
          <p:cNvSpPr/>
          <p:nvPr/>
        </p:nvSpPr>
        <p:spPr>
          <a:xfrm>
            <a:off x="997826" y="1160401"/>
            <a:ext cx="2850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Blockchain Developer </a:t>
            </a:r>
            <a:endParaRPr b="0" i="0" sz="1400" u="none" cap="none" strike="noStrike">
              <a:solidFill>
                <a:srgbClr val="000000"/>
              </a:solidFill>
              <a:latin typeface="Arial"/>
              <a:ea typeface="Arial"/>
              <a:cs typeface="Arial"/>
              <a:sym typeface="Arial"/>
            </a:endParaRPr>
          </a:p>
        </p:txBody>
      </p:sp>
      <p:pic>
        <p:nvPicPr>
          <p:cNvPr id="275" name="Google Shape;275;p11"/>
          <p:cNvPicPr preferRelativeResize="0"/>
          <p:nvPr/>
        </p:nvPicPr>
        <p:blipFill rotWithShape="1">
          <a:blip r:embed="rId3">
            <a:alphaModFix/>
          </a:blip>
          <a:srcRect b="0" l="0" r="0" t="0"/>
          <a:stretch/>
        </p:blipFill>
        <p:spPr>
          <a:xfrm>
            <a:off x="831347" y="1565350"/>
            <a:ext cx="3182950" cy="2123102"/>
          </a:xfrm>
          <a:prstGeom prst="rect">
            <a:avLst/>
          </a:prstGeom>
          <a:noFill/>
          <a:ln>
            <a:noFill/>
          </a:ln>
        </p:spPr>
      </p:pic>
      <p:sp>
        <p:nvSpPr>
          <p:cNvPr id="276" name="Google Shape;276;p11"/>
          <p:cNvSpPr/>
          <p:nvPr/>
        </p:nvSpPr>
        <p:spPr>
          <a:xfrm>
            <a:off x="6248361" y="4177995"/>
            <a:ext cx="31830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1800" u="none" cap="none" strike="noStrike">
                <a:solidFill>
                  <a:schemeClr val="lt1"/>
                </a:solidFill>
                <a:latin typeface="Arial"/>
                <a:ea typeface="Arial"/>
                <a:cs typeface="Arial"/>
                <a:sym typeface="Arial"/>
              </a:rPr>
              <a:t>As a blockchain consultant, you could research, analyse and test blockchain technologies. You could help advise companies as to how they could use blockchain to enhance and improve the way they do business.  </a:t>
            </a:r>
            <a:endParaRPr b="0" i="0" sz="1800" u="none" cap="none" strike="noStrike">
              <a:solidFill>
                <a:srgbClr val="000000"/>
              </a:solidFill>
              <a:latin typeface="Arial"/>
              <a:ea typeface="Arial"/>
              <a:cs typeface="Arial"/>
              <a:sym typeface="Arial"/>
            </a:endParaRPr>
          </a:p>
        </p:txBody>
      </p:sp>
      <p:sp>
        <p:nvSpPr>
          <p:cNvPr id="277" name="Google Shape;277;p11"/>
          <p:cNvSpPr/>
          <p:nvPr/>
        </p:nvSpPr>
        <p:spPr>
          <a:xfrm>
            <a:off x="6496426" y="1257551"/>
            <a:ext cx="2850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Blockchain Consultant  </a:t>
            </a:r>
            <a:endParaRPr b="0" i="0" sz="1400" u="none" cap="none" strike="noStrike">
              <a:solidFill>
                <a:srgbClr val="000000"/>
              </a:solidFill>
              <a:latin typeface="Arial"/>
              <a:ea typeface="Arial"/>
              <a:cs typeface="Arial"/>
              <a:sym typeface="Arial"/>
            </a:endParaRPr>
          </a:p>
        </p:txBody>
      </p:sp>
      <p:pic>
        <p:nvPicPr>
          <p:cNvPr id="278" name="Google Shape;278;p11"/>
          <p:cNvPicPr preferRelativeResize="0"/>
          <p:nvPr/>
        </p:nvPicPr>
        <p:blipFill rotWithShape="1">
          <a:blip r:embed="rId4">
            <a:alphaModFix/>
          </a:blip>
          <a:srcRect b="0" l="0" r="0" t="0"/>
          <a:stretch/>
        </p:blipFill>
        <p:spPr>
          <a:xfrm>
            <a:off x="6248375" y="1656225"/>
            <a:ext cx="3182951" cy="2123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2" name="Shape 282"/>
        <p:cNvGrpSpPr/>
        <p:nvPr/>
      </p:nvGrpSpPr>
      <p:grpSpPr>
        <a:xfrm>
          <a:off x="0" y="0"/>
          <a:ext cx="0" cy="0"/>
          <a:chOff x="0" y="0"/>
          <a:chExt cx="0" cy="0"/>
        </a:xfrm>
      </p:grpSpPr>
      <p:sp>
        <p:nvSpPr>
          <p:cNvPr id="283" name="Google Shape;283;p12"/>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84" name="Google Shape;284;p12"/>
          <p:cNvSpPr txBox="1"/>
          <p:nvPr/>
        </p:nvSpPr>
        <p:spPr>
          <a:xfrm>
            <a:off x="388413" y="7055696"/>
            <a:ext cx="2628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sp>
        <p:nvSpPr>
          <p:cNvPr id="285" name="Google Shape;285;p12"/>
          <p:cNvSpPr txBox="1"/>
          <p:nvPr>
            <p:ph type="title"/>
          </p:nvPr>
        </p:nvSpPr>
        <p:spPr>
          <a:xfrm>
            <a:off x="388414" y="365104"/>
            <a:ext cx="991500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solidFill>
                  <a:schemeClr val="lt1"/>
                </a:solidFill>
                <a:latin typeface="Arial"/>
                <a:ea typeface="Arial"/>
                <a:cs typeface="Arial"/>
                <a:sym typeface="Arial"/>
              </a:rPr>
              <a:t>Tech for Good and Finance </a:t>
            </a:r>
            <a:br>
              <a:rPr lang="en-GB">
                <a:solidFill>
                  <a:srgbClr val="222222"/>
                </a:solidFill>
                <a:latin typeface="Arial"/>
                <a:ea typeface="Arial"/>
                <a:cs typeface="Arial"/>
                <a:sym typeface="Arial"/>
              </a:rPr>
            </a:br>
            <a:endParaRPr/>
          </a:p>
        </p:txBody>
      </p:sp>
      <p:pic>
        <p:nvPicPr>
          <p:cNvPr descr="Sponsor form – Nelson's Journey | Child Bereavement Help for Norfolk" id="286" name="Google Shape;286;p12"/>
          <p:cNvPicPr preferRelativeResize="0"/>
          <p:nvPr/>
        </p:nvPicPr>
        <p:blipFill rotWithShape="1">
          <a:blip r:embed="rId3">
            <a:alphaModFix/>
          </a:blip>
          <a:srcRect b="0" l="0" r="0" t="0"/>
          <a:stretch/>
        </p:blipFill>
        <p:spPr>
          <a:xfrm>
            <a:off x="566425" y="1146000"/>
            <a:ext cx="2585825" cy="2425650"/>
          </a:xfrm>
          <a:prstGeom prst="rect">
            <a:avLst/>
          </a:prstGeom>
          <a:noFill/>
          <a:ln>
            <a:noFill/>
          </a:ln>
        </p:spPr>
      </p:pic>
      <p:pic>
        <p:nvPicPr>
          <p:cNvPr descr="The Best Crowdfunding Platforms In Germany | truust" id="287" name="Google Shape;287;p12"/>
          <p:cNvPicPr preferRelativeResize="0"/>
          <p:nvPr/>
        </p:nvPicPr>
        <p:blipFill rotWithShape="1">
          <a:blip r:embed="rId4">
            <a:alphaModFix/>
          </a:blip>
          <a:srcRect b="0" l="0" r="0" t="0"/>
          <a:stretch/>
        </p:blipFill>
        <p:spPr>
          <a:xfrm>
            <a:off x="3743450" y="1146000"/>
            <a:ext cx="6189926" cy="2425650"/>
          </a:xfrm>
          <a:prstGeom prst="rect">
            <a:avLst/>
          </a:prstGeom>
          <a:noFill/>
          <a:ln>
            <a:noFill/>
          </a:ln>
        </p:spPr>
      </p:pic>
      <p:pic>
        <p:nvPicPr>
          <p:cNvPr descr="sustainable investment Archives - Centre for Sustainabilty and Excellence" id="288" name="Google Shape;288;p12"/>
          <p:cNvPicPr preferRelativeResize="0"/>
          <p:nvPr/>
        </p:nvPicPr>
        <p:blipFill rotWithShape="1">
          <a:blip r:embed="rId5">
            <a:alphaModFix/>
          </a:blip>
          <a:srcRect b="0" l="0" r="0" t="0"/>
          <a:stretch/>
        </p:blipFill>
        <p:spPr>
          <a:xfrm>
            <a:off x="566425" y="4056025"/>
            <a:ext cx="6189926" cy="2647925"/>
          </a:xfrm>
          <a:prstGeom prst="rect">
            <a:avLst/>
          </a:prstGeom>
          <a:noFill/>
          <a:ln>
            <a:noFill/>
          </a:ln>
        </p:spPr>
      </p:pic>
      <p:pic>
        <p:nvPicPr>
          <p:cNvPr id="289" name="Google Shape;289;p12"/>
          <p:cNvPicPr preferRelativeResize="0"/>
          <p:nvPr/>
        </p:nvPicPr>
        <p:blipFill rotWithShape="1">
          <a:blip r:embed="rId6">
            <a:alphaModFix/>
          </a:blip>
          <a:srcRect b="0" l="0" r="0" t="0"/>
          <a:stretch/>
        </p:blipFill>
        <p:spPr>
          <a:xfrm>
            <a:off x="7414050" y="4056025"/>
            <a:ext cx="2585825" cy="262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3"/>
          <p:cNvSpPr/>
          <p:nvPr/>
        </p:nvSpPr>
        <p:spPr>
          <a:xfrm>
            <a:off x="0" y="2159674"/>
            <a:ext cx="10691813" cy="5400001"/>
          </a:xfrm>
          <a:prstGeom prst="flowChartManualInpu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295" name="Google Shape;295;p13"/>
          <p:cNvSpPr txBox="1"/>
          <p:nvPr>
            <p:ph type="title"/>
          </p:nvPr>
        </p:nvSpPr>
        <p:spPr>
          <a:xfrm>
            <a:off x="388414" y="365104"/>
            <a:ext cx="9915000" cy="9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520"/>
              <a:buFont typeface="Arial"/>
              <a:buNone/>
            </a:pPr>
            <a:r>
              <a:rPr lang="en-GB" sz="2520"/>
              <a:t>Meet today’s second role model</a:t>
            </a:r>
            <a:br>
              <a:rPr lang="en-GB" sz="2520"/>
            </a:br>
            <a:br>
              <a:rPr lang="en-GB" sz="2520"/>
            </a:br>
            <a:br>
              <a:rPr b="0" lang="en-GB" sz="2520"/>
            </a:br>
            <a:br>
              <a:rPr b="0" lang="en-GB" sz="2520"/>
            </a:br>
            <a:br>
              <a:rPr b="0" lang="en-GB" sz="2520"/>
            </a:br>
            <a:r>
              <a:rPr lang="en-GB" sz="2520"/>
              <a:t> </a:t>
            </a:r>
            <a:endParaRPr sz="2520"/>
          </a:p>
        </p:txBody>
      </p:sp>
      <p:sp>
        <p:nvSpPr>
          <p:cNvPr id="296" name="Google Shape;296;p13"/>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97" name="Google Shape;297;p13"/>
          <p:cNvSpPr txBox="1"/>
          <p:nvPr/>
        </p:nvSpPr>
        <p:spPr>
          <a:xfrm>
            <a:off x="388413" y="7055696"/>
            <a:ext cx="2628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1" i="0" lang="en-GB" sz="800" u="none" cap="none" strike="noStrike">
                <a:solidFill>
                  <a:schemeClr val="dk1"/>
                </a:solidFill>
                <a:latin typeface="Arial"/>
                <a:ea typeface="Arial"/>
                <a:cs typeface="Arial"/>
                <a:sym typeface="Arial"/>
              </a:rPr>
              <a:t>#TechWeCan  </a:t>
            </a:r>
            <a:r>
              <a:rPr b="0" i="0" lang="en-GB" sz="800" u="none" cap="none" strike="noStrike">
                <a:solidFill>
                  <a:schemeClr val="dk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sp>
        <p:nvSpPr>
          <p:cNvPr id="298" name="Google Shape;298;p13"/>
          <p:cNvSpPr txBox="1"/>
          <p:nvPr/>
        </p:nvSpPr>
        <p:spPr>
          <a:xfrm>
            <a:off x="1382875" y="4599333"/>
            <a:ext cx="3267000" cy="430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9" name="Google Shape;299;p13"/>
          <p:cNvSpPr txBox="1"/>
          <p:nvPr/>
        </p:nvSpPr>
        <p:spPr>
          <a:xfrm>
            <a:off x="4838535" y="3045061"/>
            <a:ext cx="5064369"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Jigisha Lock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Head of Global Products/Core Compliance Services Technology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Jigisha Lock - Wonder Women Tech" id="300" name="Google Shape;300;p13">
            <a:hlinkClick r:id="rId3"/>
          </p:cNvPr>
          <p:cNvPicPr preferRelativeResize="0"/>
          <p:nvPr/>
        </p:nvPicPr>
        <p:blipFill rotWithShape="1">
          <a:blip r:embed="rId4">
            <a:alphaModFix/>
          </a:blip>
          <a:srcRect b="0" l="0" r="0" t="0"/>
          <a:stretch/>
        </p:blipFill>
        <p:spPr>
          <a:xfrm>
            <a:off x="640447" y="1177708"/>
            <a:ext cx="3455662" cy="5204258"/>
          </a:xfrm>
          <a:prstGeom prst="rect">
            <a:avLst/>
          </a:prstGeom>
          <a:noFill/>
          <a:ln>
            <a:noFill/>
          </a:ln>
        </p:spPr>
      </p:pic>
      <p:pic>
        <p:nvPicPr>
          <p:cNvPr descr="Credit Suisse logo and symbol, meaning, history, PNG" id="301" name="Google Shape;301;p13"/>
          <p:cNvPicPr preferRelativeResize="0"/>
          <p:nvPr/>
        </p:nvPicPr>
        <p:blipFill rotWithShape="1">
          <a:blip r:embed="rId5">
            <a:alphaModFix/>
          </a:blip>
          <a:srcRect b="0" l="0" r="0" t="0"/>
          <a:stretch/>
        </p:blipFill>
        <p:spPr>
          <a:xfrm>
            <a:off x="4838535" y="4449008"/>
            <a:ext cx="3838837" cy="21590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5" name="Shape 305"/>
        <p:cNvGrpSpPr/>
        <p:nvPr/>
      </p:nvGrpSpPr>
      <p:grpSpPr>
        <a:xfrm>
          <a:off x="0" y="0"/>
          <a:ext cx="0" cy="0"/>
          <a:chOff x="0" y="0"/>
          <a:chExt cx="0" cy="0"/>
        </a:xfrm>
      </p:grpSpPr>
      <p:sp>
        <p:nvSpPr>
          <p:cNvPr id="306" name="Google Shape;306;p14"/>
          <p:cNvSpPr/>
          <p:nvPr/>
        </p:nvSpPr>
        <p:spPr>
          <a:xfrm>
            <a:off x="0" y="-6974"/>
            <a:ext cx="10691700" cy="393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307" name="Google Shape;307;p14"/>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308" name="Google Shape;308;p14"/>
          <p:cNvSpPr txBox="1"/>
          <p:nvPr/>
        </p:nvSpPr>
        <p:spPr>
          <a:xfrm>
            <a:off x="388413" y="7055696"/>
            <a:ext cx="2628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sp>
        <p:nvSpPr>
          <p:cNvPr id="309" name="Google Shape;309;p14"/>
          <p:cNvSpPr/>
          <p:nvPr/>
        </p:nvSpPr>
        <p:spPr>
          <a:xfrm>
            <a:off x="705013" y="4318181"/>
            <a:ext cx="9413400" cy="150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Arial"/>
                <a:ea typeface="Arial"/>
                <a:cs typeface="Arial"/>
                <a:sym typeface="Arial"/>
              </a:rPr>
              <a:t>As a sustainable finance consultant you could help make sure banks and companies are more likely to support other organisation who are trying their best to look after people and the planet. You could also advise companies on how they could best invest and spend money to make their organisation more sustainable. </a:t>
            </a:r>
            <a:br>
              <a:rPr b="0" i="0" lang="en-GB" sz="1400" u="none" cap="none" strike="noStrike">
                <a:solidFill>
                  <a:srgbClr val="000000"/>
                </a:solidFill>
                <a:latin typeface="Arial"/>
                <a:ea typeface="Arial"/>
                <a:cs typeface="Arial"/>
                <a:sym typeface="Arial"/>
              </a:rPr>
            </a:br>
            <a:endParaRPr b="0" i="0" sz="1200" u="none" cap="none" strike="noStrike">
              <a:solidFill>
                <a:schemeClr val="lt1"/>
              </a:solidFill>
              <a:latin typeface="Arial"/>
              <a:ea typeface="Arial"/>
              <a:cs typeface="Arial"/>
              <a:sym typeface="Arial"/>
            </a:endParaRPr>
          </a:p>
        </p:txBody>
      </p:sp>
      <p:sp>
        <p:nvSpPr>
          <p:cNvPr id="310" name="Google Shape;310;p14"/>
          <p:cNvSpPr txBox="1"/>
          <p:nvPr/>
        </p:nvSpPr>
        <p:spPr>
          <a:xfrm>
            <a:off x="248828" y="281850"/>
            <a:ext cx="9915000" cy="9000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chemeClr val="lt1"/>
              </a:buClr>
              <a:buSzPts val="2800"/>
              <a:buFont typeface="Arial"/>
              <a:buNone/>
            </a:pPr>
            <a:r>
              <a:rPr b="1" i="0" lang="en-GB" sz="2800" u="none" cap="none" strike="noStrike">
                <a:solidFill>
                  <a:schemeClr val="dk1"/>
                </a:solidFill>
                <a:latin typeface="Arial"/>
                <a:ea typeface="Arial"/>
                <a:cs typeface="Arial"/>
                <a:sym typeface="Arial"/>
              </a:rPr>
              <a:t>Careers in tech for good and finance </a:t>
            </a:r>
            <a:endParaRPr b="0" i="0" sz="1400" u="none" cap="none" strike="noStrike">
              <a:solidFill>
                <a:srgbClr val="000000"/>
              </a:solidFill>
              <a:latin typeface="Arial"/>
              <a:ea typeface="Arial"/>
              <a:cs typeface="Arial"/>
              <a:sym typeface="Arial"/>
            </a:endParaRPr>
          </a:p>
        </p:txBody>
      </p:sp>
      <p:sp>
        <p:nvSpPr>
          <p:cNvPr id="311" name="Google Shape;311;p14"/>
          <p:cNvSpPr/>
          <p:nvPr/>
        </p:nvSpPr>
        <p:spPr>
          <a:xfrm>
            <a:off x="3762955" y="1181852"/>
            <a:ext cx="2850000" cy="307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Sustainable Finance Consultant  </a:t>
            </a:r>
            <a:endParaRPr b="0" i="0" sz="1400" u="none" cap="none" strike="noStrike">
              <a:solidFill>
                <a:srgbClr val="000000"/>
              </a:solidFill>
              <a:latin typeface="Arial"/>
              <a:ea typeface="Arial"/>
              <a:cs typeface="Arial"/>
              <a:sym typeface="Arial"/>
            </a:endParaRPr>
          </a:p>
        </p:txBody>
      </p:sp>
      <p:pic>
        <p:nvPicPr>
          <p:cNvPr id="312" name="Google Shape;312;p14"/>
          <p:cNvPicPr preferRelativeResize="0"/>
          <p:nvPr/>
        </p:nvPicPr>
        <p:blipFill rotWithShape="1">
          <a:blip r:embed="rId3">
            <a:alphaModFix/>
          </a:blip>
          <a:srcRect b="0" l="0" r="0" t="0"/>
          <a:stretch/>
        </p:blipFill>
        <p:spPr>
          <a:xfrm>
            <a:off x="3277825" y="1936975"/>
            <a:ext cx="3521409" cy="18428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6" name="Shape 316"/>
        <p:cNvGrpSpPr/>
        <p:nvPr/>
      </p:nvGrpSpPr>
      <p:grpSpPr>
        <a:xfrm>
          <a:off x="0" y="0"/>
          <a:ext cx="0" cy="0"/>
          <a:chOff x="0" y="0"/>
          <a:chExt cx="0" cy="0"/>
        </a:xfrm>
      </p:grpSpPr>
      <p:sp>
        <p:nvSpPr>
          <p:cNvPr id="317" name="Google Shape;317;p15"/>
          <p:cNvSpPr/>
          <p:nvPr/>
        </p:nvSpPr>
        <p:spPr>
          <a:xfrm>
            <a:off x="0" y="1231129"/>
            <a:ext cx="10691812" cy="5438197"/>
          </a:xfrm>
          <a:prstGeom prst="rect">
            <a:avLst/>
          </a:prstGeom>
          <a:solidFill>
            <a:schemeClr val="lt1"/>
          </a:solidFill>
          <a:ln>
            <a:noFill/>
          </a:ln>
        </p:spPr>
        <p:txBody>
          <a:bodyPr anchorCtr="0" anchor="t" bIns="94700" lIns="216000" spcFirstLastPara="1" rIns="72000" wrap="square" tIns="288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8" name="Google Shape;318;p15"/>
          <p:cNvSpPr txBox="1"/>
          <p:nvPr>
            <p:ph type="title"/>
          </p:nvPr>
        </p:nvSpPr>
        <p:spPr>
          <a:xfrm>
            <a:off x="388414" y="278389"/>
            <a:ext cx="9914986" cy="9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20"/>
              <a:buNone/>
            </a:pPr>
            <a:r>
              <a:rPr lang="en-GB" sz="1700"/>
              <a:t>Your challenge: Could you be an actuary of the future? We would like you to test your actuary skills and decide if there will be more or less accidents on the road with driverless cars. Make a poster or presentation to show your research findings and prediction.   </a:t>
            </a:r>
            <a:endParaRPr sz="1700"/>
          </a:p>
        </p:txBody>
      </p:sp>
      <p:sp>
        <p:nvSpPr>
          <p:cNvPr id="319" name="Google Shape;319;p15"/>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320" name="Google Shape;320;p15"/>
          <p:cNvSpPr/>
          <p:nvPr/>
        </p:nvSpPr>
        <p:spPr>
          <a:xfrm>
            <a:off x="2923673" y="6669326"/>
            <a:ext cx="7768139" cy="707846"/>
          </a:xfrm>
          <a:prstGeom prst="rect">
            <a:avLst/>
          </a:prstGeom>
          <a:solidFill>
            <a:schemeClr val="accent3"/>
          </a:solidFill>
          <a:ln>
            <a:noFill/>
          </a:ln>
        </p:spPr>
        <p:txBody>
          <a:bodyPr anchorCtr="0" anchor="ctr" bIns="45700" lIns="91425" spcFirstLastPara="1" rIns="91425" wrap="square" tIns="45700">
            <a:noAutofit/>
          </a:bodyPr>
          <a:lstStyle/>
          <a:p>
            <a:pPr indent="0" lvl="0" marL="76200" marR="10541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Please ask your parents to share your work on social media using #TechWeCan or email us at info@techshecan.org</a:t>
            </a:r>
            <a:endParaRPr b="0" i="0" sz="2000" u="none" cap="none" strike="noStrike">
              <a:solidFill>
                <a:schemeClr val="lt1"/>
              </a:solidFill>
              <a:latin typeface="Arial"/>
              <a:ea typeface="Arial"/>
              <a:cs typeface="Arial"/>
              <a:sym typeface="Arial"/>
            </a:endParaRPr>
          </a:p>
        </p:txBody>
      </p:sp>
      <p:sp>
        <p:nvSpPr>
          <p:cNvPr id="321" name="Google Shape;321;p15"/>
          <p:cNvSpPr txBox="1"/>
          <p:nvPr/>
        </p:nvSpPr>
        <p:spPr>
          <a:xfrm>
            <a:off x="388412" y="6988450"/>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sp>
        <p:nvSpPr>
          <p:cNvPr id="322" name="Google Shape;322;p15"/>
          <p:cNvSpPr/>
          <p:nvPr/>
        </p:nvSpPr>
        <p:spPr>
          <a:xfrm>
            <a:off x="9983743" y="4627293"/>
            <a:ext cx="291182" cy="1418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3" name="Google Shape;323;p15"/>
          <p:cNvSpPr/>
          <p:nvPr/>
        </p:nvSpPr>
        <p:spPr>
          <a:xfrm>
            <a:off x="94580" y="1524353"/>
            <a:ext cx="5343600" cy="3196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GB" sz="1400" u="sng" cap="none" strike="noStrike">
                <a:solidFill>
                  <a:schemeClr val="dk1"/>
                </a:solidFill>
                <a:latin typeface="Arial"/>
                <a:ea typeface="Arial"/>
                <a:cs typeface="Arial"/>
                <a:sym typeface="Arial"/>
              </a:rPr>
              <a:t>Background information</a:t>
            </a:r>
            <a:endParaRPr b="0" i="0" sz="1400" u="sng"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You are an actuary working for a </a:t>
            </a:r>
            <a:r>
              <a:rPr b="1" i="0" lang="en-GB" sz="1400" u="none" cap="none" strike="noStrike">
                <a:solidFill>
                  <a:schemeClr val="dk1"/>
                </a:solidFill>
                <a:latin typeface="Arial"/>
                <a:ea typeface="Arial"/>
                <a:cs typeface="Arial"/>
                <a:sym typeface="Arial"/>
              </a:rPr>
              <a:t>car insurance</a:t>
            </a:r>
            <a:r>
              <a:rPr b="0" i="0" lang="en-GB" sz="1400" u="none" cap="none" strike="noStrike">
                <a:solidFill>
                  <a:schemeClr val="dk1"/>
                </a:solidFill>
                <a:latin typeface="Arial"/>
                <a:ea typeface="Arial"/>
                <a:cs typeface="Arial"/>
                <a:sym typeface="Arial"/>
              </a:rPr>
              <a:t> company.  More and more people are starting to buy </a:t>
            </a:r>
            <a:r>
              <a:rPr b="1" i="0" lang="en-GB" sz="1400" u="none" cap="none" strike="noStrike">
                <a:solidFill>
                  <a:schemeClr val="dk1"/>
                </a:solidFill>
                <a:latin typeface="Arial"/>
                <a:ea typeface="Arial"/>
                <a:cs typeface="Arial"/>
                <a:sym typeface="Arial"/>
              </a:rPr>
              <a:t>driverless cars.</a:t>
            </a:r>
            <a:r>
              <a:rPr b="0" i="0" lang="en-GB" sz="1400" u="none" cap="none" strike="noStrike">
                <a:solidFill>
                  <a:schemeClr val="dk1"/>
                </a:solidFill>
                <a:latin typeface="Arial"/>
                <a:ea typeface="Arial"/>
                <a:cs typeface="Arial"/>
                <a:sym typeface="Arial"/>
              </a:rPr>
              <a:t> You want to know whether the company should </a:t>
            </a:r>
            <a:r>
              <a:rPr b="1" i="0" lang="en-GB" sz="1400" u="none" cap="none" strike="noStrike">
                <a:solidFill>
                  <a:schemeClr val="dk1"/>
                </a:solidFill>
                <a:latin typeface="Arial"/>
                <a:ea typeface="Arial"/>
                <a:cs typeface="Arial"/>
                <a:sym typeface="Arial"/>
              </a:rPr>
              <a:t>increase</a:t>
            </a:r>
            <a:r>
              <a:rPr b="0" i="0" lang="en-GB" sz="1400" u="none" cap="none" strike="noStrike">
                <a:solidFill>
                  <a:schemeClr val="dk1"/>
                </a:solidFill>
                <a:latin typeface="Arial"/>
                <a:ea typeface="Arial"/>
                <a:cs typeface="Arial"/>
                <a:sym typeface="Arial"/>
              </a:rPr>
              <a:t> or </a:t>
            </a:r>
            <a:r>
              <a:rPr b="1" i="0" lang="en-GB" sz="1400" u="none" cap="none" strike="noStrike">
                <a:solidFill>
                  <a:schemeClr val="dk1"/>
                </a:solidFill>
                <a:latin typeface="Arial"/>
                <a:ea typeface="Arial"/>
                <a:cs typeface="Arial"/>
                <a:sym typeface="Arial"/>
              </a:rPr>
              <a:t>decrease</a:t>
            </a:r>
            <a:r>
              <a:rPr b="0" i="0" lang="en-GB" sz="1400" u="none" cap="none" strike="noStrike">
                <a:solidFill>
                  <a:schemeClr val="dk1"/>
                </a:solidFill>
                <a:latin typeface="Arial"/>
                <a:ea typeface="Arial"/>
                <a:cs typeface="Arial"/>
                <a:sym typeface="Arial"/>
              </a:rPr>
              <a:t> the price of car insurance.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Research and then make a poster showing the pros and cons of driverless cars. Make a predication as an actuary. Do you think there will be more risk? Does the insurance company need to increase the cost of their car insurance?  </a:t>
            </a:r>
            <a:endParaRPr b="0" i="0" sz="1400" u="none" cap="none" strike="noStrike">
              <a:solidFill>
                <a:srgbClr val="000000"/>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1400"/>
              <a:buFont typeface="Arial"/>
              <a:buNone/>
            </a:pPr>
            <a:r>
              <a:t/>
            </a:r>
            <a:endParaRPr b="0" i="0" sz="1400" u="none" cap="none" strike="noStrike">
              <a:solidFill>
                <a:schemeClr val="dk1"/>
              </a:solidFill>
              <a:latin typeface="Georgia"/>
              <a:ea typeface="Georgia"/>
              <a:cs typeface="Georgia"/>
              <a:sym typeface="Georgia"/>
            </a:endParaRPr>
          </a:p>
        </p:txBody>
      </p:sp>
      <p:pic>
        <p:nvPicPr>
          <p:cNvPr id="324" name="Google Shape;324;p15"/>
          <p:cNvPicPr preferRelativeResize="0"/>
          <p:nvPr/>
        </p:nvPicPr>
        <p:blipFill rotWithShape="1">
          <a:blip r:embed="rId3">
            <a:alphaModFix/>
          </a:blip>
          <a:srcRect b="0" l="0" r="0" t="0"/>
          <a:stretch/>
        </p:blipFill>
        <p:spPr>
          <a:xfrm>
            <a:off x="6335199" y="1445436"/>
            <a:ext cx="3829250" cy="2348516"/>
          </a:xfrm>
          <a:prstGeom prst="rect">
            <a:avLst/>
          </a:prstGeom>
          <a:noFill/>
          <a:ln>
            <a:noFill/>
          </a:ln>
        </p:spPr>
      </p:pic>
      <p:pic>
        <p:nvPicPr>
          <p:cNvPr id="325" name="Google Shape;325;p15"/>
          <p:cNvPicPr preferRelativeResize="0"/>
          <p:nvPr/>
        </p:nvPicPr>
        <p:blipFill rotWithShape="1">
          <a:blip r:embed="rId4">
            <a:alphaModFix/>
          </a:blip>
          <a:srcRect b="0" l="0" r="0" t="0"/>
          <a:stretch/>
        </p:blipFill>
        <p:spPr>
          <a:xfrm>
            <a:off x="6335199" y="4061000"/>
            <a:ext cx="3829250" cy="2370113"/>
          </a:xfrm>
          <a:prstGeom prst="rect">
            <a:avLst/>
          </a:prstGeom>
          <a:noFill/>
          <a:ln>
            <a:noFill/>
          </a:ln>
        </p:spPr>
      </p:pic>
      <p:pic>
        <p:nvPicPr>
          <p:cNvPr id="326" name="Google Shape;326;p15"/>
          <p:cNvPicPr preferRelativeResize="0"/>
          <p:nvPr/>
        </p:nvPicPr>
        <p:blipFill rotWithShape="1">
          <a:blip r:embed="rId5">
            <a:alphaModFix/>
          </a:blip>
          <a:srcRect b="0" l="0" r="0" t="0"/>
          <a:stretch/>
        </p:blipFill>
        <p:spPr>
          <a:xfrm>
            <a:off x="777425" y="4535294"/>
            <a:ext cx="4726451" cy="2038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A0FA"/>
        </a:solidFill>
      </p:bgPr>
    </p:bg>
    <p:spTree>
      <p:nvGrpSpPr>
        <p:cNvPr id="330" name="Shape 330"/>
        <p:cNvGrpSpPr/>
        <p:nvPr/>
      </p:nvGrpSpPr>
      <p:grpSpPr>
        <a:xfrm>
          <a:off x="0" y="0"/>
          <a:ext cx="0" cy="0"/>
          <a:chOff x="0" y="0"/>
          <a:chExt cx="0" cy="0"/>
        </a:xfrm>
      </p:grpSpPr>
      <p:sp>
        <p:nvSpPr>
          <p:cNvPr id="331" name="Google Shape;331;p16"/>
          <p:cNvSpPr txBox="1"/>
          <p:nvPr>
            <p:ph type="title"/>
          </p:nvPr>
        </p:nvSpPr>
        <p:spPr>
          <a:xfrm>
            <a:off x="352009" y="1355590"/>
            <a:ext cx="4729800" cy="2178600"/>
          </a:xfrm>
          <a:prstGeom prst="rect">
            <a:avLst/>
          </a:prstGeom>
          <a:noFill/>
          <a:ln>
            <a:noFill/>
          </a:ln>
        </p:spPr>
        <p:txBody>
          <a:bodyPr anchorCtr="0" anchor="b" bIns="116050" lIns="116050" spcFirstLastPara="1" rIns="116050" wrap="square" tIns="116050">
            <a:noAutofit/>
          </a:bodyPr>
          <a:lstStyle/>
          <a:p>
            <a:pPr indent="0" lvl="0" marL="0" rtl="0" algn="l">
              <a:lnSpc>
                <a:spcPct val="100000"/>
              </a:lnSpc>
              <a:spcBef>
                <a:spcPts val="0"/>
              </a:spcBef>
              <a:spcAft>
                <a:spcPts val="0"/>
              </a:spcAft>
              <a:buSzPts val="5300"/>
              <a:buNone/>
            </a:pPr>
            <a:r>
              <a:rPr lang="en-GB" sz="1800">
                <a:solidFill>
                  <a:schemeClr val="lt1"/>
                </a:solidFill>
              </a:rPr>
              <a:t>“Our Tech We Can lesson plans are part of our commitment to upskill the communities we’re part of - without urgent attention, many risk getting left behind as technology changes how we live and work. The current crisis we face has provided a stark reminder of the critical value of skills in science and technology.”</a:t>
            </a:r>
            <a:endParaRPr sz="1800">
              <a:solidFill>
                <a:schemeClr val="lt1"/>
              </a:solidFill>
            </a:endParaRPr>
          </a:p>
          <a:p>
            <a:pPr indent="0" lvl="0" marL="0" rtl="0" algn="l">
              <a:lnSpc>
                <a:spcPct val="100000"/>
              </a:lnSpc>
              <a:spcBef>
                <a:spcPts val="1300"/>
              </a:spcBef>
              <a:spcAft>
                <a:spcPts val="1300"/>
              </a:spcAft>
              <a:buSzPts val="5300"/>
              <a:buNone/>
            </a:pPr>
            <a:r>
              <a:rPr b="1" lang="en-GB" sz="1300">
                <a:solidFill>
                  <a:schemeClr val="lt1"/>
                </a:solidFill>
              </a:rPr>
              <a:t>Sheridan Ash, co-CEO Tech She Can </a:t>
            </a:r>
            <a:endParaRPr b="1" sz="1300">
              <a:solidFill>
                <a:schemeClr val="lt1"/>
              </a:solidFill>
            </a:endParaRPr>
          </a:p>
        </p:txBody>
      </p:sp>
      <p:pic>
        <p:nvPicPr>
          <p:cNvPr id="332" name="Google Shape;332;p16"/>
          <p:cNvPicPr preferRelativeResize="0"/>
          <p:nvPr/>
        </p:nvPicPr>
        <p:blipFill rotWithShape="1">
          <a:blip r:embed="rId3">
            <a:alphaModFix/>
          </a:blip>
          <a:srcRect b="0" l="0" r="0" t="0"/>
          <a:stretch/>
        </p:blipFill>
        <p:spPr>
          <a:xfrm>
            <a:off x="0" y="4199761"/>
            <a:ext cx="5344509" cy="2672301"/>
          </a:xfrm>
          <a:prstGeom prst="rect">
            <a:avLst/>
          </a:prstGeom>
          <a:noFill/>
          <a:ln>
            <a:noFill/>
          </a:ln>
        </p:spPr>
      </p:pic>
      <p:sp>
        <p:nvSpPr>
          <p:cNvPr id="333" name="Google Shape;333;p16"/>
          <p:cNvSpPr txBox="1"/>
          <p:nvPr/>
        </p:nvSpPr>
        <p:spPr>
          <a:xfrm>
            <a:off x="5610623" y="312139"/>
            <a:ext cx="4818900" cy="3468000"/>
          </a:xfrm>
          <a:prstGeom prst="rect">
            <a:avLst/>
          </a:prstGeom>
          <a:noFill/>
          <a:ln>
            <a:noFill/>
          </a:ln>
        </p:spPr>
        <p:txBody>
          <a:bodyPr anchorCtr="0" anchor="t"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For more information about Tech She Can and free access to all of the Tech We Can resources we have spoke about today, please visit: </a:t>
            </a:r>
            <a:r>
              <a:rPr b="0" i="0" lang="en-GB" sz="1800" u="sng" cap="none" strike="noStrike">
                <a:solidFill>
                  <a:schemeClr val="hlink"/>
                </a:solidFill>
                <a:latin typeface="Arial"/>
                <a:ea typeface="Arial"/>
                <a:cs typeface="Arial"/>
                <a:sym typeface="Arial"/>
                <a:hlinkClick r:id="rId4"/>
              </a:rPr>
              <a:t>https://www.techshecan.org/</a:t>
            </a:r>
            <a:endParaRPr b="0" i="0" sz="1800" u="none" cap="none" strike="noStrike">
              <a:solidFill>
                <a:srgbClr val="1155CC"/>
              </a:solidFill>
              <a:latin typeface="Arial"/>
              <a:ea typeface="Arial"/>
              <a:cs typeface="Arial"/>
              <a:sym typeface="Arial"/>
            </a:endParaRPr>
          </a:p>
          <a:p>
            <a:pPr indent="0" lvl="0" marL="0" marR="0" rtl="0" algn="l">
              <a:lnSpc>
                <a:spcPct val="100000"/>
              </a:lnSpc>
              <a:spcBef>
                <a:spcPts val="13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1300"/>
              </a:spcAft>
              <a:buClr>
                <a:srgbClr val="000000"/>
              </a:buClr>
              <a:buSzPts val="1800"/>
              <a:buFont typeface="Arial"/>
              <a:buNone/>
            </a:pPr>
            <a:r>
              <a:rPr b="0" i="0" lang="en-GB" sz="1800" u="none" cap="none" strike="noStrike">
                <a:solidFill>
                  <a:srgbClr val="000000"/>
                </a:solidFill>
                <a:latin typeface="Arial"/>
                <a:ea typeface="Arial"/>
                <a:cs typeface="Arial"/>
                <a:sym typeface="Arial"/>
              </a:rPr>
              <a:t>Follow the hashtags #TechSheCan and #TechWeCan to stay up to date with us on social media. </a:t>
            </a:r>
            <a:endParaRPr b="0" i="0" sz="1800" u="none" cap="none" strike="noStrike">
              <a:solidFill>
                <a:srgbClr val="000000"/>
              </a:solidFill>
              <a:latin typeface="Arial"/>
              <a:ea typeface="Arial"/>
              <a:cs typeface="Arial"/>
              <a:sym typeface="Arial"/>
            </a:endParaRPr>
          </a:p>
        </p:txBody>
      </p:sp>
      <p:pic>
        <p:nvPicPr>
          <p:cNvPr id="334" name="Google Shape;334;p16"/>
          <p:cNvPicPr preferRelativeResize="0"/>
          <p:nvPr/>
        </p:nvPicPr>
        <p:blipFill rotWithShape="1">
          <a:blip r:embed="rId5">
            <a:alphaModFix/>
          </a:blip>
          <a:srcRect b="0" l="0" r="0" t="0"/>
          <a:stretch/>
        </p:blipFill>
        <p:spPr>
          <a:xfrm>
            <a:off x="5685690" y="5060580"/>
            <a:ext cx="2187845" cy="1849244"/>
          </a:xfrm>
          <a:prstGeom prst="rect">
            <a:avLst/>
          </a:prstGeom>
          <a:noFill/>
          <a:ln>
            <a:noFill/>
          </a:ln>
        </p:spPr>
      </p:pic>
      <p:pic>
        <p:nvPicPr>
          <p:cNvPr id="335" name="Google Shape;335;p16"/>
          <p:cNvPicPr preferRelativeResize="0"/>
          <p:nvPr/>
        </p:nvPicPr>
        <p:blipFill rotWithShape="1">
          <a:blip r:embed="rId6">
            <a:alphaModFix/>
          </a:blip>
          <a:srcRect b="0" l="0" r="0" t="0"/>
          <a:stretch/>
        </p:blipFill>
        <p:spPr>
          <a:xfrm>
            <a:off x="8170592" y="5060580"/>
            <a:ext cx="2362399" cy="1849245"/>
          </a:xfrm>
          <a:prstGeom prst="rect">
            <a:avLst/>
          </a:prstGeom>
          <a:noFill/>
          <a:ln>
            <a:noFill/>
          </a:ln>
        </p:spPr>
      </p:pic>
      <p:pic>
        <p:nvPicPr>
          <p:cNvPr id="336" name="Google Shape;336;p16"/>
          <p:cNvPicPr preferRelativeResize="0"/>
          <p:nvPr/>
        </p:nvPicPr>
        <p:blipFill rotWithShape="1">
          <a:blip r:embed="rId7">
            <a:alphaModFix/>
          </a:blip>
          <a:srcRect b="0" l="0" r="0" t="0"/>
          <a:stretch/>
        </p:blipFill>
        <p:spPr>
          <a:xfrm>
            <a:off x="4123663" y="3458035"/>
            <a:ext cx="1220834" cy="12208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2" name="Shape 152"/>
        <p:cNvGrpSpPr/>
        <p:nvPr/>
      </p:nvGrpSpPr>
      <p:grpSpPr>
        <a:xfrm>
          <a:off x="0" y="0"/>
          <a:ext cx="0" cy="0"/>
          <a:chOff x="0" y="0"/>
          <a:chExt cx="0" cy="0"/>
        </a:xfrm>
      </p:grpSpPr>
      <p:sp>
        <p:nvSpPr>
          <p:cNvPr id="153" name="Google Shape;153;p2"/>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154" name="Google Shape;154;p2"/>
          <p:cNvSpPr txBox="1"/>
          <p:nvPr>
            <p:ph type="title"/>
          </p:nvPr>
        </p:nvSpPr>
        <p:spPr>
          <a:xfrm>
            <a:off x="290537" y="214175"/>
            <a:ext cx="936840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solidFill>
                  <a:schemeClr val="lt1"/>
                </a:solidFill>
                <a:latin typeface="Arial"/>
                <a:ea typeface="Arial"/>
                <a:cs typeface="Arial"/>
                <a:sym typeface="Arial"/>
              </a:rPr>
              <a:t>The history of money and how technology has changed how we buy and sell things. </a:t>
            </a:r>
            <a:endParaRPr/>
          </a:p>
        </p:txBody>
      </p:sp>
      <p:sp>
        <p:nvSpPr>
          <p:cNvPr id="155" name="Google Shape;155;p2"/>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pic>
        <p:nvPicPr>
          <p:cNvPr descr="Image result for fintech" id="156" name="Google Shape;156;p2">
            <a:hlinkClick r:id="rId3"/>
          </p:cNvPr>
          <p:cNvPicPr preferRelativeResize="0"/>
          <p:nvPr/>
        </p:nvPicPr>
        <p:blipFill rotWithShape="1">
          <a:blip r:embed="rId4">
            <a:alphaModFix/>
          </a:blip>
          <a:srcRect b="0" l="0" r="0" t="0"/>
          <a:stretch/>
        </p:blipFill>
        <p:spPr>
          <a:xfrm>
            <a:off x="5970350" y="4020693"/>
            <a:ext cx="4318237" cy="2851836"/>
          </a:xfrm>
          <a:prstGeom prst="rect">
            <a:avLst/>
          </a:prstGeom>
          <a:noFill/>
          <a:ln>
            <a:noFill/>
          </a:ln>
        </p:spPr>
      </p:pic>
      <p:pic>
        <p:nvPicPr>
          <p:cNvPr id="157" name="Google Shape;157;p2"/>
          <p:cNvPicPr preferRelativeResize="0"/>
          <p:nvPr/>
        </p:nvPicPr>
        <p:blipFill rotWithShape="1">
          <a:blip r:embed="rId5">
            <a:alphaModFix/>
          </a:blip>
          <a:srcRect b="0" l="0" r="0" t="0"/>
          <a:stretch/>
        </p:blipFill>
        <p:spPr>
          <a:xfrm>
            <a:off x="1450383" y="1511456"/>
            <a:ext cx="7440063" cy="1876687"/>
          </a:xfrm>
          <a:prstGeom prst="rect">
            <a:avLst/>
          </a:prstGeom>
          <a:noFill/>
          <a:ln>
            <a:noFill/>
          </a:ln>
        </p:spPr>
      </p:pic>
      <p:pic>
        <p:nvPicPr>
          <p:cNvPr descr="Finance Investment Money Cash Icons Graphics Concept " id="158" name="Google Shape;158;p2"/>
          <p:cNvPicPr preferRelativeResize="0"/>
          <p:nvPr/>
        </p:nvPicPr>
        <p:blipFill rotWithShape="1">
          <a:blip r:embed="rId6">
            <a:alphaModFix/>
          </a:blip>
          <a:srcRect b="0" l="0" r="0" t="0"/>
          <a:stretch/>
        </p:blipFill>
        <p:spPr>
          <a:xfrm>
            <a:off x="403226" y="4020693"/>
            <a:ext cx="4318237" cy="28518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2" name="Shape 162"/>
        <p:cNvGrpSpPr/>
        <p:nvPr/>
      </p:nvGrpSpPr>
      <p:grpSpPr>
        <a:xfrm>
          <a:off x="0" y="0"/>
          <a:ext cx="0" cy="0"/>
          <a:chOff x="0" y="0"/>
          <a:chExt cx="0" cy="0"/>
        </a:xfrm>
      </p:grpSpPr>
      <p:sp>
        <p:nvSpPr>
          <p:cNvPr id="163" name="Google Shape;163;p3"/>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64" name="Google Shape;164;p3"/>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sp>
        <p:nvSpPr>
          <p:cNvPr id="165" name="Google Shape;165;p3"/>
          <p:cNvSpPr txBox="1"/>
          <p:nvPr>
            <p:ph type="title"/>
          </p:nvPr>
        </p:nvSpPr>
        <p:spPr>
          <a:xfrm>
            <a:off x="388413" y="235796"/>
            <a:ext cx="9914986" cy="9000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SzPct val="111111"/>
              <a:buNone/>
            </a:pPr>
            <a:r>
              <a:rPr lang="en-GB">
                <a:solidFill>
                  <a:schemeClr val="lt1"/>
                </a:solidFill>
                <a:latin typeface="Arial"/>
                <a:ea typeface="Arial"/>
                <a:cs typeface="Arial"/>
                <a:sym typeface="Arial"/>
              </a:rPr>
              <a:t>Cash to cashless society </a:t>
            </a:r>
            <a:br>
              <a:rPr lang="en-GB">
                <a:solidFill>
                  <a:srgbClr val="222222"/>
                </a:solidFill>
                <a:latin typeface="Arial"/>
                <a:ea typeface="Arial"/>
                <a:cs typeface="Arial"/>
                <a:sym typeface="Arial"/>
              </a:rPr>
            </a:br>
            <a:br>
              <a:rPr b="0" lang="en-GB">
                <a:solidFill>
                  <a:srgbClr val="000000"/>
                </a:solidFill>
              </a:rPr>
            </a:br>
            <a:endParaRPr/>
          </a:p>
        </p:txBody>
      </p:sp>
      <p:grpSp>
        <p:nvGrpSpPr>
          <p:cNvPr id="166" name="Google Shape;166;p3"/>
          <p:cNvGrpSpPr/>
          <p:nvPr/>
        </p:nvGrpSpPr>
        <p:grpSpPr>
          <a:xfrm>
            <a:off x="2153269" y="4014610"/>
            <a:ext cx="6385274" cy="3041086"/>
            <a:chOff x="4071983" y="1512603"/>
            <a:chExt cx="6224544" cy="2955488"/>
          </a:xfrm>
        </p:grpSpPr>
        <p:pic>
          <p:nvPicPr>
            <p:cNvPr descr="Image result for cashless society" id="167" name="Google Shape;167;p3">
              <a:hlinkClick r:id="rId3"/>
            </p:cNvPr>
            <p:cNvPicPr preferRelativeResize="0"/>
            <p:nvPr/>
          </p:nvPicPr>
          <p:blipFill rotWithShape="1">
            <a:blip r:embed="rId4">
              <a:alphaModFix/>
            </a:blip>
            <a:srcRect b="11437" l="1461" r="52405" t="1822"/>
            <a:stretch/>
          </p:blipFill>
          <p:spPr>
            <a:xfrm>
              <a:off x="4071983" y="1512603"/>
              <a:ext cx="2955488" cy="2955488"/>
            </a:xfrm>
            <a:prstGeom prst="ellipse">
              <a:avLst/>
            </a:prstGeom>
            <a:noFill/>
            <a:ln cap="flat" cmpd="sng" w="38100">
              <a:solidFill>
                <a:schemeClr val="accent4"/>
              </a:solidFill>
              <a:prstDash val="solid"/>
              <a:round/>
              <a:headEnd len="sm" w="sm" type="none"/>
              <a:tailEnd len="sm" w="sm" type="none"/>
            </a:ln>
          </p:spPr>
        </p:pic>
        <p:pic>
          <p:nvPicPr>
            <p:cNvPr descr="Image result for cashless society" id="168" name="Google Shape;168;p3">
              <a:hlinkClick r:id="rId5"/>
            </p:cNvPr>
            <p:cNvPicPr preferRelativeResize="0"/>
            <p:nvPr/>
          </p:nvPicPr>
          <p:blipFill rotWithShape="1">
            <a:blip r:embed="rId6">
              <a:alphaModFix/>
            </a:blip>
            <a:srcRect b="11437" l="52229" r="1637" t="1822"/>
            <a:stretch/>
          </p:blipFill>
          <p:spPr>
            <a:xfrm>
              <a:off x="7341039" y="1512603"/>
              <a:ext cx="2955488" cy="2955488"/>
            </a:xfrm>
            <a:prstGeom prst="ellipse">
              <a:avLst/>
            </a:prstGeom>
            <a:noFill/>
            <a:ln cap="flat" cmpd="sng" w="38100">
              <a:solidFill>
                <a:schemeClr val="accent4"/>
              </a:solidFill>
              <a:prstDash val="solid"/>
              <a:round/>
              <a:headEnd len="sm" w="sm" type="none"/>
              <a:tailEnd len="sm" w="sm" type="none"/>
            </a:ln>
          </p:spPr>
        </p:pic>
      </p:grpSp>
      <p:pic>
        <p:nvPicPr>
          <p:cNvPr descr="Fingerprint? Voice biometrics? Facial biometrics? | NICE" id="169" name="Google Shape;169;p3"/>
          <p:cNvPicPr preferRelativeResize="0"/>
          <p:nvPr/>
        </p:nvPicPr>
        <p:blipFill rotWithShape="1">
          <a:blip r:embed="rId7">
            <a:alphaModFix/>
          </a:blip>
          <a:srcRect b="0" l="0" r="0" t="0"/>
          <a:stretch/>
        </p:blipFill>
        <p:spPr>
          <a:xfrm>
            <a:off x="2381953" y="940552"/>
            <a:ext cx="5606241" cy="2676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3" name="Shape 173"/>
        <p:cNvGrpSpPr/>
        <p:nvPr/>
      </p:nvGrpSpPr>
      <p:grpSpPr>
        <a:xfrm>
          <a:off x="0" y="0"/>
          <a:ext cx="0" cy="0"/>
          <a:chOff x="0" y="0"/>
          <a:chExt cx="0" cy="0"/>
        </a:xfrm>
      </p:grpSpPr>
      <p:sp>
        <p:nvSpPr>
          <p:cNvPr id="174" name="Google Shape;174;p4"/>
          <p:cNvSpPr/>
          <p:nvPr/>
        </p:nvSpPr>
        <p:spPr>
          <a:xfrm>
            <a:off x="-70339" y="-12083"/>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5" name="Google Shape;175;p4"/>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800"/>
              <a:buNone/>
            </a:pPr>
            <a:r>
              <a:rPr lang="en-GB">
                <a:solidFill>
                  <a:schemeClr val="dk1"/>
                </a:solidFill>
              </a:rPr>
              <a:t>Careers in cashless technology</a:t>
            </a:r>
            <a:endParaRPr>
              <a:solidFill>
                <a:schemeClr val="dk1"/>
              </a:solidFill>
            </a:endParaRPr>
          </a:p>
        </p:txBody>
      </p:sp>
      <p:sp>
        <p:nvSpPr>
          <p:cNvPr id="176" name="Google Shape;176;p4"/>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800"/>
              <a:buNone/>
            </a:pPr>
            <a:fld id="{00000000-1234-1234-1234-123412341234}" type="slidenum">
              <a:rPr b="0" i="0" lang="en-GB" sz="800" u="none" cap="none" strike="noStrike">
                <a:solidFill>
                  <a:schemeClr val="lt1"/>
                </a:solidFill>
                <a:latin typeface="Arial"/>
                <a:ea typeface="Arial"/>
                <a:cs typeface="Arial"/>
                <a:sym typeface="Arial"/>
              </a:rPr>
              <a:t>‹#›</a:t>
            </a:fld>
            <a:endParaRPr b="0" i="0" sz="800" u="none" cap="none" strike="noStrike">
              <a:solidFill>
                <a:schemeClr val="lt1"/>
              </a:solidFill>
              <a:latin typeface="Arial"/>
              <a:ea typeface="Arial"/>
              <a:cs typeface="Arial"/>
              <a:sym typeface="Arial"/>
            </a:endParaRPr>
          </a:p>
        </p:txBody>
      </p:sp>
      <p:sp>
        <p:nvSpPr>
          <p:cNvPr id="177" name="Google Shape;177;p4"/>
          <p:cNvSpPr/>
          <p:nvPr/>
        </p:nvSpPr>
        <p:spPr>
          <a:xfrm>
            <a:off x="5715178" y="4141849"/>
            <a:ext cx="3182931" cy="24622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As a biometric engineer, you could work to design new and more secure ways of using our unique features to protect our personal data and finances. Biometric engineers also work in other areas such as healthcare. </a:t>
            </a:r>
            <a:endParaRPr b="0" i="0" sz="1400" u="none" cap="none" strike="noStrike">
              <a:solidFill>
                <a:srgbClr val="000000"/>
              </a:solidFill>
              <a:latin typeface="Arial"/>
              <a:ea typeface="Arial"/>
              <a:cs typeface="Arial"/>
              <a:sym typeface="Arial"/>
            </a:endParaRPr>
          </a:p>
        </p:txBody>
      </p:sp>
      <p:sp>
        <p:nvSpPr>
          <p:cNvPr id="178" name="Google Shape;178;p4"/>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sp>
        <p:nvSpPr>
          <p:cNvPr id="179" name="Google Shape;179;p4"/>
          <p:cNvSpPr/>
          <p:nvPr/>
        </p:nvSpPr>
        <p:spPr>
          <a:xfrm>
            <a:off x="6264822" y="1231137"/>
            <a:ext cx="2850000"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Biometric Engineer </a:t>
            </a:r>
            <a:endParaRPr b="0" i="0" sz="1400" u="none" cap="none" strike="noStrike">
              <a:solidFill>
                <a:srgbClr val="000000"/>
              </a:solidFill>
              <a:latin typeface="Arial"/>
              <a:ea typeface="Arial"/>
              <a:cs typeface="Arial"/>
              <a:sym typeface="Arial"/>
            </a:endParaRPr>
          </a:p>
        </p:txBody>
      </p:sp>
      <p:sp>
        <p:nvSpPr>
          <p:cNvPr id="180" name="Google Shape;180;p4"/>
          <p:cNvSpPr/>
          <p:nvPr/>
        </p:nvSpPr>
        <p:spPr>
          <a:xfrm>
            <a:off x="940870" y="1178089"/>
            <a:ext cx="3194718"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Fintech Software Developer  </a:t>
            </a:r>
            <a:endParaRPr b="0" i="0" sz="1400" u="none" cap="none" strike="noStrike">
              <a:solidFill>
                <a:srgbClr val="000000"/>
              </a:solidFill>
              <a:latin typeface="Arial"/>
              <a:ea typeface="Arial"/>
              <a:cs typeface="Arial"/>
              <a:sym typeface="Arial"/>
            </a:endParaRPr>
          </a:p>
        </p:txBody>
      </p:sp>
      <p:sp>
        <p:nvSpPr>
          <p:cNvPr id="181" name="Google Shape;181;p4"/>
          <p:cNvSpPr/>
          <p:nvPr/>
        </p:nvSpPr>
        <p:spPr>
          <a:xfrm>
            <a:off x="1005831" y="4141849"/>
            <a:ext cx="3182931" cy="24622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As a fintech software developer, you could design, build and test the software used by banks and other financial companies. This could include creating brand new payment technologies. </a:t>
            </a:r>
            <a:endParaRPr b="0" i="0" sz="1400" u="none" cap="none" strike="noStrike">
              <a:solidFill>
                <a:srgbClr val="000000"/>
              </a:solidFill>
              <a:latin typeface="Arial"/>
              <a:ea typeface="Arial"/>
              <a:cs typeface="Arial"/>
              <a:sym typeface="Arial"/>
            </a:endParaRPr>
          </a:p>
        </p:txBody>
      </p:sp>
      <p:pic>
        <p:nvPicPr>
          <p:cNvPr descr="What Do Applications Software Developers Do (including Their Typical Day At  Work)" id="182" name="Google Shape;182;p4"/>
          <p:cNvPicPr preferRelativeResize="0"/>
          <p:nvPr/>
        </p:nvPicPr>
        <p:blipFill rotWithShape="1">
          <a:blip r:embed="rId3">
            <a:alphaModFix/>
          </a:blip>
          <a:srcRect b="0" l="0" r="0" t="0"/>
          <a:stretch/>
        </p:blipFill>
        <p:spPr>
          <a:xfrm>
            <a:off x="982971" y="1757256"/>
            <a:ext cx="3228653" cy="1925656"/>
          </a:xfrm>
          <a:prstGeom prst="rect">
            <a:avLst/>
          </a:prstGeom>
          <a:noFill/>
          <a:ln>
            <a:noFill/>
          </a:ln>
        </p:spPr>
      </p:pic>
      <p:pic>
        <p:nvPicPr>
          <p:cNvPr descr="Female It Engineer Identified By Biometric Facial Recognition Scanning  Process In Data Center Server Room Futuristic Concept Projector Identifies  Individual By Illuminating Face By Lines Stock Photo - Download Image Now -  iStock" id="183" name="Google Shape;183;p4"/>
          <p:cNvPicPr preferRelativeResize="0"/>
          <p:nvPr/>
        </p:nvPicPr>
        <p:blipFill rotWithShape="1">
          <a:blip r:embed="rId4">
            <a:alphaModFix/>
          </a:blip>
          <a:srcRect b="0" l="0" r="0" t="0"/>
          <a:stretch/>
        </p:blipFill>
        <p:spPr>
          <a:xfrm>
            <a:off x="5715178" y="1757256"/>
            <a:ext cx="3228653" cy="19256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7" name="Shape 187"/>
        <p:cNvGrpSpPr/>
        <p:nvPr/>
      </p:nvGrpSpPr>
      <p:grpSpPr>
        <a:xfrm>
          <a:off x="0" y="0"/>
          <a:ext cx="0" cy="0"/>
          <a:chOff x="0" y="0"/>
          <a:chExt cx="0" cy="0"/>
        </a:xfrm>
      </p:grpSpPr>
      <p:sp>
        <p:nvSpPr>
          <p:cNvPr id="188" name="Google Shape;188;p5"/>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89" name="Google Shape;189;p5"/>
          <p:cNvSpPr txBox="1"/>
          <p:nvPr>
            <p:ph type="title"/>
          </p:nvPr>
        </p:nvSpPr>
        <p:spPr>
          <a:xfrm>
            <a:off x="388413" y="235796"/>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solidFill>
                  <a:schemeClr val="lt1"/>
                </a:solidFill>
                <a:latin typeface="Arial"/>
                <a:ea typeface="Arial"/>
                <a:cs typeface="Arial"/>
                <a:sym typeface="Arial"/>
              </a:rPr>
              <a:t>Tech used for money management</a:t>
            </a:r>
            <a:endParaRPr/>
          </a:p>
        </p:txBody>
      </p:sp>
      <p:sp>
        <p:nvSpPr>
          <p:cNvPr id="190" name="Google Shape;190;p5"/>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pic>
        <p:nvPicPr>
          <p:cNvPr descr="Island Saver | MoneySense" id="191" name="Google Shape;191;p5"/>
          <p:cNvPicPr preferRelativeResize="0"/>
          <p:nvPr/>
        </p:nvPicPr>
        <p:blipFill rotWithShape="1">
          <a:blip r:embed="rId3">
            <a:alphaModFix/>
          </a:blip>
          <a:srcRect b="0" l="0" r="0" t="0"/>
          <a:stretch/>
        </p:blipFill>
        <p:spPr>
          <a:xfrm>
            <a:off x="5187950" y="1078575"/>
            <a:ext cx="5019624" cy="2701275"/>
          </a:xfrm>
          <a:prstGeom prst="rect">
            <a:avLst/>
          </a:prstGeom>
          <a:noFill/>
          <a:ln>
            <a:noFill/>
          </a:ln>
        </p:spPr>
      </p:pic>
      <p:pic>
        <p:nvPicPr>
          <p:cNvPr descr="Starling Bank's mobile-first marketing opens more accounts: Campaign of the  Month" id="192" name="Google Shape;192;p5"/>
          <p:cNvPicPr preferRelativeResize="0"/>
          <p:nvPr/>
        </p:nvPicPr>
        <p:blipFill rotWithShape="1">
          <a:blip r:embed="rId4">
            <a:alphaModFix/>
          </a:blip>
          <a:srcRect b="0" l="0" r="0" t="0"/>
          <a:stretch/>
        </p:blipFill>
        <p:spPr>
          <a:xfrm>
            <a:off x="468575" y="1078575"/>
            <a:ext cx="4242399" cy="2701275"/>
          </a:xfrm>
          <a:prstGeom prst="rect">
            <a:avLst/>
          </a:prstGeom>
          <a:noFill/>
          <a:ln>
            <a:noFill/>
          </a:ln>
        </p:spPr>
      </p:pic>
      <p:pic>
        <p:nvPicPr>
          <p:cNvPr id="193" name="Google Shape;193;p5"/>
          <p:cNvPicPr preferRelativeResize="0"/>
          <p:nvPr/>
        </p:nvPicPr>
        <p:blipFill rotWithShape="1">
          <a:blip r:embed="rId5">
            <a:alphaModFix/>
          </a:blip>
          <a:srcRect b="0" l="0" r="0" t="0"/>
          <a:stretch/>
        </p:blipFill>
        <p:spPr>
          <a:xfrm>
            <a:off x="422325" y="4091052"/>
            <a:ext cx="4334900" cy="1826075"/>
          </a:xfrm>
          <a:prstGeom prst="rect">
            <a:avLst/>
          </a:prstGeom>
          <a:noFill/>
          <a:ln>
            <a:noFill/>
          </a:ln>
        </p:spPr>
      </p:pic>
      <p:pic>
        <p:nvPicPr>
          <p:cNvPr id="194" name="Google Shape;194;p5"/>
          <p:cNvPicPr preferRelativeResize="0"/>
          <p:nvPr/>
        </p:nvPicPr>
        <p:blipFill rotWithShape="1">
          <a:blip r:embed="rId6">
            <a:alphaModFix/>
          </a:blip>
          <a:srcRect b="0" l="0" r="0" t="0"/>
          <a:stretch/>
        </p:blipFill>
        <p:spPr>
          <a:xfrm>
            <a:off x="5750113" y="4554088"/>
            <a:ext cx="3821052" cy="90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8" name="Shape 198"/>
        <p:cNvGrpSpPr/>
        <p:nvPr/>
      </p:nvGrpSpPr>
      <p:grpSpPr>
        <a:xfrm>
          <a:off x="0" y="0"/>
          <a:ext cx="0" cy="0"/>
          <a:chOff x="0" y="0"/>
          <a:chExt cx="0" cy="0"/>
        </a:xfrm>
      </p:grpSpPr>
      <p:sp>
        <p:nvSpPr>
          <p:cNvPr id="199" name="Google Shape;199;p6"/>
          <p:cNvSpPr/>
          <p:nvPr/>
        </p:nvSpPr>
        <p:spPr>
          <a:xfrm>
            <a:off x="0" y="0"/>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0" name="Google Shape;200;p6"/>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800"/>
              <a:buNone/>
            </a:pPr>
            <a:r>
              <a:rPr lang="en-GB">
                <a:solidFill>
                  <a:schemeClr val="dk1"/>
                </a:solidFill>
              </a:rPr>
              <a:t>Careers in tech to manage money </a:t>
            </a:r>
            <a:endParaRPr>
              <a:solidFill>
                <a:schemeClr val="dk1"/>
              </a:solidFill>
            </a:endParaRPr>
          </a:p>
        </p:txBody>
      </p:sp>
      <p:sp>
        <p:nvSpPr>
          <p:cNvPr id="201" name="Google Shape;201;p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800"/>
              <a:buNone/>
            </a:pPr>
            <a:fld id="{00000000-1234-1234-1234-123412341234}" type="slidenum">
              <a:rPr b="0" i="0" lang="en-GB" sz="800" u="none" cap="none" strike="noStrike">
                <a:solidFill>
                  <a:schemeClr val="lt1"/>
                </a:solidFill>
                <a:latin typeface="Arial"/>
                <a:ea typeface="Arial"/>
                <a:cs typeface="Arial"/>
                <a:sym typeface="Arial"/>
              </a:rPr>
              <a:t>‹#›</a:t>
            </a:fld>
            <a:endParaRPr b="0" i="0" sz="800" u="none" cap="none" strike="noStrike">
              <a:solidFill>
                <a:schemeClr val="lt1"/>
              </a:solidFill>
              <a:latin typeface="Arial"/>
              <a:ea typeface="Arial"/>
              <a:cs typeface="Arial"/>
              <a:sym typeface="Arial"/>
            </a:endParaRPr>
          </a:p>
        </p:txBody>
      </p:sp>
      <p:sp>
        <p:nvSpPr>
          <p:cNvPr id="202" name="Google Shape;202;p6"/>
          <p:cNvSpPr/>
          <p:nvPr/>
        </p:nvSpPr>
        <p:spPr>
          <a:xfrm>
            <a:off x="6556207" y="1064730"/>
            <a:ext cx="2850000" cy="61555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Computer Game Designer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1183861" y="4090308"/>
            <a:ext cx="3182931" cy="221599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1800" u="none" cap="none" strike="noStrike">
                <a:solidFill>
                  <a:schemeClr val="lt1"/>
                </a:solidFill>
                <a:latin typeface="Arial"/>
                <a:ea typeface="Arial"/>
                <a:cs typeface="Arial"/>
                <a:sym typeface="Arial"/>
              </a:rPr>
              <a:t>As an app designer, you could design the mobile banking and money management apps of the future. Perhaps you could design an even easier or safer way for people to transfer money to each other and pay for things.</a:t>
            </a:r>
            <a:endParaRPr b="0" i="0" sz="1800" u="none" cap="none" strike="noStrike">
              <a:solidFill>
                <a:srgbClr val="000000"/>
              </a:solidFill>
              <a:latin typeface="Arial"/>
              <a:ea typeface="Arial"/>
              <a:cs typeface="Arial"/>
              <a:sym typeface="Arial"/>
            </a:endParaRPr>
          </a:p>
        </p:txBody>
      </p:sp>
      <p:sp>
        <p:nvSpPr>
          <p:cNvPr id="204" name="Google Shape;204;p6"/>
          <p:cNvSpPr/>
          <p:nvPr/>
        </p:nvSpPr>
        <p:spPr>
          <a:xfrm>
            <a:off x="6535529" y="4090937"/>
            <a:ext cx="3312372" cy="212365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As a computer game designer, you could design and create games to help teach people money management. Games can obviously be fun but we can also use games to help educate players at the same time.  </a:t>
            </a:r>
            <a:br>
              <a:rPr b="0" i="0" lang="en-GB" sz="1400" u="none" cap="none" strike="noStrike">
                <a:solidFill>
                  <a:srgbClr val="000000"/>
                </a:solidFill>
                <a:latin typeface="Arial"/>
                <a:ea typeface="Arial"/>
                <a:cs typeface="Arial"/>
                <a:sym typeface="Arial"/>
              </a:rPr>
            </a:br>
            <a:endParaRPr b="0" i="0" sz="1200" u="none" cap="none" strike="noStrike">
              <a:solidFill>
                <a:schemeClr val="lt1"/>
              </a:solidFill>
              <a:latin typeface="Arial"/>
              <a:ea typeface="Arial"/>
              <a:cs typeface="Arial"/>
              <a:sym typeface="Arial"/>
            </a:endParaRPr>
          </a:p>
        </p:txBody>
      </p:sp>
      <p:sp>
        <p:nvSpPr>
          <p:cNvPr id="205" name="Google Shape;205;p6"/>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1727526" y="1122826"/>
            <a:ext cx="2850000"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App Designer</a:t>
            </a:r>
            <a:endParaRPr b="0" i="0" sz="1400" u="none" cap="none" strike="noStrike">
              <a:solidFill>
                <a:srgbClr val="000000"/>
              </a:solidFill>
              <a:latin typeface="Arial"/>
              <a:ea typeface="Arial"/>
              <a:cs typeface="Arial"/>
              <a:sym typeface="Arial"/>
            </a:endParaRPr>
          </a:p>
        </p:txBody>
      </p:sp>
      <p:pic>
        <p:nvPicPr>
          <p:cNvPr descr="Why Zoom Hacking Is No Doubt Cyber Terrorism Against Black People - Blavity  News" id="207" name="Google Shape;207;p6"/>
          <p:cNvPicPr preferRelativeResize="0"/>
          <p:nvPr/>
        </p:nvPicPr>
        <p:blipFill rotWithShape="1">
          <a:blip r:embed="rId3">
            <a:alphaModFix/>
          </a:blip>
          <a:srcRect b="0" l="0" r="0" t="0"/>
          <a:stretch/>
        </p:blipFill>
        <p:spPr>
          <a:xfrm>
            <a:off x="6573672" y="1707056"/>
            <a:ext cx="2832536" cy="1886470"/>
          </a:xfrm>
          <a:prstGeom prst="rect">
            <a:avLst/>
          </a:prstGeom>
          <a:noFill/>
          <a:ln>
            <a:noFill/>
          </a:ln>
        </p:spPr>
      </p:pic>
      <p:pic>
        <p:nvPicPr>
          <p:cNvPr descr="A day in the life of an App Designer – Liverpool Girl Geeks" id="208" name="Google Shape;208;p6"/>
          <p:cNvPicPr preferRelativeResize="0"/>
          <p:nvPr/>
        </p:nvPicPr>
        <p:blipFill rotWithShape="1">
          <a:blip r:embed="rId4">
            <a:alphaModFix/>
          </a:blip>
          <a:srcRect b="0" l="0" r="0" t="0"/>
          <a:stretch/>
        </p:blipFill>
        <p:spPr>
          <a:xfrm>
            <a:off x="1288437" y="1707056"/>
            <a:ext cx="2829705" cy="18864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3" name="Shape 213"/>
        <p:cNvGrpSpPr/>
        <p:nvPr/>
      </p:nvGrpSpPr>
      <p:grpSpPr>
        <a:xfrm>
          <a:off x="0" y="0"/>
          <a:ext cx="0" cy="0"/>
          <a:chOff x="0" y="0"/>
          <a:chExt cx="0" cy="0"/>
        </a:xfrm>
      </p:grpSpPr>
      <p:sp>
        <p:nvSpPr>
          <p:cNvPr id="214" name="Google Shape;214;p7"/>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215" name="Google Shape;215;p7"/>
          <p:cNvSpPr txBox="1"/>
          <p:nvPr>
            <p:ph type="title"/>
          </p:nvPr>
        </p:nvSpPr>
        <p:spPr>
          <a:xfrm>
            <a:off x="290537" y="214175"/>
            <a:ext cx="936840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solidFill>
                  <a:schemeClr val="lt1"/>
                </a:solidFill>
                <a:latin typeface="Arial"/>
                <a:ea typeface="Arial"/>
                <a:cs typeface="Arial"/>
                <a:sym typeface="Arial"/>
              </a:rPr>
              <a:t>Tech used to protect future finances  </a:t>
            </a:r>
            <a:endParaRPr/>
          </a:p>
        </p:txBody>
      </p:sp>
      <p:sp>
        <p:nvSpPr>
          <p:cNvPr id="216" name="Google Shape;216;p7"/>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graphicFrame>
        <p:nvGraphicFramePr>
          <p:cNvPr id="217" name="Google Shape;217;p7"/>
          <p:cNvGraphicFramePr/>
          <p:nvPr/>
        </p:nvGraphicFramePr>
        <p:xfrm>
          <a:off x="1441575" y="3384799"/>
          <a:ext cx="3000000" cy="3000000"/>
        </p:xfrm>
        <a:graphic>
          <a:graphicData uri="http://schemas.openxmlformats.org/drawingml/2006/table">
            <a:tbl>
              <a:tblPr>
                <a:noFill/>
                <a:tableStyleId>{35B051A8-3E29-4DE3-AADB-16E9145EB61E}</a:tableStyleId>
              </a:tblPr>
              <a:tblGrid>
                <a:gridCol w="1028775"/>
                <a:gridCol w="6588075"/>
              </a:tblGrid>
              <a:tr h="823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rgbClr val="FFFFFF"/>
                          </a:solidFill>
                        </a:rPr>
                        <a:t>If people die their income can be insured so the family who lost someone will still receive money to continue living their lives</a:t>
                      </a:r>
                      <a:endParaRPr sz="18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7315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rgbClr val="FFFFFF"/>
                          </a:solidFill>
                        </a:rPr>
                        <a:t>If you accidentally lose or damage things you own they can be replaced or paid for</a:t>
                      </a:r>
                      <a:endParaRPr sz="18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grpSp>
        <p:nvGrpSpPr>
          <p:cNvPr id="218" name="Google Shape;218;p7"/>
          <p:cNvGrpSpPr/>
          <p:nvPr/>
        </p:nvGrpSpPr>
        <p:grpSpPr>
          <a:xfrm>
            <a:off x="1672912" y="4350942"/>
            <a:ext cx="457200" cy="457200"/>
            <a:chOff x="10418558" y="3895566"/>
            <a:chExt cx="457200" cy="457200"/>
          </a:xfrm>
        </p:grpSpPr>
        <p:sp>
          <p:nvSpPr>
            <p:cNvPr id="219" name="Google Shape;219;p7"/>
            <p:cNvSpPr/>
            <p:nvPr/>
          </p:nvSpPr>
          <p:spPr>
            <a:xfrm>
              <a:off x="10418558" y="3895566"/>
              <a:ext cx="457200" cy="457200"/>
            </a:xfrm>
            <a:custGeom>
              <a:rect b="b" l="l" r="r" t="t"/>
              <a:pathLst>
                <a:path extrusionOk="0" h="457200" w="457200">
                  <a:moveTo>
                    <a:pt x="0" y="0"/>
                  </a:moveTo>
                  <a:lnTo>
                    <a:pt x="0" y="457200"/>
                  </a:lnTo>
                  <a:lnTo>
                    <a:pt x="457200" y="457200"/>
                  </a:lnTo>
                  <a:lnTo>
                    <a:pt x="457200" y="0"/>
                  </a:lnTo>
                  <a:close/>
                  <a:moveTo>
                    <a:pt x="437674" y="437674"/>
                  </a:moveTo>
                  <a:lnTo>
                    <a:pt x="19526" y="437674"/>
                  </a:lnTo>
                  <a:lnTo>
                    <a:pt x="19526" y="19526"/>
                  </a:lnTo>
                  <a:lnTo>
                    <a:pt x="437674" y="1952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D04A02"/>
                </a:solidFill>
                <a:latin typeface="Arial"/>
                <a:ea typeface="Arial"/>
                <a:cs typeface="Arial"/>
                <a:sym typeface="Arial"/>
              </a:endParaRPr>
            </a:p>
          </p:txBody>
        </p:sp>
        <p:sp>
          <p:nvSpPr>
            <p:cNvPr id="220" name="Google Shape;220;p7"/>
            <p:cNvSpPr/>
            <p:nvPr/>
          </p:nvSpPr>
          <p:spPr>
            <a:xfrm>
              <a:off x="10476374" y="3976084"/>
              <a:ext cx="342011" cy="146208"/>
            </a:xfrm>
            <a:custGeom>
              <a:rect b="b" l="l" r="r" t="t"/>
              <a:pathLst>
                <a:path extrusionOk="0" h="146208" w="342011">
                  <a:moveTo>
                    <a:pt x="45402" y="146209"/>
                  </a:moveTo>
                  <a:lnTo>
                    <a:pt x="37433" y="137509"/>
                  </a:lnTo>
                  <a:lnTo>
                    <a:pt x="37179" y="137255"/>
                  </a:lnTo>
                  <a:lnTo>
                    <a:pt x="36894" y="136970"/>
                  </a:lnTo>
                  <a:cubicBezTo>
                    <a:pt x="26257" y="126143"/>
                    <a:pt x="21019" y="110331"/>
                    <a:pt x="21019" y="89948"/>
                  </a:cubicBezTo>
                  <a:cubicBezTo>
                    <a:pt x="20923" y="50705"/>
                    <a:pt x="49784" y="21082"/>
                    <a:pt x="88233" y="21082"/>
                  </a:cubicBezTo>
                  <a:cubicBezTo>
                    <a:pt x="117570" y="21082"/>
                    <a:pt x="142780" y="37814"/>
                    <a:pt x="150940" y="62738"/>
                  </a:cubicBezTo>
                  <a:lnTo>
                    <a:pt x="154908" y="75057"/>
                  </a:lnTo>
                  <a:lnTo>
                    <a:pt x="185198" y="75057"/>
                  </a:lnTo>
                  <a:lnTo>
                    <a:pt x="189833" y="65532"/>
                  </a:lnTo>
                  <a:cubicBezTo>
                    <a:pt x="204311" y="36068"/>
                    <a:pt x="225774" y="21082"/>
                    <a:pt x="253651" y="21082"/>
                  </a:cubicBezTo>
                  <a:cubicBezTo>
                    <a:pt x="291941" y="21082"/>
                    <a:pt x="320802" y="50641"/>
                    <a:pt x="320802" y="89884"/>
                  </a:cubicBezTo>
                  <a:cubicBezTo>
                    <a:pt x="320802" y="110268"/>
                    <a:pt x="315436" y="126079"/>
                    <a:pt x="304927" y="136906"/>
                  </a:cubicBezTo>
                  <a:lnTo>
                    <a:pt x="304641" y="137192"/>
                  </a:lnTo>
                  <a:lnTo>
                    <a:pt x="304387" y="137446"/>
                  </a:lnTo>
                  <a:lnTo>
                    <a:pt x="296450" y="146145"/>
                  </a:lnTo>
                  <a:lnTo>
                    <a:pt x="324771" y="146145"/>
                  </a:lnTo>
                  <a:cubicBezTo>
                    <a:pt x="337471" y="130080"/>
                    <a:pt x="342011" y="109982"/>
                    <a:pt x="342011" y="89884"/>
                  </a:cubicBezTo>
                  <a:cubicBezTo>
                    <a:pt x="342011" y="39338"/>
                    <a:pt x="303403" y="0"/>
                    <a:pt x="253778" y="0"/>
                  </a:cubicBezTo>
                  <a:cubicBezTo>
                    <a:pt x="215170" y="0"/>
                    <a:pt x="187611" y="22479"/>
                    <a:pt x="171228" y="56166"/>
                  </a:cubicBezTo>
                  <a:cubicBezTo>
                    <a:pt x="159766" y="22542"/>
                    <a:pt x="126683" y="63"/>
                    <a:pt x="88233" y="63"/>
                  </a:cubicBezTo>
                  <a:cubicBezTo>
                    <a:pt x="38608" y="63"/>
                    <a:pt x="0" y="39402"/>
                    <a:pt x="0" y="89948"/>
                  </a:cubicBezTo>
                  <a:cubicBezTo>
                    <a:pt x="0" y="110046"/>
                    <a:pt x="4445" y="130143"/>
                    <a:pt x="17240" y="14620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D04A02"/>
                </a:solidFill>
                <a:latin typeface="Arial"/>
                <a:ea typeface="Arial"/>
                <a:cs typeface="Arial"/>
                <a:sym typeface="Arial"/>
              </a:endParaRPr>
            </a:p>
          </p:txBody>
        </p:sp>
        <p:sp>
          <p:nvSpPr>
            <p:cNvPr id="221" name="Google Shape;221;p7"/>
            <p:cNvSpPr/>
            <p:nvPr/>
          </p:nvSpPr>
          <p:spPr>
            <a:xfrm>
              <a:off x="10543526" y="4177379"/>
              <a:ext cx="207200" cy="113315"/>
            </a:xfrm>
            <a:custGeom>
              <a:rect b="b" l="l" r="r" t="t"/>
              <a:pathLst>
                <a:path extrusionOk="0" h="113315" w="207200">
                  <a:moveTo>
                    <a:pt x="103632" y="82106"/>
                  </a:moveTo>
                  <a:lnTo>
                    <a:pt x="28575" y="0"/>
                  </a:lnTo>
                  <a:lnTo>
                    <a:pt x="0" y="0"/>
                  </a:lnTo>
                  <a:lnTo>
                    <a:pt x="103632" y="113316"/>
                  </a:lnTo>
                  <a:lnTo>
                    <a:pt x="207201" y="0"/>
                  </a:lnTo>
                  <a:lnTo>
                    <a:pt x="178626"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D04A02"/>
                </a:solidFill>
                <a:latin typeface="Arial"/>
                <a:ea typeface="Arial"/>
                <a:cs typeface="Arial"/>
                <a:sym typeface="Arial"/>
              </a:endParaRPr>
            </a:p>
          </p:txBody>
        </p:sp>
        <p:sp>
          <p:nvSpPr>
            <p:cNvPr id="222" name="Google Shape;222;p7"/>
            <p:cNvSpPr/>
            <p:nvPr/>
          </p:nvSpPr>
          <p:spPr>
            <a:xfrm>
              <a:off x="10476215" y="4060570"/>
              <a:ext cx="341883" cy="125317"/>
            </a:xfrm>
            <a:custGeom>
              <a:rect b="b" l="l" r="r" t="t"/>
              <a:pathLst>
                <a:path extrusionOk="0" h="125317" w="341883">
                  <a:moveTo>
                    <a:pt x="125254" y="68675"/>
                  </a:moveTo>
                  <a:lnTo>
                    <a:pt x="166180" y="125317"/>
                  </a:lnTo>
                  <a:lnTo>
                    <a:pt x="204629" y="42259"/>
                  </a:lnTo>
                  <a:lnTo>
                    <a:pt x="236855" y="97885"/>
                  </a:lnTo>
                  <a:lnTo>
                    <a:pt x="341884" y="97885"/>
                  </a:lnTo>
                  <a:lnTo>
                    <a:pt x="341884" y="78359"/>
                  </a:lnTo>
                  <a:lnTo>
                    <a:pt x="248095" y="78359"/>
                  </a:lnTo>
                  <a:lnTo>
                    <a:pt x="202692" y="0"/>
                  </a:lnTo>
                  <a:lnTo>
                    <a:pt x="162465" y="86836"/>
                  </a:lnTo>
                  <a:lnTo>
                    <a:pt x="124809" y="34734"/>
                  </a:lnTo>
                  <a:lnTo>
                    <a:pt x="94647" y="78835"/>
                  </a:lnTo>
                  <a:lnTo>
                    <a:pt x="0" y="78835"/>
                  </a:lnTo>
                  <a:lnTo>
                    <a:pt x="0" y="98361"/>
                  </a:lnTo>
                  <a:lnTo>
                    <a:pt x="104934" y="98361"/>
                  </a:lnTo>
                  <a:lnTo>
                    <a:pt x="125254" y="68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D04A02"/>
                </a:solidFill>
                <a:latin typeface="Arial"/>
                <a:ea typeface="Arial"/>
                <a:cs typeface="Arial"/>
                <a:sym typeface="Arial"/>
              </a:endParaRPr>
            </a:p>
          </p:txBody>
        </p:sp>
      </p:grpSp>
      <p:sp>
        <p:nvSpPr>
          <p:cNvPr id="223" name="Google Shape;223;p7"/>
          <p:cNvSpPr/>
          <p:nvPr/>
        </p:nvSpPr>
        <p:spPr>
          <a:xfrm>
            <a:off x="1673560" y="3563478"/>
            <a:ext cx="456552" cy="457200"/>
          </a:xfrm>
          <a:custGeom>
            <a:rect b="b" l="l" r="r" t="t"/>
            <a:pathLst>
              <a:path extrusionOk="0" h="576" w="576">
                <a:moveTo>
                  <a:pt x="288" y="114"/>
                </a:moveTo>
                <a:cubicBezTo>
                  <a:pt x="280" y="114"/>
                  <a:pt x="272" y="118"/>
                  <a:pt x="268" y="125"/>
                </a:cubicBezTo>
                <a:cubicBezTo>
                  <a:pt x="98" y="420"/>
                  <a:pt x="98" y="420"/>
                  <a:pt x="98" y="420"/>
                </a:cubicBezTo>
                <a:cubicBezTo>
                  <a:pt x="89" y="435"/>
                  <a:pt x="100" y="454"/>
                  <a:pt x="118" y="454"/>
                </a:cubicBezTo>
                <a:cubicBezTo>
                  <a:pt x="458" y="454"/>
                  <a:pt x="458" y="454"/>
                  <a:pt x="458" y="454"/>
                </a:cubicBezTo>
                <a:cubicBezTo>
                  <a:pt x="476" y="454"/>
                  <a:pt x="487" y="435"/>
                  <a:pt x="478" y="420"/>
                </a:cubicBezTo>
                <a:cubicBezTo>
                  <a:pt x="308" y="125"/>
                  <a:pt x="308" y="125"/>
                  <a:pt x="308" y="125"/>
                </a:cubicBezTo>
                <a:cubicBezTo>
                  <a:pt x="304" y="118"/>
                  <a:pt x="296" y="114"/>
                  <a:pt x="288" y="114"/>
                </a:cubicBezTo>
                <a:close/>
                <a:moveTo>
                  <a:pt x="120" y="430"/>
                </a:moveTo>
                <a:cubicBezTo>
                  <a:pt x="288" y="139"/>
                  <a:pt x="288" y="139"/>
                  <a:pt x="288" y="139"/>
                </a:cubicBezTo>
                <a:cubicBezTo>
                  <a:pt x="456" y="430"/>
                  <a:pt x="456" y="430"/>
                  <a:pt x="456" y="430"/>
                </a:cubicBezTo>
                <a:lnTo>
                  <a:pt x="120" y="430"/>
                </a:lnTo>
                <a:close/>
                <a:moveTo>
                  <a:pt x="276" y="237"/>
                </a:moveTo>
                <a:cubicBezTo>
                  <a:pt x="276" y="337"/>
                  <a:pt x="276" y="337"/>
                  <a:pt x="276" y="337"/>
                </a:cubicBezTo>
                <a:cubicBezTo>
                  <a:pt x="300" y="337"/>
                  <a:pt x="300" y="337"/>
                  <a:pt x="300" y="337"/>
                </a:cubicBezTo>
                <a:cubicBezTo>
                  <a:pt x="300" y="237"/>
                  <a:pt x="300" y="237"/>
                  <a:pt x="300" y="237"/>
                </a:cubicBezTo>
                <a:lnTo>
                  <a:pt x="276" y="237"/>
                </a:lnTo>
                <a:close/>
                <a:moveTo>
                  <a:pt x="270" y="380"/>
                </a:moveTo>
                <a:cubicBezTo>
                  <a:pt x="270" y="390"/>
                  <a:pt x="278" y="398"/>
                  <a:pt x="288" y="398"/>
                </a:cubicBezTo>
                <a:cubicBezTo>
                  <a:pt x="298" y="398"/>
                  <a:pt x="306" y="390"/>
                  <a:pt x="306" y="380"/>
                </a:cubicBezTo>
                <a:cubicBezTo>
                  <a:pt x="306" y="370"/>
                  <a:pt x="298" y="362"/>
                  <a:pt x="288" y="362"/>
                </a:cubicBezTo>
                <a:cubicBezTo>
                  <a:pt x="278" y="362"/>
                  <a:pt x="270" y="370"/>
                  <a:pt x="270" y="380"/>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D04A02"/>
              </a:solidFill>
              <a:latin typeface="Arial"/>
              <a:ea typeface="Arial"/>
              <a:cs typeface="Arial"/>
              <a:sym typeface="Arial"/>
            </a:endParaRPr>
          </a:p>
        </p:txBody>
      </p:sp>
      <p:pic>
        <p:nvPicPr>
          <p:cNvPr descr="Certificate in Pension Fund Governance, Regulations and Best Practices" id="224" name="Google Shape;224;p7"/>
          <p:cNvPicPr preferRelativeResize="0"/>
          <p:nvPr/>
        </p:nvPicPr>
        <p:blipFill rotWithShape="1">
          <a:blip r:embed="rId3">
            <a:alphaModFix/>
          </a:blip>
          <a:srcRect b="0" l="0" r="0" t="0"/>
          <a:stretch/>
        </p:blipFill>
        <p:spPr>
          <a:xfrm>
            <a:off x="758449" y="822543"/>
            <a:ext cx="3956033" cy="2373620"/>
          </a:xfrm>
          <a:prstGeom prst="rect">
            <a:avLst/>
          </a:prstGeom>
          <a:noFill/>
          <a:ln>
            <a:noFill/>
          </a:ln>
        </p:spPr>
      </p:pic>
      <p:pic>
        <p:nvPicPr>
          <p:cNvPr descr="Are You Paying for More Insurance Than You Need?" id="225" name="Google Shape;225;p7"/>
          <p:cNvPicPr preferRelativeResize="0"/>
          <p:nvPr/>
        </p:nvPicPr>
        <p:blipFill rotWithShape="1">
          <a:blip r:embed="rId4">
            <a:alphaModFix/>
          </a:blip>
          <a:srcRect b="0" l="0" r="0" t="0"/>
          <a:stretch/>
        </p:blipFill>
        <p:spPr>
          <a:xfrm>
            <a:off x="5813646" y="828931"/>
            <a:ext cx="4119718" cy="2367232"/>
          </a:xfrm>
          <a:prstGeom prst="rect">
            <a:avLst/>
          </a:prstGeom>
          <a:noFill/>
          <a:ln>
            <a:noFill/>
          </a:ln>
        </p:spPr>
      </p:pic>
      <p:pic>
        <p:nvPicPr>
          <p:cNvPr descr="Big data a big problem for pension funds" id="226" name="Google Shape;226;p7"/>
          <p:cNvPicPr preferRelativeResize="0"/>
          <p:nvPr/>
        </p:nvPicPr>
        <p:blipFill rotWithShape="1">
          <a:blip r:embed="rId5">
            <a:alphaModFix/>
          </a:blip>
          <a:srcRect b="0" l="0" r="0" t="0"/>
          <a:stretch/>
        </p:blipFill>
        <p:spPr>
          <a:xfrm>
            <a:off x="3271984" y="5065355"/>
            <a:ext cx="3956032" cy="23953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0" name="Shape 230"/>
        <p:cNvGrpSpPr/>
        <p:nvPr/>
      </p:nvGrpSpPr>
      <p:grpSpPr>
        <a:xfrm>
          <a:off x="0" y="0"/>
          <a:ext cx="0" cy="0"/>
          <a:chOff x="0" y="0"/>
          <a:chExt cx="0" cy="0"/>
        </a:xfrm>
      </p:grpSpPr>
      <p:sp>
        <p:nvSpPr>
          <p:cNvPr id="231" name="Google Shape;231;p8"/>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32" name="Google Shape;232;p8"/>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33" name="Google Shape;233;p8"/>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sp>
        <p:nvSpPr>
          <p:cNvPr id="234" name="Google Shape;234;p8"/>
          <p:cNvSpPr/>
          <p:nvPr/>
        </p:nvSpPr>
        <p:spPr>
          <a:xfrm>
            <a:off x="705013" y="4318181"/>
            <a:ext cx="9413369" cy="150810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As an actuary you could use your problem solving and mathematical skills to help people and organisations to reduce their risks of not saving enough money for the future (this includes pension companies and insurances companies).  You will look at the past to try and predict the future.  As an actuary you could also use your mathematical skills to help solve important worlds problems you such as helping to fight climate change and COVID-19.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200" u="none" cap="none" strike="noStrike">
              <a:solidFill>
                <a:schemeClr val="lt1"/>
              </a:solidFill>
              <a:latin typeface="Arial"/>
              <a:ea typeface="Arial"/>
              <a:cs typeface="Arial"/>
              <a:sym typeface="Arial"/>
            </a:endParaRPr>
          </a:p>
        </p:txBody>
      </p:sp>
      <p:sp>
        <p:nvSpPr>
          <p:cNvPr id="235" name="Google Shape;235;p8"/>
          <p:cNvSpPr txBox="1"/>
          <p:nvPr/>
        </p:nvSpPr>
        <p:spPr>
          <a:xfrm>
            <a:off x="248828" y="281850"/>
            <a:ext cx="9914986" cy="9000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chemeClr val="lt1"/>
              </a:buClr>
              <a:buSzPts val="2800"/>
              <a:buFont typeface="Arial"/>
              <a:buNone/>
            </a:pPr>
            <a:r>
              <a:rPr b="1" i="0" lang="en-GB" sz="2800" u="none" cap="none" strike="noStrike">
                <a:solidFill>
                  <a:schemeClr val="dk1"/>
                </a:solidFill>
                <a:latin typeface="Arial"/>
                <a:ea typeface="Arial"/>
                <a:cs typeface="Arial"/>
                <a:sym typeface="Arial"/>
              </a:rPr>
              <a:t>Careers in tech to protect future finances </a:t>
            </a:r>
            <a:endParaRPr b="0" i="0" sz="1400" u="none" cap="none" strike="noStrike">
              <a:solidFill>
                <a:srgbClr val="000000"/>
              </a:solidFill>
              <a:latin typeface="Arial"/>
              <a:ea typeface="Arial"/>
              <a:cs typeface="Arial"/>
              <a:sym typeface="Arial"/>
            </a:endParaRPr>
          </a:p>
        </p:txBody>
      </p:sp>
      <p:pic>
        <p:nvPicPr>
          <p:cNvPr descr="What is the Difference Between an Actuary and Underwriter" id="236" name="Google Shape;236;p8"/>
          <p:cNvPicPr preferRelativeResize="0"/>
          <p:nvPr/>
        </p:nvPicPr>
        <p:blipFill rotWithShape="1">
          <a:blip r:embed="rId3">
            <a:alphaModFix/>
          </a:blip>
          <a:srcRect b="0" l="0" r="0" t="0"/>
          <a:stretch/>
        </p:blipFill>
        <p:spPr>
          <a:xfrm>
            <a:off x="3524599" y="1364198"/>
            <a:ext cx="3642614" cy="2425981"/>
          </a:xfrm>
          <a:prstGeom prst="rect">
            <a:avLst/>
          </a:prstGeom>
          <a:noFill/>
          <a:ln>
            <a:noFill/>
          </a:ln>
        </p:spPr>
      </p:pic>
      <p:sp>
        <p:nvSpPr>
          <p:cNvPr id="237" name="Google Shape;237;p8"/>
          <p:cNvSpPr/>
          <p:nvPr/>
        </p:nvSpPr>
        <p:spPr>
          <a:xfrm>
            <a:off x="4814955" y="957327"/>
            <a:ext cx="2850000"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Actuary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9"/>
          <p:cNvSpPr/>
          <p:nvPr/>
        </p:nvSpPr>
        <p:spPr>
          <a:xfrm>
            <a:off x="0" y="2159674"/>
            <a:ext cx="10691813" cy="5400001"/>
          </a:xfrm>
          <a:prstGeom prst="flowChartManualInpu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243" name="Google Shape;243;p9"/>
          <p:cNvSpPr txBox="1"/>
          <p:nvPr>
            <p:ph type="title"/>
          </p:nvPr>
        </p:nvSpPr>
        <p:spPr>
          <a:xfrm>
            <a:off x="388414" y="365104"/>
            <a:ext cx="9915000" cy="9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520"/>
              <a:buFont typeface="Arial"/>
              <a:buNone/>
            </a:pPr>
            <a:r>
              <a:rPr lang="en-GB" sz="2520"/>
              <a:t>Meet today’s first role model</a:t>
            </a:r>
            <a:br>
              <a:rPr lang="en-GB" sz="2520"/>
            </a:br>
            <a:br>
              <a:rPr lang="en-GB" sz="2520"/>
            </a:br>
            <a:br>
              <a:rPr b="0" lang="en-GB" sz="2520"/>
            </a:br>
            <a:br>
              <a:rPr b="0" lang="en-GB" sz="2520"/>
            </a:br>
            <a:br>
              <a:rPr b="0" lang="en-GB" sz="2520"/>
            </a:br>
            <a:r>
              <a:rPr lang="en-GB" sz="2520"/>
              <a:t> </a:t>
            </a:r>
            <a:endParaRPr sz="2520"/>
          </a:p>
        </p:txBody>
      </p:sp>
      <p:sp>
        <p:nvSpPr>
          <p:cNvPr id="244" name="Google Shape;244;p9"/>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45" name="Google Shape;245;p9"/>
          <p:cNvSpPr txBox="1"/>
          <p:nvPr/>
        </p:nvSpPr>
        <p:spPr>
          <a:xfrm>
            <a:off x="388413" y="7055696"/>
            <a:ext cx="2628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1" i="0" lang="en-GB" sz="800" u="none" cap="none" strike="noStrike">
                <a:solidFill>
                  <a:schemeClr val="dk1"/>
                </a:solidFill>
                <a:latin typeface="Arial"/>
                <a:ea typeface="Arial"/>
                <a:cs typeface="Arial"/>
                <a:sym typeface="Arial"/>
              </a:rPr>
              <a:t>#TechWeCan  </a:t>
            </a:r>
            <a:r>
              <a:rPr b="0" i="0" lang="en-GB" sz="800" u="none" cap="none" strike="noStrike">
                <a:solidFill>
                  <a:schemeClr val="dk1"/>
                </a:solidFill>
                <a:latin typeface="Arial"/>
                <a:ea typeface="Arial"/>
                <a:cs typeface="Arial"/>
                <a:sym typeface="Arial"/>
              </a:rPr>
              <a:t>|  Tech for Money  </a:t>
            </a:r>
            <a:endParaRPr b="0" i="0" sz="1400" u="none" cap="none" strike="noStrike">
              <a:solidFill>
                <a:srgbClr val="000000"/>
              </a:solidFill>
              <a:latin typeface="Arial"/>
              <a:ea typeface="Arial"/>
              <a:cs typeface="Arial"/>
              <a:sym typeface="Arial"/>
            </a:endParaRPr>
          </a:p>
        </p:txBody>
      </p:sp>
      <p:sp>
        <p:nvSpPr>
          <p:cNvPr id="246" name="Google Shape;246;p9"/>
          <p:cNvSpPr txBox="1"/>
          <p:nvPr/>
        </p:nvSpPr>
        <p:spPr>
          <a:xfrm>
            <a:off x="1382875" y="4599333"/>
            <a:ext cx="3267000" cy="430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47" name="Google Shape;247;p9"/>
          <p:cNvPicPr preferRelativeResize="0"/>
          <p:nvPr/>
        </p:nvPicPr>
        <p:blipFill rotWithShape="1">
          <a:blip r:embed="rId3">
            <a:alphaModFix/>
          </a:blip>
          <a:srcRect b="0" l="0" r="0" t="0"/>
          <a:stretch/>
        </p:blipFill>
        <p:spPr>
          <a:xfrm>
            <a:off x="4367824" y="4446550"/>
            <a:ext cx="3702100" cy="2760349"/>
          </a:xfrm>
          <a:prstGeom prst="rect">
            <a:avLst/>
          </a:prstGeom>
          <a:noFill/>
          <a:ln>
            <a:noFill/>
          </a:ln>
        </p:spPr>
      </p:pic>
      <p:pic>
        <p:nvPicPr>
          <p:cNvPr id="248" name="Google Shape;248;p9">
            <a:hlinkClick r:id="rId4"/>
          </p:cNvPr>
          <p:cNvPicPr preferRelativeResize="0"/>
          <p:nvPr/>
        </p:nvPicPr>
        <p:blipFill rotWithShape="1">
          <a:blip r:embed="rId5">
            <a:alphaModFix/>
          </a:blip>
          <a:srcRect b="0" l="0" r="0" t="0"/>
          <a:stretch/>
        </p:blipFill>
        <p:spPr>
          <a:xfrm>
            <a:off x="258700" y="1509675"/>
            <a:ext cx="3428901" cy="4436152"/>
          </a:xfrm>
          <a:prstGeom prst="rect">
            <a:avLst/>
          </a:prstGeom>
          <a:noFill/>
          <a:ln>
            <a:noFill/>
          </a:ln>
        </p:spPr>
      </p:pic>
      <p:sp>
        <p:nvSpPr>
          <p:cNvPr id="249" name="Google Shape;249;p9"/>
          <p:cNvSpPr txBox="1"/>
          <p:nvPr/>
        </p:nvSpPr>
        <p:spPr>
          <a:xfrm>
            <a:off x="5139675" y="3150225"/>
            <a:ext cx="47316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Lara Cooper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Senior Actuarial Associate - Risk Modelling Services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 Patel RSP</dc:creator>
</cp:coreProperties>
</file>