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6" r:id="rId2"/>
    <p:sldId id="257" r:id="rId3"/>
  </p:sldIdLst>
  <p:sldSz cx="10693400" cy="7562850"/>
  <p:notesSz cx="10693400" cy="75628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66"/>
    <p:restoredTop sz="94626"/>
  </p:normalViewPr>
  <p:slideViewPr>
    <p:cSldViewPr>
      <p:cViewPr varScale="1">
        <p:scale>
          <a:sx n="109" d="100"/>
          <a:sy n="109" d="100"/>
        </p:scale>
        <p:origin x="2392" y="200"/>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633913" cy="3794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6057900" y="0"/>
            <a:ext cx="4632325" cy="379413"/>
          </a:xfrm>
          <a:prstGeom prst="rect">
            <a:avLst/>
          </a:prstGeom>
        </p:spPr>
        <p:txBody>
          <a:bodyPr vert="horz" lIns="91440" tIns="45720" rIns="91440" bIns="45720" rtlCol="0"/>
          <a:lstStyle>
            <a:lvl1pPr algn="r">
              <a:defRPr sz="1200"/>
            </a:lvl1pPr>
          </a:lstStyle>
          <a:p>
            <a:fld id="{053CA11C-B27B-BA41-879E-A2C78150101C}" type="datetimeFigureOut">
              <a:rPr lang="en-US" smtClean="0"/>
              <a:t>9/22/22</a:t>
            </a:fld>
            <a:endParaRPr lang="en-US"/>
          </a:p>
        </p:txBody>
      </p:sp>
      <p:sp>
        <p:nvSpPr>
          <p:cNvPr id="4" name="Slide Image Placeholder 3"/>
          <p:cNvSpPr>
            <a:spLocks noGrp="1" noRot="1" noChangeAspect="1"/>
          </p:cNvSpPr>
          <p:nvPr>
            <p:ph type="sldImg" idx="2"/>
          </p:nvPr>
        </p:nvSpPr>
        <p:spPr>
          <a:xfrm>
            <a:off x="3543300" y="946150"/>
            <a:ext cx="3606800" cy="25511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1069975" y="3640138"/>
            <a:ext cx="8553450" cy="29781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7183438"/>
            <a:ext cx="4633913" cy="3794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6057900" y="7183438"/>
            <a:ext cx="4632325" cy="379412"/>
          </a:xfrm>
          <a:prstGeom prst="rect">
            <a:avLst/>
          </a:prstGeom>
        </p:spPr>
        <p:txBody>
          <a:bodyPr vert="horz" lIns="91440" tIns="45720" rIns="91440" bIns="45720" rtlCol="0" anchor="b"/>
          <a:lstStyle>
            <a:lvl1pPr algn="r">
              <a:defRPr sz="1200"/>
            </a:lvl1pPr>
          </a:lstStyle>
          <a:p>
            <a:fld id="{AC46D24A-B1EC-9548-B837-0DB17822A9D9}" type="slidenum">
              <a:rPr lang="en-US" smtClean="0"/>
              <a:t>‹#›</a:t>
            </a:fld>
            <a:endParaRPr lang="en-US"/>
          </a:p>
        </p:txBody>
      </p:sp>
    </p:spTree>
    <p:extLst>
      <p:ext uri="{BB962C8B-B14F-4D97-AF65-F5344CB8AC3E}">
        <p14:creationId xmlns:p14="http://schemas.microsoft.com/office/powerpoint/2010/main" val="13744491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C46D24A-B1EC-9548-B837-0DB17822A9D9}" type="slidenum">
              <a:rPr lang="en-US" smtClean="0"/>
              <a:t>2</a:t>
            </a:fld>
            <a:endParaRPr lang="en-US"/>
          </a:p>
        </p:txBody>
      </p:sp>
    </p:spTree>
    <p:extLst>
      <p:ext uri="{BB962C8B-B14F-4D97-AF65-F5344CB8AC3E}">
        <p14:creationId xmlns:p14="http://schemas.microsoft.com/office/powerpoint/2010/main" val="36056646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2005" y="2344483"/>
            <a:ext cx="9089390" cy="1588198"/>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604010" y="4235196"/>
            <a:ext cx="7485380" cy="189071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9/22/22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9/22/22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sz="half" idx="2"/>
          </p:nvPr>
        </p:nvSpPr>
        <p:spPr>
          <a:xfrm>
            <a:off x="534670" y="1739455"/>
            <a:ext cx="4651629"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507101" y="1739455"/>
            <a:ext cx="4651629" cy="499148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9/22/22</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9/22/22</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9/22/22</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359994" y="359994"/>
            <a:ext cx="9973411" cy="1206500"/>
          </a:xfrm>
          <a:prstGeom prst="rect">
            <a:avLst/>
          </a:prstGeom>
        </p:spPr>
        <p:txBody>
          <a:bodyPr wrap="square" lIns="0" tIns="0" rIns="0" bIns="0">
            <a:spAutoFit/>
          </a:bodyPr>
          <a:lstStyle>
            <a:lvl1pPr>
              <a:defRPr sz="1950" b="1" i="0">
                <a:solidFill>
                  <a:schemeClr val="bg1"/>
                </a:solidFill>
                <a:latin typeface="Poppins"/>
                <a:cs typeface="Poppins"/>
              </a:defRPr>
            </a:lvl1pPr>
          </a:lstStyle>
          <a:p>
            <a:endParaRPr/>
          </a:p>
        </p:txBody>
      </p:sp>
      <p:sp>
        <p:nvSpPr>
          <p:cNvPr id="3" name="Holder 3"/>
          <p:cNvSpPr>
            <a:spLocks noGrp="1"/>
          </p:cNvSpPr>
          <p:nvPr>
            <p:ph type="body" idx="1"/>
          </p:nvPr>
        </p:nvSpPr>
        <p:spPr>
          <a:xfrm>
            <a:off x="534670" y="1739455"/>
            <a:ext cx="9624060"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635756" y="7033450"/>
            <a:ext cx="3421888" cy="37814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34670" y="7033450"/>
            <a:ext cx="2459482" cy="37814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9/22/22</a:t>
            </a:fld>
            <a:endParaRPr lang="en-US"/>
          </a:p>
        </p:txBody>
      </p:sp>
      <p:sp>
        <p:nvSpPr>
          <p:cNvPr id="6" name="Holder 6"/>
          <p:cNvSpPr>
            <a:spLocks noGrp="1"/>
          </p:cNvSpPr>
          <p:nvPr>
            <p:ph type="sldNum" sz="quarter" idx="7"/>
          </p:nvPr>
        </p:nvSpPr>
        <p:spPr>
          <a:xfrm>
            <a:off x="7699248" y="7033450"/>
            <a:ext cx="2459482" cy="37814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jpg"/><Relationship Id="rId11" Type="http://schemas.openxmlformats.org/officeDocument/2006/relationships/image" Target="../media/image10.png"/><Relationship Id="rId5" Type="http://schemas.openxmlformats.org/officeDocument/2006/relationships/image" Target="../media/image4.jpg"/><Relationship Id="rId10" Type="http://schemas.openxmlformats.org/officeDocument/2006/relationships/image" Target="../media/image9.png"/><Relationship Id="rId4" Type="http://schemas.openxmlformats.org/officeDocument/2006/relationships/image" Target="../media/image3.jp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16.jpg"/><Relationship Id="rId3" Type="http://schemas.openxmlformats.org/officeDocument/2006/relationships/image" Target="../media/image12.png"/><Relationship Id="rId7"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5.jpeg"/><Relationship Id="rId11" Type="http://schemas.openxmlformats.org/officeDocument/2006/relationships/image" Target="../media/image19.png"/><Relationship Id="rId5" Type="http://schemas.openxmlformats.org/officeDocument/2006/relationships/image" Target="../media/image14.png"/><Relationship Id="rId10" Type="http://schemas.openxmlformats.org/officeDocument/2006/relationships/image" Target="../media/image18.png"/><Relationship Id="rId4" Type="http://schemas.openxmlformats.org/officeDocument/2006/relationships/image" Target="../media/image13.png"/><Relationship Id="rId9"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59994" y="359994"/>
            <a:ext cx="5715000" cy="1203535"/>
          </a:xfrm>
          <a:prstGeom prst="rect">
            <a:avLst/>
          </a:prstGeom>
          <a:solidFill>
            <a:srgbClr val="25408F"/>
          </a:solidFill>
        </p:spPr>
        <p:txBody>
          <a:bodyPr vert="horz" wrap="square" lIns="0" tIns="3175" rIns="0" bIns="0" rtlCol="0">
            <a:spAutoFit/>
          </a:bodyPr>
          <a:lstStyle/>
          <a:p>
            <a:pPr>
              <a:lnSpc>
                <a:spcPct val="100000"/>
              </a:lnSpc>
              <a:spcBef>
                <a:spcPts val="25"/>
              </a:spcBef>
            </a:pPr>
            <a:endParaRPr lang="en-US" sz="3250" dirty="0">
              <a:latin typeface="Times New Roman"/>
              <a:cs typeface="Times New Roman"/>
            </a:endParaRPr>
          </a:p>
          <a:p>
            <a:pPr marL="215900">
              <a:lnSpc>
                <a:spcPct val="100000"/>
              </a:lnSpc>
            </a:pPr>
            <a:r>
              <a:rPr sz="1850" spc="15" dirty="0"/>
              <a:t>App </a:t>
            </a:r>
            <a:r>
              <a:rPr sz="1850" spc="10" dirty="0"/>
              <a:t>Compatibility</a:t>
            </a:r>
            <a:r>
              <a:rPr lang="en-GB" sz="1850" spc="10" dirty="0"/>
              <a:t>,</a:t>
            </a:r>
            <a:r>
              <a:rPr lang="en-US" sz="1850" spc="10" dirty="0"/>
              <a:t> </a:t>
            </a:r>
            <a:r>
              <a:rPr sz="1850" spc="15" dirty="0"/>
              <a:t>Age </a:t>
            </a:r>
            <a:r>
              <a:rPr sz="1850" spc="10" dirty="0"/>
              <a:t>Rating</a:t>
            </a:r>
            <a:r>
              <a:rPr lang="en-GB" sz="1850" spc="10" dirty="0"/>
              <a:t>s and </a:t>
            </a:r>
            <a:r>
              <a:rPr sz="1850" spc="-70" dirty="0"/>
              <a:t> </a:t>
            </a:r>
            <a:r>
              <a:rPr sz="1850" spc="10" dirty="0"/>
              <a:t>Notes</a:t>
            </a:r>
            <a:br>
              <a:rPr lang="en-GB" sz="1850" spc="10" dirty="0"/>
            </a:br>
            <a:r>
              <a:rPr lang="en-US" sz="900" spc="10" dirty="0"/>
              <a:t>                                                                                                             </a:t>
            </a:r>
            <a:br>
              <a:rPr lang="en-US" sz="900" spc="10" dirty="0"/>
            </a:br>
            <a:br>
              <a:rPr lang="en-US" sz="900" spc="10" dirty="0"/>
            </a:br>
            <a:endParaRPr sz="900" spc="10" dirty="0"/>
          </a:p>
        </p:txBody>
      </p:sp>
      <p:sp>
        <p:nvSpPr>
          <p:cNvPr id="3" name="object 3"/>
          <p:cNvSpPr txBox="1"/>
          <p:nvPr/>
        </p:nvSpPr>
        <p:spPr>
          <a:xfrm>
            <a:off x="347299" y="2165737"/>
            <a:ext cx="1172210" cy="353943"/>
          </a:xfrm>
          <a:prstGeom prst="rect">
            <a:avLst/>
          </a:prstGeom>
        </p:spPr>
        <p:txBody>
          <a:bodyPr vert="horz" wrap="square" lIns="0" tIns="20320" rIns="0" bIns="0" rtlCol="0">
            <a:spAutoFit/>
          </a:bodyPr>
          <a:lstStyle/>
          <a:p>
            <a:pPr marL="12700" marR="5080">
              <a:lnSpc>
                <a:spcPts val="800"/>
              </a:lnSpc>
              <a:spcBef>
                <a:spcPts val="160"/>
              </a:spcBef>
            </a:pPr>
            <a:r>
              <a:rPr sz="700" spc="-20" dirty="0">
                <a:solidFill>
                  <a:srgbClr val="231F20"/>
                </a:solidFill>
                <a:latin typeface="Helvetica Neue"/>
                <a:cs typeface="Helvetica Neue"/>
              </a:rPr>
              <a:t>Tech </a:t>
            </a:r>
            <a:r>
              <a:rPr sz="700" dirty="0">
                <a:solidFill>
                  <a:srgbClr val="231F20"/>
                </a:solidFill>
                <a:latin typeface="Helvetica Neue"/>
                <a:cs typeface="Helvetica Neue"/>
              </a:rPr>
              <a:t>for Communication</a:t>
            </a:r>
            <a:r>
              <a:rPr sz="700" spc="-80" dirty="0">
                <a:solidFill>
                  <a:srgbClr val="231F20"/>
                </a:solidFill>
                <a:latin typeface="Helvetica Neue"/>
                <a:cs typeface="Helvetica Neue"/>
              </a:rPr>
              <a:t> </a:t>
            </a:r>
            <a:r>
              <a:rPr sz="700" dirty="0">
                <a:solidFill>
                  <a:srgbClr val="231F20"/>
                </a:solidFill>
                <a:latin typeface="Helvetica Neue"/>
                <a:cs typeface="Helvetica Neue"/>
              </a:rPr>
              <a:t>and  Marketing </a:t>
            </a:r>
            <a:r>
              <a:rPr lang="en-GB" sz="700" dirty="0">
                <a:solidFill>
                  <a:srgbClr val="231F20"/>
                </a:solidFill>
                <a:latin typeface="Helvetica Neue"/>
                <a:cs typeface="Helvetica Neue"/>
              </a:rPr>
              <a:t>(Full/Mid Tech)</a:t>
            </a:r>
          </a:p>
          <a:p>
            <a:pPr marL="12700" marR="5080">
              <a:lnSpc>
                <a:spcPts val="800"/>
              </a:lnSpc>
              <a:spcBef>
                <a:spcPts val="160"/>
              </a:spcBef>
            </a:pPr>
            <a:r>
              <a:rPr sz="700" spc="-5" dirty="0">
                <a:solidFill>
                  <a:srgbClr val="231F20"/>
                </a:solidFill>
                <a:latin typeface="Helvetica Neue"/>
                <a:cs typeface="Helvetica Neue"/>
              </a:rPr>
              <a:t>Vuforia</a:t>
            </a:r>
            <a:r>
              <a:rPr sz="700" spc="-20" dirty="0">
                <a:solidFill>
                  <a:srgbClr val="231F20"/>
                </a:solidFill>
                <a:latin typeface="Helvetica Neue"/>
                <a:cs typeface="Helvetica Neue"/>
              </a:rPr>
              <a:t> </a:t>
            </a:r>
            <a:r>
              <a:rPr sz="700" dirty="0">
                <a:solidFill>
                  <a:srgbClr val="231F20"/>
                </a:solidFill>
                <a:latin typeface="Helvetica Neue"/>
                <a:cs typeface="Helvetica Neue"/>
              </a:rPr>
              <a:t>Chalk</a:t>
            </a:r>
            <a:endParaRPr sz="700" dirty="0">
              <a:latin typeface="Helvetica Neue"/>
              <a:cs typeface="Helvetica Neue"/>
            </a:endParaRPr>
          </a:p>
        </p:txBody>
      </p:sp>
      <p:sp>
        <p:nvSpPr>
          <p:cNvPr id="4" name="object 4"/>
          <p:cNvSpPr txBox="1"/>
          <p:nvPr/>
        </p:nvSpPr>
        <p:spPr>
          <a:xfrm>
            <a:off x="347300" y="2771858"/>
            <a:ext cx="1494200" cy="241092"/>
          </a:xfrm>
          <a:prstGeom prst="rect">
            <a:avLst/>
          </a:prstGeom>
        </p:spPr>
        <p:txBody>
          <a:bodyPr vert="horz" wrap="square" lIns="0" tIns="12700" rIns="0" bIns="0" rtlCol="0">
            <a:spAutoFit/>
          </a:bodyPr>
          <a:lstStyle/>
          <a:p>
            <a:pPr marL="12700">
              <a:spcBef>
                <a:spcPts val="100"/>
              </a:spcBef>
            </a:pPr>
            <a:r>
              <a:rPr sz="700" spc="-20" dirty="0">
                <a:solidFill>
                  <a:srgbClr val="231F20"/>
                </a:solidFill>
                <a:latin typeface="Helvetica Neue"/>
                <a:cs typeface="Helvetica Neue"/>
              </a:rPr>
              <a:t>Tech </a:t>
            </a:r>
            <a:r>
              <a:rPr sz="700" dirty="0">
                <a:solidFill>
                  <a:srgbClr val="231F20"/>
                </a:solidFill>
                <a:latin typeface="Helvetica Neue"/>
                <a:cs typeface="Helvetica Neue"/>
              </a:rPr>
              <a:t>for Education</a:t>
            </a:r>
            <a:r>
              <a:rPr lang="en-GB" sz="700" dirty="0">
                <a:solidFill>
                  <a:srgbClr val="231F20"/>
                </a:solidFill>
                <a:latin typeface="Helvetica Neue"/>
                <a:cs typeface="Helvetica Neue"/>
              </a:rPr>
              <a:t> (</a:t>
            </a:r>
            <a:r>
              <a:rPr lang="en-US" sz="700" dirty="0">
                <a:solidFill>
                  <a:srgbClr val="231F20"/>
                </a:solidFill>
                <a:latin typeface="Helvetica Neue"/>
                <a:cs typeface="Helvetica Neue"/>
              </a:rPr>
              <a:t>Full/Mid Tech)</a:t>
            </a:r>
          </a:p>
          <a:p>
            <a:pPr marL="12700">
              <a:lnSpc>
                <a:spcPct val="100000"/>
              </a:lnSpc>
              <a:spcBef>
                <a:spcPts val="100"/>
              </a:spcBef>
            </a:pPr>
            <a:r>
              <a:rPr sz="700" dirty="0">
                <a:solidFill>
                  <a:srgbClr val="231F20"/>
                </a:solidFill>
                <a:latin typeface="Helvetica Neue"/>
                <a:cs typeface="Helvetica Neue"/>
              </a:rPr>
              <a:t> Jig</a:t>
            </a:r>
            <a:r>
              <a:rPr sz="700" spc="-70" dirty="0">
                <a:solidFill>
                  <a:srgbClr val="231F20"/>
                </a:solidFill>
                <a:latin typeface="Helvetica Neue"/>
                <a:cs typeface="Helvetica Neue"/>
              </a:rPr>
              <a:t> </a:t>
            </a:r>
            <a:r>
              <a:rPr sz="700" dirty="0">
                <a:solidFill>
                  <a:srgbClr val="231F20"/>
                </a:solidFill>
                <a:latin typeface="Helvetica Neue"/>
                <a:cs typeface="Helvetica Neue"/>
              </a:rPr>
              <a:t>Space</a:t>
            </a:r>
            <a:endParaRPr sz="700" dirty="0">
              <a:latin typeface="Helvetica Neue"/>
              <a:cs typeface="Helvetica Neue"/>
            </a:endParaRPr>
          </a:p>
        </p:txBody>
      </p:sp>
      <p:sp>
        <p:nvSpPr>
          <p:cNvPr id="5" name="object 5"/>
          <p:cNvSpPr txBox="1"/>
          <p:nvPr/>
        </p:nvSpPr>
        <p:spPr>
          <a:xfrm>
            <a:off x="347300" y="3228207"/>
            <a:ext cx="1494200" cy="251351"/>
          </a:xfrm>
          <a:prstGeom prst="rect">
            <a:avLst/>
          </a:prstGeom>
        </p:spPr>
        <p:txBody>
          <a:bodyPr vert="horz" wrap="square" lIns="0" tIns="20320" rIns="0" bIns="0" rtlCol="0">
            <a:spAutoFit/>
          </a:bodyPr>
          <a:lstStyle/>
          <a:p>
            <a:pPr marL="12700" marR="5080">
              <a:lnSpc>
                <a:spcPts val="800"/>
              </a:lnSpc>
              <a:spcBef>
                <a:spcPts val="160"/>
              </a:spcBef>
            </a:pPr>
            <a:r>
              <a:rPr sz="700" spc="-20" dirty="0">
                <a:solidFill>
                  <a:srgbClr val="231F20"/>
                </a:solidFill>
                <a:latin typeface="Helvetica Neue"/>
                <a:cs typeface="Helvetica Neue"/>
              </a:rPr>
              <a:t>Tech </a:t>
            </a:r>
            <a:r>
              <a:rPr sz="700" dirty="0">
                <a:solidFill>
                  <a:srgbClr val="231F20"/>
                </a:solidFill>
                <a:latin typeface="Helvetica Neue"/>
                <a:cs typeface="Helvetica Neue"/>
              </a:rPr>
              <a:t>for</a:t>
            </a:r>
            <a:r>
              <a:rPr sz="700" spc="-80" dirty="0">
                <a:solidFill>
                  <a:srgbClr val="231F20"/>
                </a:solidFill>
                <a:latin typeface="Helvetica Neue"/>
                <a:cs typeface="Helvetica Neue"/>
              </a:rPr>
              <a:t> </a:t>
            </a:r>
            <a:r>
              <a:rPr sz="700" dirty="0">
                <a:solidFill>
                  <a:srgbClr val="231F20"/>
                </a:solidFill>
                <a:latin typeface="Helvetica Neue"/>
                <a:cs typeface="Helvetica Neue"/>
              </a:rPr>
              <a:t>Education </a:t>
            </a:r>
            <a:r>
              <a:rPr lang="en-GB" sz="700" dirty="0">
                <a:solidFill>
                  <a:srgbClr val="231F20"/>
                </a:solidFill>
                <a:latin typeface="Helvetica Neue"/>
                <a:cs typeface="Helvetica Neue"/>
              </a:rPr>
              <a:t>(</a:t>
            </a:r>
            <a:r>
              <a:rPr lang="en-US" sz="700" dirty="0">
                <a:solidFill>
                  <a:srgbClr val="231F20"/>
                </a:solidFill>
                <a:latin typeface="Helvetica Neue"/>
                <a:cs typeface="Helvetica Neue"/>
              </a:rPr>
              <a:t>Full/Mid Tech)</a:t>
            </a:r>
          </a:p>
          <a:p>
            <a:pPr marL="12700" marR="5080">
              <a:lnSpc>
                <a:spcPts val="800"/>
              </a:lnSpc>
              <a:spcBef>
                <a:spcPts val="160"/>
              </a:spcBef>
            </a:pPr>
            <a:r>
              <a:rPr sz="700" spc="-5" dirty="0">
                <a:solidFill>
                  <a:srgbClr val="231F20"/>
                </a:solidFill>
                <a:latin typeface="Helvetica Neue"/>
                <a:cs typeface="Helvetica Neue"/>
              </a:rPr>
              <a:t>Fr</a:t>
            </a:r>
            <a:r>
              <a:rPr lang="en-GB" sz="700" spc="-5" dirty="0">
                <a:solidFill>
                  <a:srgbClr val="231F20"/>
                </a:solidFill>
                <a:latin typeface="Helvetica Neue"/>
                <a:cs typeface="Helvetica Neue"/>
              </a:rPr>
              <a:t>o</a:t>
            </a:r>
            <a:r>
              <a:rPr sz="700" spc="-5" dirty="0">
                <a:solidFill>
                  <a:srgbClr val="231F20"/>
                </a:solidFill>
                <a:latin typeface="Helvetica Neue"/>
                <a:cs typeface="Helvetica Neue"/>
              </a:rPr>
              <a:t>gg</a:t>
            </a:r>
            <a:r>
              <a:rPr lang="en-GB" sz="700" spc="-5" dirty="0" err="1">
                <a:solidFill>
                  <a:srgbClr val="231F20"/>
                </a:solidFill>
                <a:latin typeface="Helvetica Neue"/>
                <a:cs typeface="Helvetica Neue"/>
              </a:rPr>
              <a:t>i</a:t>
            </a:r>
            <a:r>
              <a:rPr sz="700" spc="-5" dirty="0" err="1">
                <a:solidFill>
                  <a:srgbClr val="231F20"/>
                </a:solidFill>
                <a:latin typeface="Helvetica Neue"/>
                <a:cs typeface="Helvetica Neue"/>
              </a:rPr>
              <a:t>pedia</a:t>
            </a:r>
            <a:endParaRPr sz="700" dirty="0">
              <a:latin typeface="Helvetica Neue"/>
              <a:cs typeface="Helvetica Neue"/>
            </a:endParaRPr>
          </a:p>
        </p:txBody>
      </p:sp>
      <p:sp>
        <p:nvSpPr>
          <p:cNvPr id="6" name="object 6"/>
          <p:cNvSpPr txBox="1"/>
          <p:nvPr/>
        </p:nvSpPr>
        <p:spPr>
          <a:xfrm>
            <a:off x="347300" y="3693864"/>
            <a:ext cx="1494200" cy="241092"/>
          </a:xfrm>
          <a:prstGeom prst="rect">
            <a:avLst/>
          </a:prstGeom>
        </p:spPr>
        <p:txBody>
          <a:bodyPr vert="horz" wrap="square" lIns="0" tIns="12700" rIns="0" bIns="0" rtlCol="0">
            <a:spAutoFit/>
          </a:bodyPr>
          <a:lstStyle/>
          <a:p>
            <a:pPr marL="12700">
              <a:spcBef>
                <a:spcPts val="100"/>
              </a:spcBef>
            </a:pPr>
            <a:r>
              <a:rPr sz="700" spc="-20" dirty="0">
                <a:solidFill>
                  <a:srgbClr val="231F20"/>
                </a:solidFill>
                <a:latin typeface="Helvetica Neue"/>
                <a:cs typeface="Helvetica Neue"/>
              </a:rPr>
              <a:t>Tech </a:t>
            </a:r>
            <a:r>
              <a:rPr sz="700" dirty="0">
                <a:solidFill>
                  <a:srgbClr val="231F20"/>
                </a:solidFill>
                <a:latin typeface="Helvetica Neue"/>
                <a:cs typeface="Helvetica Neue"/>
              </a:rPr>
              <a:t>for Education</a:t>
            </a:r>
            <a:r>
              <a:rPr lang="en-GB" sz="700" dirty="0">
                <a:solidFill>
                  <a:srgbClr val="231F20"/>
                </a:solidFill>
                <a:latin typeface="Helvetica Neue"/>
                <a:cs typeface="Helvetica Neue"/>
              </a:rPr>
              <a:t> (</a:t>
            </a:r>
            <a:r>
              <a:rPr lang="en-US" sz="700" dirty="0">
                <a:solidFill>
                  <a:srgbClr val="231F20"/>
                </a:solidFill>
                <a:latin typeface="Helvetica Neue"/>
                <a:cs typeface="Helvetica Neue"/>
              </a:rPr>
              <a:t>Full/Mid Tech)</a:t>
            </a:r>
          </a:p>
          <a:p>
            <a:pPr marL="12700">
              <a:lnSpc>
                <a:spcPct val="100000"/>
              </a:lnSpc>
              <a:spcBef>
                <a:spcPts val="100"/>
              </a:spcBef>
            </a:pPr>
            <a:r>
              <a:rPr sz="700" spc="-65" dirty="0">
                <a:solidFill>
                  <a:srgbClr val="231F20"/>
                </a:solidFill>
                <a:latin typeface="Helvetica Neue"/>
                <a:cs typeface="Helvetica Neue"/>
              </a:rPr>
              <a:t> </a:t>
            </a:r>
            <a:r>
              <a:rPr sz="700" dirty="0" err="1">
                <a:solidFill>
                  <a:srgbClr val="231F20"/>
                </a:solidFill>
                <a:latin typeface="Helvetica Neue"/>
                <a:cs typeface="Helvetica Neue"/>
              </a:rPr>
              <a:t>Chatterpix</a:t>
            </a:r>
            <a:r>
              <a:rPr lang="en-GB" sz="700" dirty="0">
                <a:solidFill>
                  <a:srgbClr val="231F20"/>
                </a:solidFill>
                <a:latin typeface="Helvetica Neue"/>
                <a:cs typeface="Helvetica Neue"/>
              </a:rPr>
              <a:t> Kids</a:t>
            </a:r>
            <a:endParaRPr sz="700" dirty="0">
              <a:latin typeface="Helvetica Neue"/>
              <a:cs typeface="Helvetica Neue"/>
            </a:endParaRPr>
          </a:p>
        </p:txBody>
      </p:sp>
      <p:sp>
        <p:nvSpPr>
          <p:cNvPr id="7" name="object 7"/>
          <p:cNvSpPr txBox="1"/>
          <p:nvPr/>
        </p:nvSpPr>
        <p:spPr>
          <a:xfrm>
            <a:off x="347299" y="4175938"/>
            <a:ext cx="1391851" cy="241092"/>
          </a:xfrm>
          <a:prstGeom prst="rect">
            <a:avLst/>
          </a:prstGeom>
        </p:spPr>
        <p:txBody>
          <a:bodyPr vert="horz" wrap="square" lIns="0" tIns="12700" rIns="0" bIns="0" rtlCol="0">
            <a:spAutoFit/>
          </a:bodyPr>
          <a:lstStyle/>
          <a:p>
            <a:pPr marL="12700">
              <a:spcBef>
                <a:spcPts val="100"/>
              </a:spcBef>
            </a:pPr>
            <a:r>
              <a:rPr sz="700" spc="-20" dirty="0">
                <a:solidFill>
                  <a:srgbClr val="231F20"/>
                </a:solidFill>
                <a:latin typeface="Helvetica Neue"/>
                <a:cs typeface="Helvetica Neue"/>
              </a:rPr>
              <a:t>Tech </a:t>
            </a:r>
            <a:r>
              <a:rPr sz="700" dirty="0">
                <a:solidFill>
                  <a:srgbClr val="231F20"/>
                </a:solidFill>
                <a:latin typeface="Helvetica Neue"/>
                <a:cs typeface="Helvetica Neue"/>
              </a:rPr>
              <a:t>for Education</a:t>
            </a:r>
            <a:r>
              <a:rPr lang="en-GB" sz="700" dirty="0">
                <a:solidFill>
                  <a:srgbClr val="231F20"/>
                </a:solidFill>
                <a:latin typeface="Helvetica Neue"/>
                <a:cs typeface="Helvetica Neue"/>
              </a:rPr>
              <a:t> (</a:t>
            </a:r>
            <a:r>
              <a:rPr lang="en-US" sz="700" dirty="0">
                <a:solidFill>
                  <a:srgbClr val="231F20"/>
                </a:solidFill>
                <a:latin typeface="Helvetica Neue"/>
                <a:cs typeface="Helvetica Neue"/>
              </a:rPr>
              <a:t>Full/Mid Tech)</a:t>
            </a:r>
          </a:p>
          <a:p>
            <a:pPr marL="12700">
              <a:lnSpc>
                <a:spcPct val="100000"/>
              </a:lnSpc>
              <a:spcBef>
                <a:spcPts val="100"/>
              </a:spcBef>
            </a:pPr>
            <a:r>
              <a:rPr sz="700" dirty="0">
                <a:solidFill>
                  <a:srgbClr val="231F20"/>
                </a:solidFill>
                <a:latin typeface="Helvetica Neue"/>
                <a:cs typeface="Helvetica Neue"/>
              </a:rPr>
              <a:t> Flip</a:t>
            </a:r>
            <a:r>
              <a:rPr lang="en-GB" sz="700" spc="-70" dirty="0">
                <a:solidFill>
                  <a:srgbClr val="231F20"/>
                </a:solidFill>
                <a:latin typeface="Helvetica Neue"/>
                <a:cs typeface="Helvetica Neue"/>
              </a:rPr>
              <a:t>g</a:t>
            </a:r>
            <a:r>
              <a:rPr sz="700" dirty="0">
                <a:solidFill>
                  <a:srgbClr val="231F20"/>
                </a:solidFill>
                <a:latin typeface="Helvetica Neue"/>
                <a:cs typeface="Helvetica Neue"/>
              </a:rPr>
              <a:t>rid</a:t>
            </a:r>
            <a:r>
              <a:rPr lang="en-GB" sz="700" dirty="0">
                <a:solidFill>
                  <a:srgbClr val="231F20"/>
                </a:solidFill>
                <a:latin typeface="Helvetica Neue"/>
                <a:cs typeface="Helvetica Neue"/>
              </a:rPr>
              <a:t>/ Flip </a:t>
            </a:r>
            <a:endParaRPr sz="700" dirty="0">
              <a:latin typeface="Helvetica Neue"/>
              <a:cs typeface="Helvetica Neue"/>
            </a:endParaRPr>
          </a:p>
        </p:txBody>
      </p:sp>
      <p:sp>
        <p:nvSpPr>
          <p:cNvPr id="8" name="object 8"/>
          <p:cNvSpPr txBox="1"/>
          <p:nvPr/>
        </p:nvSpPr>
        <p:spPr>
          <a:xfrm>
            <a:off x="364803" y="4641656"/>
            <a:ext cx="1123270" cy="241092"/>
          </a:xfrm>
          <a:prstGeom prst="rect">
            <a:avLst/>
          </a:prstGeom>
        </p:spPr>
        <p:txBody>
          <a:bodyPr vert="horz" wrap="square" lIns="0" tIns="12700" rIns="0" bIns="0" rtlCol="0">
            <a:spAutoFit/>
          </a:bodyPr>
          <a:lstStyle/>
          <a:p>
            <a:pPr marL="12700">
              <a:spcBef>
                <a:spcPts val="100"/>
              </a:spcBef>
            </a:pPr>
            <a:r>
              <a:rPr sz="700" spc="-20" dirty="0">
                <a:solidFill>
                  <a:srgbClr val="231F20"/>
                </a:solidFill>
                <a:latin typeface="Helvetica Neue"/>
                <a:cs typeface="Helvetica Neue"/>
              </a:rPr>
              <a:t>Tech </a:t>
            </a:r>
            <a:r>
              <a:rPr sz="700" dirty="0">
                <a:solidFill>
                  <a:srgbClr val="231F20"/>
                </a:solidFill>
                <a:latin typeface="Helvetica Neue"/>
                <a:cs typeface="Helvetica Neue"/>
              </a:rPr>
              <a:t>for Fun</a:t>
            </a:r>
            <a:r>
              <a:rPr lang="en-GB" sz="700" dirty="0">
                <a:solidFill>
                  <a:srgbClr val="231F20"/>
                </a:solidFill>
                <a:latin typeface="Helvetica Neue"/>
                <a:cs typeface="Helvetica Neue"/>
              </a:rPr>
              <a:t> (</a:t>
            </a:r>
            <a:r>
              <a:rPr lang="en-US" sz="700" dirty="0">
                <a:solidFill>
                  <a:srgbClr val="231F20"/>
                </a:solidFill>
                <a:latin typeface="Helvetica Neue"/>
                <a:cs typeface="Helvetica Neue"/>
              </a:rPr>
              <a:t>Full/Mid Tech)</a:t>
            </a:r>
          </a:p>
          <a:p>
            <a:pPr marL="12700">
              <a:lnSpc>
                <a:spcPct val="100000"/>
              </a:lnSpc>
              <a:spcBef>
                <a:spcPts val="100"/>
              </a:spcBef>
            </a:pPr>
            <a:r>
              <a:rPr sz="700" dirty="0">
                <a:solidFill>
                  <a:srgbClr val="231F20"/>
                </a:solidFill>
                <a:latin typeface="Helvetica Neue"/>
                <a:cs typeface="Helvetica Neue"/>
              </a:rPr>
              <a:t>Quiver</a:t>
            </a:r>
            <a:endParaRPr sz="700" dirty="0">
              <a:latin typeface="Helvetica Neue"/>
              <a:cs typeface="Helvetica Neue"/>
            </a:endParaRPr>
          </a:p>
        </p:txBody>
      </p:sp>
      <p:sp>
        <p:nvSpPr>
          <p:cNvPr id="9" name="object 9"/>
          <p:cNvSpPr txBox="1"/>
          <p:nvPr/>
        </p:nvSpPr>
        <p:spPr>
          <a:xfrm>
            <a:off x="347293" y="5262650"/>
            <a:ext cx="1123270" cy="241092"/>
          </a:xfrm>
          <a:prstGeom prst="rect">
            <a:avLst/>
          </a:prstGeom>
        </p:spPr>
        <p:txBody>
          <a:bodyPr vert="horz" wrap="square" lIns="0" tIns="12700" rIns="0" bIns="0" rtlCol="0">
            <a:spAutoFit/>
          </a:bodyPr>
          <a:lstStyle/>
          <a:p>
            <a:pPr marL="12700">
              <a:lnSpc>
                <a:spcPct val="100000"/>
              </a:lnSpc>
              <a:spcBef>
                <a:spcPts val="100"/>
              </a:spcBef>
            </a:pPr>
            <a:r>
              <a:rPr sz="700" spc="-20" dirty="0">
                <a:solidFill>
                  <a:srgbClr val="231F20"/>
                </a:solidFill>
                <a:latin typeface="Helvetica Neue"/>
                <a:cs typeface="Helvetica Neue"/>
              </a:rPr>
              <a:t>Tech </a:t>
            </a:r>
            <a:r>
              <a:rPr sz="700" dirty="0">
                <a:solidFill>
                  <a:srgbClr val="231F20"/>
                </a:solidFill>
                <a:latin typeface="Helvetica Neue"/>
                <a:cs typeface="Helvetica Neue"/>
              </a:rPr>
              <a:t>for Fun</a:t>
            </a:r>
            <a:r>
              <a:rPr lang="en-GB" sz="700" dirty="0">
                <a:solidFill>
                  <a:srgbClr val="231F20"/>
                </a:solidFill>
                <a:latin typeface="Helvetica Neue"/>
                <a:cs typeface="Helvetica Neue"/>
              </a:rPr>
              <a:t> (</a:t>
            </a:r>
            <a:r>
              <a:rPr lang="en-US" sz="700" dirty="0">
                <a:solidFill>
                  <a:srgbClr val="231F20"/>
                </a:solidFill>
                <a:latin typeface="Helvetica Neue"/>
                <a:cs typeface="Helvetica Neue"/>
              </a:rPr>
              <a:t>Full Tech)</a:t>
            </a:r>
          </a:p>
          <a:p>
            <a:pPr marL="12700">
              <a:lnSpc>
                <a:spcPct val="100000"/>
              </a:lnSpc>
              <a:spcBef>
                <a:spcPts val="100"/>
              </a:spcBef>
            </a:pPr>
            <a:r>
              <a:rPr sz="700" dirty="0">
                <a:solidFill>
                  <a:srgbClr val="231F20"/>
                </a:solidFill>
                <a:latin typeface="Helvetica Neue"/>
                <a:cs typeface="Helvetica Neue"/>
              </a:rPr>
              <a:t>AR</a:t>
            </a:r>
            <a:r>
              <a:rPr lang="en-GB" sz="700" dirty="0">
                <a:solidFill>
                  <a:srgbClr val="231F20"/>
                </a:solidFill>
                <a:latin typeface="Helvetica Neue"/>
                <a:cs typeface="Helvetica Neue"/>
              </a:rPr>
              <a:t>Vid Augmented Reality</a:t>
            </a:r>
            <a:endParaRPr sz="700" dirty="0">
              <a:latin typeface="Helvetica Neue"/>
              <a:cs typeface="Helvetica Neue"/>
            </a:endParaRPr>
          </a:p>
        </p:txBody>
      </p:sp>
      <p:sp>
        <p:nvSpPr>
          <p:cNvPr id="10" name="object 10"/>
          <p:cNvSpPr txBox="1"/>
          <p:nvPr/>
        </p:nvSpPr>
        <p:spPr>
          <a:xfrm>
            <a:off x="361264" y="5746023"/>
            <a:ext cx="1178560" cy="379591"/>
          </a:xfrm>
          <a:prstGeom prst="rect">
            <a:avLst/>
          </a:prstGeom>
        </p:spPr>
        <p:txBody>
          <a:bodyPr vert="horz" wrap="square" lIns="0" tIns="20320" rIns="0" bIns="0" rtlCol="0">
            <a:spAutoFit/>
          </a:bodyPr>
          <a:lstStyle/>
          <a:p>
            <a:pPr marL="12700" marR="5080">
              <a:lnSpc>
                <a:spcPts val="800"/>
              </a:lnSpc>
              <a:spcBef>
                <a:spcPts val="160"/>
              </a:spcBef>
            </a:pPr>
            <a:r>
              <a:rPr sz="700" spc="-20" dirty="0">
                <a:solidFill>
                  <a:srgbClr val="231F20"/>
                </a:solidFill>
                <a:latin typeface="Helvetica Neue"/>
                <a:cs typeface="Helvetica Neue"/>
              </a:rPr>
              <a:t>Tech </a:t>
            </a:r>
            <a:r>
              <a:rPr sz="700" dirty="0">
                <a:solidFill>
                  <a:srgbClr val="231F20"/>
                </a:solidFill>
                <a:latin typeface="Helvetica Neue"/>
                <a:cs typeface="Helvetica Neue"/>
              </a:rPr>
              <a:t>for Health and</a:t>
            </a:r>
            <a:r>
              <a:rPr sz="700" spc="-80" dirty="0">
                <a:solidFill>
                  <a:srgbClr val="231F20"/>
                </a:solidFill>
                <a:latin typeface="Helvetica Neue"/>
                <a:cs typeface="Helvetica Neue"/>
              </a:rPr>
              <a:t> </a:t>
            </a:r>
            <a:r>
              <a:rPr sz="700" dirty="0">
                <a:solidFill>
                  <a:srgbClr val="231F20"/>
                </a:solidFill>
                <a:latin typeface="Helvetica Neue"/>
                <a:cs typeface="Helvetica Neue"/>
              </a:rPr>
              <a:t>Inclusion </a:t>
            </a:r>
            <a:endParaRPr lang="en-GB" sz="700" dirty="0">
              <a:solidFill>
                <a:srgbClr val="231F20"/>
              </a:solidFill>
              <a:latin typeface="Helvetica Neue"/>
              <a:cs typeface="Helvetica Neue"/>
            </a:endParaRPr>
          </a:p>
          <a:p>
            <a:pPr marL="12700" marR="5080">
              <a:lnSpc>
                <a:spcPts val="800"/>
              </a:lnSpc>
              <a:spcBef>
                <a:spcPts val="160"/>
              </a:spcBef>
            </a:pPr>
            <a:r>
              <a:rPr lang="en-US" sz="700" dirty="0">
                <a:solidFill>
                  <a:srgbClr val="231F20"/>
                </a:solidFill>
                <a:latin typeface="Helvetica Neue"/>
                <a:cs typeface="Helvetica Neue"/>
              </a:rPr>
              <a:t>(Full/Mid Tech)</a:t>
            </a:r>
          </a:p>
          <a:p>
            <a:pPr marL="12700" marR="5080">
              <a:lnSpc>
                <a:spcPts val="800"/>
              </a:lnSpc>
              <a:spcBef>
                <a:spcPts val="160"/>
              </a:spcBef>
            </a:pPr>
            <a:r>
              <a:rPr sz="700" dirty="0">
                <a:solidFill>
                  <a:srgbClr val="231F20"/>
                </a:solidFill>
                <a:latin typeface="Helvetica Neue"/>
                <a:cs typeface="Helvetica Neue"/>
              </a:rPr>
              <a:t> Pocket</a:t>
            </a:r>
            <a:r>
              <a:rPr sz="700" spc="-5" dirty="0">
                <a:solidFill>
                  <a:srgbClr val="231F20"/>
                </a:solidFill>
                <a:latin typeface="Helvetica Neue"/>
                <a:cs typeface="Helvetica Neue"/>
              </a:rPr>
              <a:t> </a:t>
            </a:r>
            <a:r>
              <a:rPr sz="700" dirty="0">
                <a:solidFill>
                  <a:srgbClr val="231F20"/>
                </a:solidFill>
                <a:latin typeface="Helvetica Neue"/>
                <a:cs typeface="Helvetica Neue"/>
              </a:rPr>
              <a:t>Anatomy</a:t>
            </a:r>
            <a:endParaRPr sz="700" dirty="0">
              <a:latin typeface="Helvetica Neue"/>
              <a:cs typeface="Helvetica Neue"/>
            </a:endParaRPr>
          </a:p>
        </p:txBody>
      </p:sp>
      <p:sp>
        <p:nvSpPr>
          <p:cNvPr id="11" name="object 11"/>
          <p:cNvSpPr txBox="1"/>
          <p:nvPr/>
        </p:nvSpPr>
        <p:spPr>
          <a:xfrm>
            <a:off x="347294" y="6286039"/>
            <a:ext cx="1178560" cy="379591"/>
          </a:xfrm>
          <a:prstGeom prst="rect">
            <a:avLst/>
          </a:prstGeom>
        </p:spPr>
        <p:txBody>
          <a:bodyPr vert="horz" wrap="square" lIns="0" tIns="20320" rIns="0" bIns="0" rtlCol="0">
            <a:spAutoFit/>
          </a:bodyPr>
          <a:lstStyle/>
          <a:p>
            <a:pPr marL="12700" marR="5080">
              <a:lnSpc>
                <a:spcPts val="800"/>
              </a:lnSpc>
              <a:spcBef>
                <a:spcPts val="160"/>
              </a:spcBef>
            </a:pPr>
            <a:r>
              <a:rPr sz="700" spc="-20" dirty="0">
                <a:solidFill>
                  <a:srgbClr val="231F20"/>
                </a:solidFill>
                <a:latin typeface="Helvetica Neue"/>
                <a:cs typeface="Helvetica Neue"/>
              </a:rPr>
              <a:t>Tech </a:t>
            </a:r>
            <a:r>
              <a:rPr sz="700" dirty="0">
                <a:solidFill>
                  <a:srgbClr val="231F20"/>
                </a:solidFill>
                <a:latin typeface="Helvetica Neue"/>
                <a:cs typeface="Helvetica Neue"/>
              </a:rPr>
              <a:t>for Health and</a:t>
            </a:r>
            <a:r>
              <a:rPr sz="700" spc="-80" dirty="0">
                <a:solidFill>
                  <a:srgbClr val="231F20"/>
                </a:solidFill>
                <a:latin typeface="Helvetica Neue"/>
                <a:cs typeface="Helvetica Neue"/>
              </a:rPr>
              <a:t> </a:t>
            </a:r>
            <a:r>
              <a:rPr sz="700" dirty="0">
                <a:solidFill>
                  <a:srgbClr val="231F20"/>
                </a:solidFill>
                <a:latin typeface="Helvetica Neue"/>
                <a:cs typeface="Helvetica Neue"/>
              </a:rPr>
              <a:t>Inclusion</a:t>
            </a:r>
            <a:endParaRPr lang="en-GB" sz="700" dirty="0">
              <a:solidFill>
                <a:srgbClr val="231F20"/>
              </a:solidFill>
              <a:latin typeface="Helvetica Neue"/>
              <a:cs typeface="Helvetica Neue"/>
            </a:endParaRPr>
          </a:p>
          <a:p>
            <a:pPr marL="12700" marR="5080">
              <a:lnSpc>
                <a:spcPts val="800"/>
              </a:lnSpc>
              <a:spcBef>
                <a:spcPts val="160"/>
              </a:spcBef>
            </a:pPr>
            <a:r>
              <a:rPr lang="en-US" sz="700" dirty="0">
                <a:solidFill>
                  <a:srgbClr val="231F20"/>
                </a:solidFill>
                <a:latin typeface="Helvetica Neue"/>
                <a:cs typeface="Helvetica Neue"/>
              </a:rPr>
              <a:t>(Full/Mid Tech)</a:t>
            </a:r>
          </a:p>
          <a:p>
            <a:pPr marL="12700" marR="5080">
              <a:lnSpc>
                <a:spcPts val="800"/>
              </a:lnSpc>
              <a:spcBef>
                <a:spcPts val="160"/>
              </a:spcBef>
            </a:pPr>
            <a:r>
              <a:rPr sz="700" dirty="0">
                <a:solidFill>
                  <a:srgbClr val="231F20"/>
                </a:solidFill>
                <a:latin typeface="Helvetica Neue"/>
                <a:cs typeface="Helvetica Neue"/>
              </a:rPr>
              <a:t>Insight</a:t>
            </a:r>
            <a:r>
              <a:rPr sz="700" spc="-5" dirty="0">
                <a:solidFill>
                  <a:srgbClr val="231F20"/>
                </a:solidFill>
                <a:latin typeface="Helvetica Neue"/>
                <a:cs typeface="Helvetica Neue"/>
              </a:rPr>
              <a:t> </a:t>
            </a:r>
            <a:r>
              <a:rPr sz="700" dirty="0">
                <a:solidFill>
                  <a:srgbClr val="231F20"/>
                </a:solidFill>
                <a:latin typeface="Helvetica Neue"/>
                <a:cs typeface="Helvetica Neue"/>
              </a:rPr>
              <a:t>Heart</a:t>
            </a:r>
            <a:endParaRPr sz="700" dirty="0">
              <a:latin typeface="Helvetica Neue"/>
              <a:cs typeface="Helvetica Neue"/>
            </a:endParaRPr>
          </a:p>
        </p:txBody>
      </p:sp>
      <p:sp>
        <p:nvSpPr>
          <p:cNvPr id="12" name="object 12"/>
          <p:cNvSpPr txBox="1"/>
          <p:nvPr/>
        </p:nvSpPr>
        <p:spPr>
          <a:xfrm>
            <a:off x="361264" y="6775763"/>
            <a:ext cx="1178560" cy="379591"/>
          </a:xfrm>
          <a:prstGeom prst="rect">
            <a:avLst/>
          </a:prstGeom>
        </p:spPr>
        <p:txBody>
          <a:bodyPr vert="horz" wrap="square" lIns="0" tIns="20320" rIns="0" bIns="0" rtlCol="0">
            <a:spAutoFit/>
          </a:bodyPr>
          <a:lstStyle/>
          <a:p>
            <a:pPr marL="12700" marR="5080">
              <a:lnSpc>
                <a:spcPts val="800"/>
              </a:lnSpc>
              <a:spcBef>
                <a:spcPts val="160"/>
              </a:spcBef>
            </a:pPr>
            <a:r>
              <a:rPr sz="700" spc="-20" dirty="0">
                <a:solidFill>
                  <a:srgbClr val="231F20"/>
                </a:solidFill>
                <a:latin typeface="Helvetica Neue"/>
                <a:cs typeface="Helvetica Neue"/>
              </a:rPr>
              <a:t>Tech </a:t>
            </a:r>
            <a:r>
              <a:rPr sz="700" dirty="0">
                <a:solidFill>
                  <a:srgbClr val="231F20"/>
                </a:solidFill>
                <a:latin typeface="Helvetica Neue"/>
                <a:cs typeface="Helvetica Neue"/>
              </a:rPr>
              <a:t>for Health and</a:t>
            </a:r>
            <a:r>
              <a:rPr sz="700" spc="-80" dirty="0">
                <a:solidFill>
                  <a:srgbClr val="231F20"/>
                </a:solidFill>
                <a:latin typeface="Helvetica Neue"/>
                <a:cs typeface="Helvetica Neue"/>
              </a:rPr>
              <a:t> </a:t>
            </a:r>
            <a:r>
              <a:rPr sz="700" dirty="0">
                <a:solidFill>
                  <a:srgbClr val="231F20"/>
                </a:solidFill>
                <a:latin typeface="Helvetica Neue"/>
                <a:cs typeface="Helvetica Neue"/>
              </a:rPr>
              <a:t>Inclusion</a:t>
            </a:r>
            <a:endParaRPr lang="en-GB" sz="700" dirty="0">
              <a:solidFill>
                <a:srgbClr val="231F20"/>
              </a:solidFill>
              <a:latin typeface="Helvetica Neue"/>
              <a:cs typeface="Helvetica Neue"/>
            </a:endParaRPr>
          </a:p>
          <a:p>
            <a:pPr marL="12700" marR="5080">
              <a:lnSpc>
                <a:spcPts val="800"/>
              </a:lnSpc>
              <a:spcBef>
                <a:spcPts val="160"/>
              </a:spcBef>
            </a:pPr>
            <a:r>
              <a:rPr lang="en-US" sz="700" dirty="0">
                <a:solidFill>
                  <a:srgbClr val="231F20"/>
                </a:solidFill>
                <a:latin typeface="Helvetica Neue"/>
                <a:cs typeface="Helvetica Neue"/>
              </a:rPr>
              <a:t>(Full Tech)</a:t>
            </a:r>
          </a:p>
          <a:p>
            <a:pPr marL="12700" marR="5080">
              <a:lnSpc>
                <a:spcPts val="800"/>
              </a:lnSpc>
              <a:spcBef>
                <a:spcPts val="160"/>
              </a:spcBef>
            </a:pPr>
            <a:r>
              <a:rPr sz="700" dirty="0">
                <a:solidFill>
                  <a:srgbClr val="231F20"/>
                </a:solidFill>
                <a:latin typeface="Helvetica Neue"/>
                <a:cs typeface="Helvetica Neue"/>
              </a:rPr>
              <a:t>Homecourt</a:t>
            </a:r>
            <a:endParaRPr sz="700" dirty="0">
              <a:latin typeface="Helvetica Neue"/>
              <a:cs typeface="Helvetica Neue"/>
            </a:endParaRPr>
          </a:p>
        </p:txBody>
      </p:sp>
      <p:sp>
        <p:nvSpPr>
          <p:cNvPr id="13" name="object 13"/>
          <p:cNvSpPr txBox="1"/>
          <p:nvPr/>
        </p:nvSpPr>
        <p:spPr>
          <a:xfrm>
            <a:off x="2579312" y="2178250"/>
            <a:ext cx="1125220" cy="123111"/>
          </a:xfrm>
          <a:prstGeom prst="rect">
            <a:avLst/>
          </a:prstGeom>
        </p:spPr>
        <p:txBody>
          <a:bodyPr vert="horz" wrap="square" lIns="0" tIns="20320" rIns="0" bIns="0" rtlCol="0">
            <a:spAutoFit/>
          </a:bodyPr>
          <a:lstStyle/>
          <a:p>
            <a:pPr marL="12700" marR="5080">
              <a:lnSpc>
                <a:spcPts val="800"/>
              </a:lnSpc>
              <a:spcBef>
                <a:spcPts val="160"/>
              </a:spcBef>
            </a:pPr>
            <a:r>
              <a:rPr lang="en-GB" sz="700" spc="-5" dirty="0">
                <a:solidFill>
                  <a:srgbClr val="231F20"/>
                </a:solidFill>
                <a:latin typeface="Helvetica Neue"/>
                <a:cs typeface="Helvetica Neue"/>
              </a:rPr>
              <a:t>iPads with iOS 13.0 or later </a:t>
            </a:r>
            <a:endParaRPr sz="700" dirty="0">
              <a:latin typeface="Helvetica Neue"/>
              <a:cs typeface="Helvetica Neue"/>
            </a:endParaRPr>
          </a:p>
        </p:txBody>
      </p:sp>
      <p:sp>
        <p:nvSpPr>
          <p:cNvPr id="14" name="object 14"/>
          <p:cNvSpPr txBox="1"/>
          <p:nvPr/>
        </p:nvSpPr>
        <p:spPr>
          <a:xfrm>
            <a:off x="2579312" y="2699610"/>
            <a:ext cx="1137697" cy="328295"/>
          </a:xfrm>
          <a:prstGeom prst="rect">
            <a:avLst/>
          </a:prstGeom>
        </p:spPr>
        <p:txBody>
          <a:bodyPr vert="horz" wrap="square" lIns="0" tIns="20320" rIns="0" bIns="0" rtlCol="0">
            <a:spAutoFit/>
          </a:bodyPr>
          <a:lstStyle/>
          <a:p>
            <a:pPr marL="12700" marR="5080">
              <a:lnSpc>
                <a:spcPts val="800"/>
              </a:lnSpc>
              <a:spcBef>
                <a:spcPts val="160"/>
              </a:spcBef>
            </a:pPr>
            <a:r>
              <a:rPr sz="700" dirty="0">
                <a:solidFill>
                  <a:srgbClr val="231F20"/>
                </a:solidFill>
                <a:latin typeface="Helvetica Neue"/>
                <a:cs typeface="Helvetica Neue"/>
              </a:rPr>
              <a:t>5th generation and 6th  generation </a:t>
            </a:r>
            <a:r>
              <a:rPr lang="en-GB" sz="700" dirty="0" err="1">
                <a:solidFill>
                  <a:srgbClr val="231F20"/>
                </a:solidFill>
                <a:latin typeface="Helvetica Neue"/>
                <a:cs typeface="Helvetica Neue"/>
              </a:rPr>
              <a:t>i</a:t>
            </a:r>
            <a:r>
              <a:rPr sz="700" dirty="0">
                <a:solidFill>
                  <a:srgbClr val="231F20"/>
                </a:solidFill>
                <a:latin typeface="Helvetica Neue"/>
                <a:cs typeface="Helvetica Neue"/>
              </a:rPr>
              <a:t>Pad</a:t>
            </a:r>
            <a:r>
              <a:rPr sz="700" spc="-75" dirty="0">
                <a:solidFill>
                  <a:srgbClr val="231F20"/>
                </a:solidFill>
                <a:latin typeface="Helvetica Neue"/>
                <a:cs typeface="Helvetica Neue"/>
              </a:rPr>
              <a:t> </a:t>
            </a:r>
            <a:r>
              <a:rPr sz="700" spc="-5" dirty="0">
                <a:solidFill>
                  <a:srgbClr val="231F20"/>
                </a:solidFill>
                <a:latin typeface="Helvetica Neue"/>
                <a:cs typeface="Helvetica Neue"/>
              </a:rPr>
              <a:t>onwards.  </a:t>
            </a:r>
            <a:r>
              <a:rPr lang="en-GB" sz="700" spc="-5" dirty="0">
                <a:solidFill>
                  <a:srgbClr val="231F20"/>
                </a:solidFill>
                <a:latin typeface="Helvetica Neue"/>
                <a:cs typeface="Helvetica Neue"/>
              </a:rPr>
              <a:t>Requires </a:t>
            </a:r>
            <a:r>
              <a:rPr lang="en-GB" sz="700" dirty="0">
                <a:solidFill>
                  <a:srgbClr val="231F20"/>
                </a:solidFill>
                <a:latin typeface="Helvetica Neue"/>
                <a:cs typeface="Helvetica Neue"/>
              </a:rPr>
              <a:t>iOS 11.0 or later </a:t>
            </a:r>
            <a:endParaRPr sz="700" dirty="0">
              <a:latin typeface="Helvetica Neue"/>
              <a:cs typeface="Helvetica Neue"/>
            </a:endParaRPr>
          </a:p>
        </p:txBody>
      </p:sp>
      <p:sp>
        <p:nvSpPr>
          <p:cNvPr id="15" name="object 15"/>
          <p:cNvSpPr txBox="1"/>
          <p:nvPr/>
        </p:nvSpPr>
        <p:spPr>
          <a:xfrm>
            <a:off x="2579312" y="3135331"/>
            <a:ext cx="1125220" cy="328295"/>
          </a:xfrm>
          <a:prstGeom prst="rect">
            <a:avLst/>
          </a:prstGeom>
        </p:spPr>
        <p:txBody>
          <a:bodyPr vert="horz" wrap="square" lIns="0" tIns="20320" rIns="0" bIns="0" rtlCol="0">
            <a:spAutoFit/>
          </a:bodyPr>
          <a:lstStyle/>
          <a:p>
            <a:pPr marL="12700" marR="5080">
              <a:lnSpc>
                <a:spcPts val="800"/>
              </a:lnSpc>
              <a:spcBef>
                <a:spcPts val="160"/>
              </a:spcBef>
            </a:pPr>
            <a:r>
              <a:rPr sz="700" dirty="0">
                <a:solidFill>
                  <a:srgbClr val="231F20"/>
                </a:solidFill>
                <a:latin typeface="Helvetica Neue"/>
                <a:cs typeface="Helvetica Neue"/>
              </a:rPr>
              <a:t>5th generation and 6th  generation </a:t>
            </a:r>
            <a:r>
              <a:rPr lang="en-GB" sz="700" dirty="0" err="1">
                <a:solidFill>
                  <a:srgbClr val="231F20"/>
                </a:solidFill>
                <a:latin typeface="Helvetica Neue"/>
                <a:cs typeface="Helvetica Neue"/>
              </a:rPr>
              <a:t>i</a:t>
            </a:r>
            <a:r>
              <a:rPr sz="700" dirty="0">
                <a:solidFill>
                  <a:srgbClr val="231F20"/>
                </a:solidFill>
                <a:latin typeface="Helvetica Neue"/>
                <a:cs typeface="Helvetica Neue"/>
              </a:rPr>
              <a:t>Pad</a:t>
            </a:r>
            <a:r>
              <a:rPr sz="700" spc="-75" dirty="0">
                <a:solidFill>
                  <a:srgbClr val="231F20"/>
                </a:solidFill>
                <a:latin typeface="Helvetica Neue"/>
                <a:cs typeface="Helvetica Neue"/>
              </a:rPr>
              <a:t> </a:t>
            </a:r>
            <a:r>
              <a:rPr sz="700" spc="-5" dirty="0">
                <a:solidFill>
                  <a:srgbClr val="231F20"/>
                </a:solidFill>
                <a:latin typeface="Helvetica Neue"/>
                <a:cs typeface="Helvetica Neue"/>
              </a:rPr>
              <a:t>onwards. </a:t>
            </a:r>
            <a:r>
              <a:rPr lang="en-GB" sz="700" spc="-5" dirty="0">
                <a:solidFill>
                  <a:srgbClr val="231F20"/>
                </a:solidFill>
                <a:latin typeface="Helvetica Neue"/>
                <a:cs typeface="Helvetica Neue"/>
              </a:rPr>
              <a:t>Requires </a:t>
            </a:r>
            <a:r>
              <a:rPr lang="en-GB" sz="700" dirty="0">
                <a:solidFill>
                  <a:srgbClr val="231F20"/>
                </a:solidFill>
                <a:latin typeface="Helvetica Neue"/>
                <a:cs typeface="Helvetica Neue"/>
              </a:rPr>
              <a:t>iOS 11.0 or later</a:t>
            </a:r>
            <a:endParaRPr sz="700" dirty="0">
              <a:latin typeface="Helvetica Neue"/>
              <a:cs typeface="Helvetica Neue"/>
            </a:endParaRPr>
          </a:p>
        </p:txBody>
      </p:sp>
      <p:sp>
        <p:nvSpPr>
          <p:cNvPr id="16" name="object 16"/>
          <p:cNvSpPr txBox="1"/>
          <p:nvPr/>
        </p:nvSpPr>
        <p:spPr>
          <a:xfrm>
            <a:off x="2579312" y="3719869"/>
            <a:ext cx="1125220" cy="123111"/>
          </a:xfrm>
          <a:prstGeom prst="rect">
            <a:avLst/>
          </a:prstGeom>
        </p:spPr>
        <p:txBody>
          <a:bodyPr vert="horz" wrap="square" lIns="0" tIns="20320" rIns="0" bIns="0" rtlCol="0">
            <a:spAutoFit/>
          </a:bodyPr>
          <a:lstStyle/>
          <a:p>
            <a:pPr marL="12700" marR="5080">
              <a:lnSpc>
                <a:spcPts val="800"/>
              </a:lnSpc>
              <a:spcBef>
                <a:spcPts val="160"/>
              </a:spcBef>
            </a:pPr>
            <a:r>
              <a:rPr sz="700" dirty="0">
                <a:solidFill>
                  <a:srgbClr val="231F20"/>
                </a:solidFill>
                <a:latin typeface="Helvetica Neue"/>
                <a:cs typeface="Helvetica Neue"/>
              </a:rPr>
              <a:t>iPads with IOS </a:t>
            </a:r>
            <a:r>
              <a:rPr lang="en-GB" sz="700" dirty="0">
                <a:solidFill>
                  <a:srgbClr val="231F20"/>
                </a:solidFill>
                <a:latin typeface="Helvetica Neue"/>
                <a:cs typeface="Helvetica Neue"/>
              </a:rPr>
              <a:t>9.0</a:t>
            </a:r>
            <a:r>
              <a:rPr sz="700" dirty="0">
                <a:solidFill>
                  <a:srgbClr val="231F20"/>
                </a:solidFill>
                <a:latin typeface="Helvetica Neue"/>
                <a:cs typeface="Helvetica Neue"/>
              </a:rPr>
              <a:t> or</a:t>
            </a:r>
            <a:r>
              <a:rPr sz="700" spc="-75" dirty="0">
                <a:solidFill>
                  <a:srgbClr val="231F20"/>
                </a:solidFill>
                <a:latin typeface="Helvetica Neue"/>
                <a:cs typeface="Helvetica Neue"/>
              </a:rPr>
              <a:t> </a:t>
            </a:r>
            <a:r>
              <a:rPr sz="700" spc="-15" dirty="0">
                <a:solidFill>
                  <a:srgbClr val="231F20"/>
                </a:solidFill>
                <a:latin typeface="Helvetica Neue"/>
                <a:cs typeface="Helvetica Neue"/>
              </a:rPr>
              <a:t>later  </a:t>
            </a:r>
            <a:endParaRPr sz="700" dirty="0">
              <a:latin typeface="Helvetica Neue"/>
              <a:cs typeface="Helvetica Neue"/>
            </a:endParaRPr>
          </a:p>
        </p:txBody>
      </p:sp>
      <p:sp>
        <p:nvSpPr>
          <p:cNvPr id="17" name="object 17"/>
          <p:cNvSpPr txBox="1"/>
          <p:nvPr/>
        </p:nvSpPr>
        <p:spPr>
          <a:xfrm>
            <a:off x="2579312" y="4168058"/>
            <a:ext cx="1174750" cy="123111"/>
          </a:xfrm>
          <a:prstGeom prst="rect">
            <a:avLst/>
          </a:prstGeom>
        </p:spPr>
        <p:txBody>
          <a:bodyPr vert="horz" wrap="square" lIns="0" tIns="20320" rIns="0" bIns="0" rtlCol="0">
            <a:spAutoFit/>
          </a:bodyPr>
          <a:lstStyle/>
          <a:p>
            <a:pPr marL="12700" marR="5080">
              <a:lnSpc>
                <a:spcPts val="800"/>
              </a:lnSpc>
              <a:spcBef>
                <a:spcPts val="160"/>
              </a:spcBef>
            </a:pPr>
            <a:r>
              <a:rPr sz="700" dirty="0">
                <a:solidFill>
                  <a:srgbClr val="231F20"/>
                </a:solidFill>
                <a:latin typeface="Helvetica Neue"/>
                <a:cs typeface="Helvetica Neue"/>
              </a:rPr>
              <a:t>iPads with IOS 1</a:t>
            </a:r>
            <a:r>
              <a:rPr lang="en-GB" sz="700" dirty="0">
                <a:solidFill>
                  <a:srgbClr val="231F20"/>
                </a:solidFill>
                <a:latin typeface="Helvetica Neue"/>
                <a:cs typeface="Helvetica Neue"/>
              </a:rPr>
              <a:t>4.5</a:t>
            </a:r>
            <a:r>
              <a:rPr sz="700" dirty="0">
                <a:solidFill>
                  <a:srgbClr val="231F20"/>
                </a:solidFill>
                <a:latin typeface="Helvetica Neue"/>
                <a:cs typeface="Helvetica Neue"/>
              </a:rPr>
              <a:t> or</a:t>
            </a:r>
            <a:r>
              <a:rPr sz="700" spc="-75" dirty="0">
                <a:solidFill>
                  <a:srgbClr val="231F20"/>
                </a:solidFill>
                <a:latin typeface="Helvetica Neue"/>
                <a:cs typeface="Helvetica Neue"/>
              </a:rPr>
              <a:t> </a:t>
            </a:r>
            <a:r>
              <a:rPr sz="700" spc="-15" dirty="0">
                <a:solidFill>
                  <a:srgbClr val="231F20"/>
                </a:solidFill>
                <a:latin typeface="Helvetica Neue"/>
                <a:cs typeface="Helvetica Neue"/>
              </a:rPr>
              <a:t>later  </a:t>
            </a:r>
            <a:endParaRPr sz="700" dirty="0">
              <a:latin typeface="Helvetica Neue"/>
              <a:cs typeface="Helvetica Neue"/>
            </a:endParaRPr>
          </a:p>
        </p:txBody>
      </p:sp>
      <p:sp>
        <p:nvSpPr>
          <p:cNvPr id="18" name="object 18"/>
          <p:cNvSpPr txBox="1"/>
          <p:nvPr/>
        </p:nvSpPr>
        <p:spPr>
          <a:xfrm>
            <a:off x="2579312" y="4625271"/>
            <a:ext cx="1125220" cy="123111"/>
          </a:xfrm>
          <a:prstGeom prst="rect">
            <a:avLst/>
          </a:prstGeom>
        </p:spPr>
        <p:txBody>
          <a:bodyPr vert="horz" wrap="square" lIns="0" tIns="20320" rIns="0" bIns="0" rtlCol="0">
            <a:spAutoFit/>
          </a:bodyPr>
          <a:lstStyle/>
          <a:p>
            <a:pPr marL="12700" marR="5080">
              <a:lnSpc>
                <a:spcPts val="800"/>
              </a:lnSpc>
              <a:spcBef>
                <a:spcPts val="160"/>
              </a:spcBef>
            </a:pPr>
            <a:r>
              <a:rPr sz="700" dirty="0">
                <a:solidFill>
                  <a:srgbClr val="231F20"/>
                </a:solidFill>
                <a:latin typeface="Helvetica Neue"/>
                <a:cs typeface="Helvetica Neue"/>
              </a:rPr>
              <a:t>iPads with IOS</a:t>
            </a:r>
            <a:r>
              <a:rPr sz="700" spc="-100" dirty="0">
                <a:solidFill>
                  <a:srgbClr val="231F20"/>
                </a:solidFill>
                <a:latin typeface="Helvetica Neue"/>
                <a:cs typeface="Helvetica Neue"/>
              </a:rPr>
              <a:t> </a:t>
            </a:r>
            <a:r>
              <a:rPr lang="en-GB" sz="700" spc="-100" dirty="0">
                <a:solidFill>
                  <a:srgbClr val="231F20"/>
                </a:solidFill>
                <a:latin typeface="Helvetica Neue"/>
                <a:cs typeface="Helvetica Neue"/>
              </a:rPr>
              <a:t>12.0</a:t>
            </a:r>
            <a:r>
              <a:rPr sz="700" dirty="0">
                <a:solidFill>
                  <a:srgbClr val="231F20"/>
                </a:solidFill>
                <a:latin typeface="Helvetica Neue"/>
                <a:cs typeface="Helvetica Neue"/>
              </a:rPr>
              <a:t>  or </a:t>
            </a:r>
            <a:r>
              <a:rPr sz="700" spc="-15" dirty="0">
                <a:solidFill>
                  <a:srgbClr val="231F20"/>
                </a:solidFill>
                <a:latin typeface="Helvetica Neue"/>
                <a:cs typeface="Helvetica Neue"/>
              </a:rPr>
              <a:t>later </a:t>
            </a:r>
            <a:r>
              <a:rPr lang="en-GB" sz="700" spc="-15" dirty="0">
                <a:solidFill>
                  <a:srgbClr val="231F20"/>
                </a:solidFill>
                <a:latin typeface="Helvetica Neue"/>
                <a:cs typeface="Helvetica Neue"/>
              </a:rPr>
              <a:t> </a:t>
            </a:r>
            <a:endParaRPr sz="700" dirty="0">
              <a:latin typeface="Helvetica Neue"/>
              <a:cs typeface="Helvetica Neue"/>
            </a:endParaRPr>
          </a:p>
        </p:txBody>
      </p:sp>
      <p:sp>
        <p:nvSpPr>
          <p:cNvPr id="19" name="object 19"/>
          <p:cNvSpPr txBox="1"/>
          <p:nvPr/>
        </p:nvSpPr>
        <p:spPr>
          <a:xfrm>
            <a:off x="2603494" y="5295709"/>
            <a:ext cx="1224856" cy="123111"/>
          </a:xfrm>
          <a:prstGeom prst="rect">
            <a:avLst/>
          </a:prstGeom>
        </p:spPr>
        <p:txBody>
          <a:bodyPr vert="horz" wrap="square" lIns="0" tIns="20320" rIns="0" bIns="0" rtlCol="0">
            <a:spAutoFit/>
          </a:bodyPr>
          <a:lstStyle/>
          <a:p>
            <a:pPr marL="12700" marR="5080">
              <a:lnSpc>
                <a:spcPts val="800"/>
              </a:lnSpc>
              <a:spcBef>
                <a:spcPts val="160"/>
              </a:spcBef>
            </a:pPr>
            <a:r>
              <a:rPr lang="en-GB" sz="700" dirty="0">
                <a:solidFill>
                  <a:srgbClr val="231F20"/>
                </a:solidFill>
                <a:latin typeface="Helvetica Neue"/>
                <a:cs typeface="Helvetica Neue"/>
              </a:rPr>
              <a:t>iPads with iOS 13.0 or later</a:t>
            </a:r>
            <a:endParaRPr sz="700" dirty="0">
              <a:latin typeface="Helvetica Neue"/>
              <a:cs typeface="Helvetica Neue"/>
            </a:endParaRPr>
          </a:p>
        </p:txBody>
      </p:sp>
      <p:sp>
        <p:nvSpPr>
          <p:cNvPr id="20" name="object 20"/>
          <p:cNvSpPr txBox="1"/>
          <p:nvPr/>
        </p:nvSpPr>
        <p:spPr>
          <a:xfrm>
            <a:off x="2579305" y="5851412"/>
            <a:ext cx="1249045" cy="123111"/>
          </a:xfrm>
          <a:prstGeom prst="rect">
            <a:avLst/>
          </a:prstGeom>
        </p:spPr>
        <p:txBody>
          <a:bodyPr vert="horz" wrap="square" lIns="0" tIns="20320" rIns="0" bIns="0" rtlCol="0">
            <a:spAutoFit/>
          </a:bodyPr>
          <a:lstStyle/>
          <a:p>
            <a:pPr marL="12700" marR="5080">
              <a:lnSpc>
                <a:spcPts val="800"/>
              </a:lnSpc>
              <a:spcBef>
                <a:spcPts val="160"/>
              </a:spcBef>
            </a:pPr>
            <a:r>
              <a:rPr sz="700" dirty="0">
                <a:solidFill>
                  <a:srgbClr val="231F20"/>
                </a:solidFill>
                <a:latin typeface="Helvetica Neue"/>
                <a:cs typeface="Helvetica Neue"/>
              </a:rPr>
              <a:t>iPads with IOS </a:t>
            </a:r>
            <a:r>
              <a:rPr lang="en-GB" sz="700" dirty="0">
                <a:solidFill>
                  <a:srgbClr val="231F20"/>
                </a:solidFill>
                <a:latin typeface="Helvetica Neue"/>
                <a:cs typeface="Helvetica Neue"/>
              </a:rPr>
              <a:t>9.0</a:t>
            </a:r>
            <a:r>
              <a:rPr sz="700" dirty="0">
                <a:solidFill>
                  <a:srgbClr val="231F20"/>
                </a:solidFill>
                <a:latin typeface="Helvetica Neue"/>
                <a:cs typeface="Helvetica Neue"/>
              </a:rPr>
              <a:t> or</a:t>
            </a:r>
            <a:r>
              <a:rPr sz="700" spc="-75" dirty="0">
                <a:solidFill>
                  <a:srgbClr val="231F20"/>
                </a:solidFill>
                <a:latin typeface="Helvetica Neue"/>
                <a:cs typeface="Helvetica Neue"/>
              </a:rPr>
              <a:t> </a:t>
            </a:r>
            <a:r>
              <a:rPr sz="700" spc="-15" dirty="0">
                <a:solidFill>
                  <a:srgbClr val="231F20"/>
                </a:solidFill>
                <a:latin typeface="Helvetica Neue"/>
                <a:cs typeface="Helvetica Neue"/>
              </a:rPr>
              <a:t>later  </a:t>
            </a:r>
            <a:endParaRPr sz="700" dirty="0">
              <a:latin typeface="Helvetica Neue"/>
              <a:cs typeface="Helvetica Neue"/>
            </a:endParaRPr>
          </a:p>
        </p:txBody>
      </p:sp>
      <p:sp>
        <p:nvSpPr>
          <p:cNvPr id="22" name="object 22"/>
          <p:cNvSpPr txBox="1"/>
          <p:nvPr/>
        </p:nvSpPr>
        <p:spPr>
          <a:xfrm>
            <a:off x="2579305" y="6832407"/>
            <a:ext cx="1249045" cy="123111"/>
          </a:xfrm>
          <a:prstGeom prst="rect">
            <a:avLst/>
          </a:prstGeom>
        </p:spPr>
        <p:txBody>
          <a:bodyPr vert="horz" wrap="square" lIns="0" tIns="20320" rIns="0" bIns="0" rtlCol="0">
            <a:spAutoFit/>
          </a:bodyPr>
          <a:lstStyle/>
          <a:p>
            <a:pPr marL="12700" marR="5080">
              <a:lnSpc>
                <a:spcPts val="800"/>
              </a:lnSpc>
              <a:spcBef>
                <a:spcPts val="160"/>
              </a:spcBef>
            </a:pPr>
            <a:r>
              <a:rPr sz="700" dirty="0">
                <a:solidFill>
                  <a:srgbClr val="231F20"/>
                </a:solidFill>
                <a:latin typeface="Helvetica Neue"/>
                <a:cs typeface="Helvetica Neue"/>
              </a:rPr>
              <a:t>iPads with IOS </a:t>
            </a:r>
            <a:r>
              <a:rPr lang="en-GB" sz="700" dirty="0">
                <a:solidFill>
                  <a:srgbClr val="231F20"/>
                </a:solidFill>
                <a:latin typeface="Helvetica Neue"/>
                <a:cs typeface="Helvetica Neue"/>
              </a:rPr>
              <a:t>12.0</a:t>
            </a:r>
            <a:r>
              <a:rPr sz="700" dirty="0">
                <a:solidFill>
                  <a:srgbClr val="231F20"/>
                </a:solidFill>
                <a:latin typeface="Helvetica Neue"/>
                <a:cs typeface="Helvetica Neue"/>
              </a:rPr>
              <a:t> or</a:t>
            </a:r>
            <a:r>
              <a:rPr sz="700" spc="-75" dirty="0">
                <a:solidFill>
                  <a:srgbClr val="231F20"/>
                </a:solidFill>
                <a:latin typeface="Helvetica Neue"/>
                <a:cs typeface="Helvetica Neue"/>
              </a:rPr>
              <a:t> </a:t>
            </a:r>
            <a:r>
              <a:rPr sz="700" spc="-15" dirty="0">
                <a:solidFill>
                  <a:srgbClr val="231F20"/>
                </a:solidFill>
                <a:latin typeface="Helvetica Neue"/>
                <a:cs typeface="Helvetica Neue"/>
              </a:rPr>
              <a:t>later  </a:t>
            </a:r>
            <a:endParaRPr sz="700" dirty="0">
              <a:latin typeface="Helvetica Neue"/>
              <a:cs typeface="Helvetica Neue"/>
            </a:endParaRPr>
          </a:p>
        </p:txBody>
      </p:sp>
      <p:sp>
        <p:nvSpPr>
          <p:cNvPr id="23" name="object 23"/>
          <p:cNvSpPr txBox="1"/>
          <p:nvPr/>
        </p:nvSpPr>
        <p:spPr>
          <a:xfrm>
            <a:off x="6502647" y="2212258"/>
            <a:ext cx="128270" cy="132080"/>
          </a:xfrm>
          <a:prstGeom prst="rect">
            <a:avLst/>
          </a:prstGeom>
        </p:spPr>
        <p:txBody>
          <a:bodyPr vert="horz" wrap="square" lIns="0" tIns="12700" rIns="0" bIns="0" rtlCol="0">
            <a:spAutoFit/>
          </a:bodyPr>
          <a:lstStyle/>
          <a:p>
            <a:pPr marL="12700">
              <a:lnSpc>
                <a:spcPct val="100000"/>
              </a:lnSpc>
              <a:spcBef>
                <a:spcPts val="100"/>
              </a:spcBef>
            </a:pPr>
            <a:r>
              <a:rPr sz="700" dirty="0">
                <a:solidFill>
                  <a:srgbClr val="231F20"/>
                </a:solidFill>
                <a:latin typeface="Helvetica Neue"/>
                <a:cs typeface="Helvetica Neue"/>
              </a:rPr>
              <a:t>4+</a:t>
            </a:r>
            <a:endParaRPr sz="700" dirty="0">
              <a:latin typeface="Helvetica Neue"/>
              <a:cs typeface="Helvetica Neue"/>
            </a:endParaRPr>
          </a:p>
        </p:txBody>
      </p:sp>
      <p:sp>
        <p:nvSpPr>
          <p:cNvPr id="24" name="object 24"/>
          <p:cNvSpPr txBox="1"/>
          <p:nvPr/>
        </p:nvSpPr>
        <p:spPr>
          <a:xfrm>
            <a:off x="6502647" y="2821845"/>
            <a:ext cx="128270" cy="132080"/>
          </a:xfrm>
          <a:prstGeom prst="rect">
            <a:avLst/>
          </a:prstGeom>
        </p:spPr>
        <p:txBody>
          <a:bodyPr vert="horz" wrap="square" lIns="0" tIns="12700" rIns="0" bIns="0" rtlCol="0">
            <a:spAutoFit/>
          </a:bodyPr>
          <a:lstStyle/>
          <a:p>
            <a:pPr marL="12700">
              <a:lnSpc>
                <a:spcPct val="100000"/>
              </a:lnSpc>
              <a:spcBef>
                <a:spcPts val="100"/>
              </a:spcBef>
            </a:pPr>
            <a:r>
              <a:rPr sz="700" dirty="0">
                <a:solidFill>
                  <a:srgbClr val="231F20"/>
                </a:solidFill>
                <a:latin typeface="Helvetica Neue"/>
                <a:cs typeface="Helvetica Neue"/>
              </a:rPr>
              <a:t>4+</a:t>
            </a:r>
            <a:endParaRPr sz="700">
              <a:latin typeface="Helvetica Neue"/>
              <a:cs typeface="Helvetica Neue"/>
            </a:endParaRPr>
          </a:p>
        </p:txBody>
      </p:sp>
      <p:sp>
        <p:nvSpPr>
          <p:cNvPr id="25" name="object 25"/>
          <p:cNvSpPr txBox="1"/>
          <p:nvPr/>
        </p:nvSpPr>
        <p:spPr>
          <a:xfrm>
            <a:off x="6502647" y="3291771"/>
            <a:ext cx="128270" cy="132080"/>
          </a:xfrm>
          <a:prstGeom prst="rect">
            <a:avLst/>
          </a:prstGeom>
        </p:spPr>
        <p:txBody>
          <a:bodyPr vert="horz" wrap="square" lIns="0" tIns="12700" rIns="0" bIns="0" rtlCol="0">
            <a:spAutoFit/>
          </a:bodyPr>
          <a:lstStyle/>
          <a:p>
            <a:pPr marL="12700">
              <a:lnSpc>
                <a:spcPct val="100000"/>
              </a:lnSpc>
              <a:spcBef>
                <a:spcPts val="100"/>
              </a:spcBef>
            </a:pPr>
            <a:r>
              <a:rPr sz="700" dirty="0">
                <a:solidFill>
                  <a:srgbClr val="231F20"/>
                </a:solidFill>
                <a:latin typeface="Helvetica Neue"/>
                <a:cs typeface="Helvetica Neue"/>
              </a:rPr>
              <a:t>4+</a:t>
            </a:r>
            <a:endParaRPr sz="700">
              <a:latin typeface="Helvetica Neue"/>
              <a:cs typeface="Helvetica Neue"/>
            </a:endParaRPr>
          </a:p>
        </p:txBody>
      </p:sp>
      <p:sp>
        <p:nvSpPr>
          <p:cNvPr id="26" name="object 26"/>
          <p:cNvSpPr txBox="1"/>
          <p:nvPr/>
        </p:nvSpPr>
        <p:spPr>
          <a:xfrm>
            <a:off x="6502647" y="3761696"/>
            <a:ext cx="128270" cy="132080"/>
          </a:xfrm>
          <a:prstGeom prst="rect">
            <a:avLst/>
          </a:prstGeom>
        </p:spPr>
        <p:txBody>
          <a:bodyPr vert="horz" wrap="square" lIns="0" tIns="12700" rIns="0" bIns="0" rtlCol="0">
            <a:spAutoFit/>
          </a:bodyPr>
          <a:lstStyle/>
          <a:p>
            <a:pPr marL="12700">
              <a:lnSpc>
                <a:spcPct val="100000"/>
              </a:lnSpc>
              <a:spcBef>
                <a:spcPts val="100"/>
              </a:spcBef>
            </a:pPr>
            <a:r>
              <a:rPr sz="700" dirty="0">
                <a:solidFill>
                  <a:srgbClr val="231F20"/>
                </a:solidFill>
                <a:latin typeface="Helvetica Neue"/>
                <a:cs typeface="Helvetica Neue"/>
              </a:rPr>
              <a:t>4+</a:t>
            </a:r>
            <a:endParaRPr sz="700">
              <a:latin typeface="Helvetica Neue"/>
              <a:cs typeface="Helvetica Neue"/>
            </a:endParaRPr>
          </a:p>
        </p:txBody>
      </p:sp>
      <p:sp>
        <p:nvSpPr>
          <p:cNvPr id="27" name="object 27"/>
          <p:cNvSpPr txBox="1"/>
          <p:nvPr/>
        </p:nvSpPr>
        <p:spPr>
          <a:xfrm>
            <a:off x="6502647" y="4244334"/>
            <a:ext cx="128270" cy="132080"/>
          </a:xfrm>
          <a:prstGeom prst="rect">
            <a:avLst/>
          </a:prstGeom>
        </p:spPr>
        <p:txBody>
          <a:bodyPr vert="horz" wrap="square" lIns="0" tIns="12700" rIns="0" bIns="0" rtlCol="0">
            <a:spAutoFit/>
          </a:bodyPr>
          <a:lstStyle/>
          <a:p>
            <a:pPr marL="12700">
              <a:lnSpc>
                <a:spcPct val="100000"/>
              </a:lnSpc>
              <a:spcBef>
                <a:spcPts val="100"/>
              </a:spcBef>
            </a:pPr>
            <a:r>
              <a:rPr sz="700" dirty="0">
                <a:solidFill>
                  <a:srgbClr val="231F20"/>
                </a:solidFill>
                <a:latin typeface="Helvetica Neue"/>
                <a:cs typeface="Helvetica Neue"/>
              </a:rPr>
              <a:t>4+</a:t>
            </a:r>
            <a:endParaRPr sz="700">
              <a:latin typeface="Helvetica Neue"/>
              <a:cs typeface="Helvetica Neue"/>
            </a:endParaRPr>
          </a:p>
        </p:txBody>
      </p:sp>
      <p:sp>
        <p:nvSpPr>
          <p:cNvPr id="28" name="object 28"/>
          <p:cNvSpPr txBox="1"/>
          <p:nvPr/>
        </p:nvSpPr>
        <p:spPr>
          <a:xfrm>
            <a:off x="6502647" y="4701547"/>
            <a:ext cx="128270" cy="132080"/>
          </a:xfrm>
          <a:prstGeom prst="rect">
            <a:avLst/>
          </a:prstGeom>
        </p:spPr>
        <p:txBody>
          <a:bodyPr vert="horz" wrap="square" lIns="0" tIns="12700" rIns="0" bIns="0" rtlCol="0">
            <a:spAutoFit/>
          </a:bodyPr>
          <a:lstStyle/>
          <a:p>
            <a:pPr marL="12700">
              <a:lnSpc>
                <a:spcPct val="100000"/>
              </a:lnSpc>
              <a:spcBef>
                <a:spcPts val="100"/>
              </a:spcBef>
            </a:pPr>
            <a:r>
              <a:rPr sz="700" dirty="0">
                <a:solidFill>
                  <a:srgbClr val="231F20"/>
                </a:solidFill>
                <a:latin typeface="Helvetica Neue"/>
                <a:cs typeface="Helvetica Neue"/>
              </a:rPr>
              <a:t>4+</a:t>
            </a:r>
            <a:endParaRPr sz="700">
              <a:latin typeface="Helvetica Neue"/>
              <a:cs typeface="Helvetica Neue"/>
            </a:endParaRPr>
          </a:p>
        </p:txBody>
      </p:sp>
      <p:sp>
        <p:nvSpPr>
          <p:cNvPr id="29" name="object 29"/>
          <p:cNvSpPr txBox="1"/>
          <p:nvPr/>
        </p:nvSpPr>
        <p:spPr>
          <a:xfrm>
            <a:off x="6502641" y="5330814"/>
            <a:ext cx="128270" cy="132080"/>
          </a:xfrm>
          <a:prstGeom prst="rect">
            <a:avLst/>
          </a:prstGeom>
        </p:spPr>
        <p:txBody>
          <a:bodyPr vert="horz" wrap="square" lIns="0" tIns="12700" rIns="0" bIns="0" rtlCol="0">
            <a:spAutoFit/>
          </a:bodyPr>
          <a:lstStyle/>
          <a:p>
            <a:pPr marL="12700">
              <a:lnSpc>
                <a:spcPct val="100000"/>
              </a:lnSpc>
              <a:spcBef>
                <a:spcPts val="100"/>
              </a:spcBef>
            </a:pPr>
            <a:r>
              <a:rPr sz="700" dirty="0">
                <a:solidFill>
                  <a:srgbClr val="231F20"/>
                </a:solidFill>
                <a:latin typeface="Helvetica Neue"/>
                <a:cs typeface="Helvetica Neue"/>
              </a:rPr>
              <a:t>4+</a:t>
            </a:r>
            <a:endParaRPr sz="700">
              <a:latin typeface="Helvetica Neue"/>
              <a:cs typeface="Helvetica Neue"/>
            </a:endParaRPr>
          </a:p>
        </p:txBody>
      </p:sp>
      <p:sp>
        <p:nvSpPr>
          <p:cNvPr id="30" name="object 30"/>
          <p:cNvSpPr txBox="1"/>
          <p:nvPr/>
        </p:nvSpPr>
        <p:spPr>
          <a:xfrm>
            <a:off x="6502641" y="5838788"/>
            <a:ext cx="202565" cy="132080"/>
          </a:xfrm>
          <a:prstGeom prst="rect">
            <a:avLst/>
          </a:prstGeom>
        </p:spPr>
        <p:txBody>
          <a:bodyPr vert="horz" wrap="square" lIns="0" tIns="12700" rIns="0" bIns="0" rtlCol="0">
            <a:spAutoFit/>
          </a:bodyPr>
          <a:lstStyle/>
          <a:p>
            <a:pPr marL="12700">
              <a:lnSpc>
                <a:spcPct val="100000"/>
              </a:lnSpc>
              <a:spcBef>
                <a:spcPts val="100"/>
              </a:spcBef>
            </a:pPr>
            <a:r>
              <a:rPr sz="700" dirty="0">
                <a:solidFill>
                  <a:srgbClr val="231F20"/>
                </a:solidFill>
                <a:latin typeface="Helvetica Neue"/>
                <a:cs typeface="Helvetica Neue"/>
              </a:rPr>
              <a:t>12</a:t>
            </a:r>
            <a:r>
              <a:rPr sz="700" spc="-70" dirty="0">
                <a:solidFill>
                  <a:srgbClr val="231F20"/>
                </a:solidFill>
                <a:latin typeface="Helvetica Neue"/>
                <a:cs typeface="Helvetica Neue"/>
              </a:rPr>
              <a:t> </a:t>
            </a:r>
            <a:r>
              <a:rPr sz="700" dirty="0">
                <a:solidFill>
                  <a:srgbClr val="231F20"/>
                </a:solidFill>
                <a:latin typeface="Helvetica Neue"/>
                <a:cs typeface="Helvetica Neue"/>
              </a:rPr>
              <a:t>+</a:t>
            </a:r>
            <a:endParaRPr sz="700">
              <a:latin typeface="Helvetica Neue"/>
              <a:cs typeface="Helvetica Neue"/>
            </a:endParaRPr>
          </a:p>
        </p:txBody>
      </p:sp>
      <p:sp>
        <p:nvSpPr>
          <p:cNvPr id="31" name="object 31"/>
          <p:cNvSpPr txBox="1"/>
          <p:nvPr/>
        </p:nvSpPr>
        <p:spPr>
          <a:xfrm>
            <a:off x="6502641" y="6397614"/>
            <a:ext cx="202565" cy="132080"/>
          </a:xfrm>
          <a:prstGeom prst="rect">
            <a:avLst/>
          </a:prstGeom>
        </p:spPr>
        <p:txBody>
          <a:bodyPr vert="horz" wrap="square" lIns="0" tIns="12700" rIns="0" bIns="0" rtlCol="0">
            <a:spAutoFit/>
          </a:bodyPr>
          <a:lstStyle/>
          <a:p>
            <a:pPr marL="12700">
              <a:lnSpc>
                <a:spcPct val="100000"/>
              </a:lnSpc>
              <a:spcBef>
                <a:spcPts val="100"/>
              </a:spcBef>
            </a:pPr>
            <a:r>
              <a:rPr sz="700" dirty="0">
                <a:solidFill>
                  <a:srgbClr val="231F20"/>
                </a:solidFill>
                <a:latin typeface="Helvetica Neue"/>
                <a:cs typeface="Helvetica Neue"/>
              </a:rPr>
              <a:t>12</a:t>
            </a:r>
            <a:r>
              <a:rPr sz="700" spc="-70" dirty="0">
                <a:solidFill>
                  <a:srgbClr val="231F20"/>
                </a:solidFill>
                <a:latin typeface="Helvetica Neue"/>
                <a:cs typeface="Helvetica Neue"/>
              </a:rPr>
              <a:t> </a:t>
            </a:r>
            <a:r>
              <a:rPr sz="700" dirty="0">
                <a:solidFill>
                  <a:srgbClr val="231F20"/>
                </a:solidFill>
                <a:latin typeface="Helvetica Neue"/>
                <a:cs typeface="Helvetica Neue"/>
              </a:rPr>
              <a:t>+</a:t>
            </a:r>
            <a:endParaRPr sz="700">
              <a:latin typeface="Helvetica Neue"/>
              <a:cs typeface="Helvetica Neue"/>
            </a:endParaRPr>
          </a:p>
        </p:txBody>
      </p:sp>
      <p:sp>
        <p:nvSpPr>
          <p:cNvPr id="32" name="object 32"/>
          <p:cNvSpPr txBox="1"/>
          <p:nvPr/>
        </p:nvSpPr>
        <p:spPr>
          <a:xfrm>
            <a:off x="6502647" y="6835147"/>
            <a:ext cx="202565" cy="120546"/>
          </a:xfrm>
          <a:prstGeom prst="rect">
            <a:avLst/>
          </a:prstGeom>
        </p:spPr>
        <p:txBody>
          <a:bodyPr vert="horz" wrap="square" lIns="0" tIns="12700" rIns="0" bIns="0" rtlCol="0">
            <a:spAutoFit/>
          </a:bodyPr>
          <a:lstStyle/>
          <a:p>
            <a:pPr marL="12700">
              <a:lnSpc>
                <a:spcPct val="100000"/>
              </a:lnSpc>
              <a:spcBef>
                <a:spcPts val="100"/>
              </a:spcBef>
            </a:pPr>
            <a:r>
              <a:rPr lang="en-GB" sz="700" spc="-70" dirty="0">
                <a:solidFill>
                  <a:srgbClr val="231F20"/>
                </a:solidFill>
                <a:latin typeface="Helvetica Neue"/>
                <a:cs typeface="Helvetica Neue"/>
              </a:rPr>
              <a:t>4</a:t>
            </a:r>
            <a:r>
              <a:rPr sz="700" spc="-70" dirty="0">
                <a:solidFill>
                  <a:srgbClr val="231F20"/>
                </a:solidFill>
                <a:latin typeface="Helvetica Neue"/>
                <a:cs typeface="Helvetica Neue"/>
              </a:rPr>
              <a:t> </a:t>
            </a:r>
            <a:r>
              <a:rPr sz="700" dirty="0">
                <a:solidFill>
                  <a:srgbClr val="231F20"/>
                </a:solidFill>
                <a:latin typeface="Helvetica Neue"/>
                <a:cs typeface="Helvetica Neue"/>
              </a:rPr>
              <a:t>+</a:t>
            </a:r>
            <a:endParaRPr sz="700" dirty="0">
              <a:latin typeface="Helvetica Neue"/>
              <a:cs typeface="Helvetica Neue"/>
            </a:endParaRPr>
          </a:p>
        </p:txBody>
      </p:sp>
      <p:sp>
        <p:nvSpPr>
          <p:cNvPr id="33" name="object 33"/>
          <p:cNvSpPr txBox="1"/>
          <p:nvPr/>
        </p:nvSpPr>
        <p:spPr>
          <a:xfrm>
            <a:off x="7241317" y="2737124"/>
            <a:ext cx="2590800" cy="234315"/>
          </a:xfrm>
          <a:prstGeom prst="rect">
            <a:avLst/>
          </a:prstGeom>
        </p:spPr>
        <p:txBody>
          <a:bodyPr vert="horz" wrap="square" lIns="0" tIns="20320" rIns="0" bIns="0" rtlCol="0">
            <a:spAutoFit/>
          </a:bodyPr>
          <a:lstStyle/>
          <a:p>
            <a:pPr marL="12700" marR="5080">
              <a:lnSpc>
                <a:spcPts val="800"/>
              </a:lnSpc>
              <a:spcBef>
                <a:spcPts val="160"/>
              </a:spcBef>
            </a:pPr>
            <a:r>
              <a:rPr sz="700" dirty="0">
                <a:solidFill>
                  <a:srgbClr val="231F20"/>
                </a:solidFill>
                <a:latin typeface="Helvetica Neue"/>
                <a:cs typeface="Helvetica Neue"/>
              </a:rPr>
              <a:t>Jig Space is available as a desktop version </a:t>
            </a:r>
            <a:r>
              <a:rPr sz="700" spc="-5" dirty="0">
                <a:solidFill>
                  <a:srgbClr val="231F20"/>
                </a:solidFill>
                <a:latin typeface="Helvetica Neue"/>
                <a:cs typeface="Helvetica Neue"/>
              </a:rPr>
              <a:t>through </a:t>
            </a:r>
            <a:r>
              <a:rPr sz="700" dirty="0">
                <a:solidFill>
                  <a:srgbClr val="231F20"/>
                </a:solidFill>
                <a:latin typeface="Helvetica Neue"/>
                <a:cs typeface="Helvetica Neue"/>
              </a:rPr>
              <a:t>the</a:t>
            </a:r>
            <a:r>
              <a:rPr sz="700" spc="-75" dirty="0">
                <a:solidFill>
                  <a:srgbClr val="231F20"/>
                </a:solidFill>
                <a:latin typeface="Helvetica Neue"/>
                <a:cs typeface="Helvetica Neue"/>
              </a:rPr>
              <a:t> </a:t>
            </a:r>
            <a:r>
              <a:rPr sz="700" dirty="0">
                <a:solidFill>
                  <a:srgbClr val="231F20"/>
                </a:solidFill>
                <a:latin typeface="Helvetica Neue"/>
                <a:cs typeface="Helvetica Neue"/>
              </a:rPr>
              <a:t>following  link:</a:t>
            </a:r>
            <a:r>
              <a:rPr lang="en-US" sz="700" dirty="0">
                <a:solidFill>
                  <a:srgbClr val="231F20"/>
                </a:solidFill>
                <a:latin typeface="Helvetica Neue"/>
                <a:cs typeface="Helvetica Neue"/>
              </a:rPr>
              <a:t> https://</a:t>
            </a:r>
            <a:r>
              <a:rPr lang="en-US" sz="700" dirty="0" err="1">
                <a:solidFill>
                  <a:srgbClr val="231F20"/>
                </a:solidFill>
                <a:latin typeface="Helvetica Neue"/>
                <a:cs typeface="Helvetica Neue"/>
              </a:rPr>
              <a:t>www.jig.space</a:t>
            </a:r>
            <a:r>
              <a:rPr lang="en-US" sz="700" dirty="0">
                <a:solidFill>
                  <a:srgbClr val="231F20"/>
                </a:solidFill>
                <a:latin typeface="Helvetica Neue"/>
                <a:cs typeface="Helvetica Neue"/>
              </a:rPr>
              <a:t>/download</a:t>
            </a:r>
            <a:endParaRPr sz="700" dirty="0">
              <a:latin typeface="Helvetica Neue"/>
              <a:cs typeface="Helvetica Neue"/>
            </a:endParaRPr>
          </a:p>
        </p:txBody>
      </p:sp>
      <p:sp>
        <p:nvSpPr>
          <p:cNvPr id="34" name="object 34"/>
          <p:cNvSpPr txBox="1"/>
          <p:nvPr/>
        </p:nvSpPr>
        <p:spPr>
          <a:xfrm>
            <a:off x="7241317" y="4124942"/>
            <a:ext cx="2697480" cy="328295"/>
          </a:xfrm>
          <a:prstGeom prst="rect">
            <a:avLst/>
          </a:prstGeom>
        </p:spPr>
        <p:txBody>
          <a:bodyPr vert="horz" wrap="square" lIns="0" tIns="20320" rIns="0" bIns="0" rtlCol="0">
            <a:spAutoFit/>
          </a:bodyPr>
          <a:lstStyle/>
          <a:p>
            <a:pPr marL="12700" marR="5080">
              <a:lnSpc>
                <a:spcPts val="800"/>
              </a:lnSpc>
              <a:spcBef>
                <a:spcPts val="160"/>
              </a:spcBef>
            </a:pPr>
            <a:r>
              <a:rPr sz="700" dirty="0">
                <a:solidFill>
                  <a:srgbClr val="231F20"/>
                </a:solidFill>
                <a:latin typeface="Helvetica Neue"/>
                <a:cs typeface="Helvetica Neue"/>
              </a:rPr>
              <a:t>Flipgrid</a:t>
            </a:r>
            <a:r>
              <a:rPr lang="en-GB" sz="700" dirty="0">
                <a:solidFill>
                  <a:srgbClr val="231F20"/>
                </a:solidFill>
                <a:latin typeface="Helvetica Neue"/>
                <a:cs typeface="Helvetica Neue"/>
              </a:rPr>
              <a:t> has been rebranded as ‘Flip’. It</a:t>
            </a:r>
            <a:r>
              <a:rPr sz="700" dirty="0">
                <a:solidFill>
                  <a:srgbClr val="231F20"/>
                </a:solidFill>
                <a:latin typeface="Helvetica Neue"/>
                <a:cs typeface="Helvetica Neue"/>
              </a:rPr>
              <a:t> is supported by all modern web </a:t>
            </a:r>
            <a:r>
              <a:rPr sz="700" spc="-5" dirty="0">
                <a:solidFill>
                  <a:srgbClr val="231F20"/>
                </a:solidFill>
                <a:latin typeface="Helvetica Neue"/>
                <a:cs typeface="Helvetica Neue"/>
              </a:rPr>
              <a:t>browsers </a:t>
            </a:r>
            <a:r>
              <a:rPr sz="700" dirty="0">
                <a:solidFill>
                  <a:srgbClr val="231F20"/>
                </a:solidFill>
                <a:latin typeface="Helvetica Neue"/>
                <a:cs typeface="Helvetica Neue"/>
              </a:rPr>
              <a:t>and will</a:t>
            </a:r>
            <a:r>
              <a:rPr sz="700" spc="-45" dirty="0">
                <a:solidFill>
                  <a:srgbClr val="231F20"/>
                </a:solidFill>
                <a:latin typeface="Helvetica Neue"/>
                <a:cs typeface="Helvetica Neue"/>
              </a:rPr>
              <a:t> </a:t>
            </a:r>
            <a:r>
              <a:rPr sz="700" spc="-5" dirty="0">
                <a:solidFill>
                  <a:srgbClr val="231F20"/>
                </a:solidFill>
                <a:latin typeface="Helvetica Neue"/>
                <a:cs typeface="Helvetica Neue"/>
              </a:rPr>
              <a:t>therefore  </a:t>
            </a:r>
            <a:r>
              <a:rPr sz="700" dirty="0">
                <a:solidFill>
                  <a:srgbClr val="231F20"/>
                </a:solidFill>
                <a:latin typeface="Helvetica Neue"/>
                <a:cs typeface="Helvetica Neue"/>
              </a:rPr>
              <a:t>work on desktop computers with camera and </a:t>
            </a:r>
            <a:r>
              <a:rPr sz="700" spc="-5" dirty="0">
                <a:solidFill>
                  <a:srgbClr val="231F20"/>
                </a:solidFill>
                <a:latin typeface="Helvetica Neue"/>
                <a:cs typeface="Helvetica Neue"/>
              </a:rPr>
              <a:t>microphone</a:t>
            </a:r>
            <a:r>
              <a:rPr sz="700" spc="-55" dirty="0">
                <a:solidFill>
                  <a:srgbClr val="231F20"/>
                </a:solidFill>
                <a:latin typeface="Helvetica Neue"/>
                <a:cs typeface="Helvetica Neue"/>
              </a:rPr>
              <a:t> </a:t>
            </a:r>
            <a:r>
              <a:rPr sz="700" dirty="0">
                <a:solidFill>
                  <a:srgbClr val="231F20"/>
                </a:solidFill>
                <a:latin typeface="Helvetica Neue"/>
                <a:cs typeface="Helvetica Neue"/>
              </a:rPr>
              <a:t>access.</a:t>
            </a:r>
            <a:endParaRPr sz="700" dirty="0">
              <a:latin typeface="Helvetica Neue"/>
              <a:cs typeface="Helvetica Neue"/>
            </a:endParaRPr>
          </a:p>
        </p:txBody>
      </p:sp>
      <p:sp>
        <p:nvSpPr>
          <p:cNvPr id="35" name="object 35"/>
          <p:cNvSpPr txBox="1"/>
          <p:nvPr/>
        </p:nvSpPr>
        <p:spPr>
          <a:xfrm>
            <a:off x="7241317" y="4539482"/>
            <a:ext cx="3093720" cy="636072"/>
          </a:xfrm>
          <a:prstGeom prst="rect">
            <a:avLst/>
          </a:prstGeom>
        </p:spPr>
        <p:txBody>
          <a:bodyPr vert="horz" wrap="square" lIns="0" tIns="20320" rIns="0" bIns="0" rtlCol="0">
            <a:spAutoFit/>
          </a:bodyPr>
          <a:lstStyle/>
          <a:p>
            <a:pPr marL="12700" marR="5080">
              <a:lnSpc>
                <a:spcPts val="800"/>
              </a:lnSpc>
              <a:spcBef>
                <a:spcPts val="160"/>
              </a:spcBef>
            </a:pPr>
            <a:r>
              <a:rPr lang="en-GB" sz="700" dirty="0">
                <a:solidFill>
                  <a:srgbClr val="231F20"/>
                </a:solidFill>
                <a:latin typeface="Helvetica Neue"/>
                <a:cs typeface="Helvetica Neue"/>
              </a:rPr>
              <a:t>Some sheets are free (California State Parks, Dot Day and Murphy and Friends), others are available for a one off payment, or via subscription. </a:t>
            </a:r>
            <a:r>
              <a:rPr sz="700" dirty="0">
                <a:solidFill>
                  <a:srgbClr val="231F20"/>
                </a:solidFill>
                <a:latin typeface="Helvetica Neue"/>
                <a:cs typeface="Helvetica Neue"/>
              </a:rPr>
              <a:t>On older iPads </a:t>
            </a:r>
            <a:r>
              <a:rPr sz="700" spc="-5" dirty="0">
                <a:solidFill>
                  <a:srgbClr val="231F20"/>
                </a:solidFill>
                <a:latin typeface="Helvetica Neue"/>
                <a:cs typeface="Helvetica Neue"/>
              </a:rPr>
              <a:t>(before </a:t>
            </a:r>
            <a:r>
              <a:rPr sz="700" dirty="0">
                <a:solidFill>
                  <a:srgbClr val="231F20"/>
                </a:solidFill>
                <a:latin typeface="Helvetica Neue"/>
                <a:cs typeface="Helvetica Neue"/>
              </a:rPr>
              <a:t>2017), some of the Quiver sheets vary in</a:t>
            </a:r>
            <a:r>
              <a:rPr sz="700" spc="-75" dirty="0">
                <a:solidFill>
                  <a:srgbClr val="231F20"/>
                </a:solidFill>
                <a:latin typeface="Helvetica Neue"/>
                <a:cs typeface="Helvetica Neue"/>
              </a:rPr>
              <a:t> </a:t>
            </a:r>
            <a:r>
              <a:rPr sz="700" dirty="0">
                <a:solidFill>
                  <a:srgbClr val="231F20"/>
                </a:solidFill>
                <a:latin typeface="Helvetica Neue"/>
                <a:cs typeface="Helvetica Neue"/>
              </a:rPr>
              <a:t>compatibility  please check your app works with your chosen sheet. </a:t>
            </a:r>
            <a:r>
              <a:rPr lang="en-GB" sz="700" dirty="0">
                <a:solidFill>
                  <a:srgbClr val="231F20"/>
                </a:solidFill>
                <a:latin typeface="Helvetica Neue"/>
                <a:cs typeface="Helvetica Neue"/>
              </a:rPr>
              <a:t>Quiver</a:t>
            </a:r>
            <a:r>
              <a:rPr sz="700" dirty="0">
                <a:solidFill>
                  <a:srgbClr val="231F20"/>
                </a:solidFill>
                <a:latin typeface="Helvetica Neue"/>
                <a:cs typeface="Helvetica Neue"/>
              </a:rPr>
              <a:t> </a:t>
            </a:r>
            <a:r>
              <a:rPr sz="700" spc="-5" dirty="0">
                <a:solidFill>
                  <a:srgbClr val="231F20"/>
                </a:solidFill>
                <a:latin typeface="Helvetica Neue"/>
                <a:cs typeface="Helvetica Neue"/>
              </a:rPr>
              <a:t>requires </a:t>
            </a:r>
            <a:r>
              <a:rPr sz="700" dirty="0">
                <a:solidFill>
                  <a:srgbClr val="231F20"/>
                </a:solidFill>
                <a:latin typeface="Helvetica Neue"/>
                <a:cs typeface="Helvetica Neue"/>
              </a:rPr>
              <a:t>a  </a:t>
            </a:r>
            <a:r>
              <a:rPr sz="700" spc="-5" dirty="0">
                <a:solidFill>
                  <a:srgbClr val="231F20"/>
                </a:solidFill>
                <a:latin typeface="Helvetica Neue"/>
                <a:cs typeface="Helvetica Neue"/>
              </a:rPr>
              <a:t>backward </a:t>
            </a:r>
            <a:r>
              <a:rPr sz="700" dirty="0">
                <a:solidFill>
                  <a:srgbClr val="231F20"/>
                </a:solidFill>
                <a:latin typeface="Helvetica Neue"/>
                <a:cs typeface="Helvetica Neue"/>
              </a:rPr>
              <a:t>facing camera. Make </a:t>
            </a:r>
            <a:r>
              <a:rPr sz="700" spc="-5" dirty="0">
                <a:solidFill>
                  <a:srgbClr val="231F20"/>
                </a:solidFill>
                <a:latin typeface="Helvetica Neue"/>
                <a:cs typeface="Helvetica Neue"/>
              </a:rPr>
              <a:t>sure </a:t>
            </a:r>
            <a:r>
              <a:rPr sz="700" dirty="0">
                <a:solidFill>
                  <a:srgbClr val="231F20"/>
                </a:solidFill>
                <a:latin typeface="Helvetica Neue"/>
                <a:cs typeface="Helvetica Neue"/>
              </a:rPr>
              <a:t>the page is lying flat and that you </a:t>
            </a:r>
            <a:r>
              <a:rPr sz="700" spc="-5" dirty="0">
                <a:solidFill>
                  <a:srgbClr val="231F20"/>
                </a:solidFill>
                <a:latin typeface="Helvetica Neue"/>
                <a:cs typeface="Helvetica Neue"/>
              </a:rPr>
              <a:t>are  </a:t>
            </a:r>
            <a:r>
              <a:rPr sz="700" dirty="0">
                <a:solidFill>
                  <a:srgbClr val="231F20"/>
                </a:solidFill>
                <a:latin typeface="Helvetica Neue"/>
                <a:cs typeface="Helvetica Neue"/>
              </a:rPr>
              <a:t>scanning in a well lit </a:t>
            </a:r>
            <a:r>
              <a:rPr sz="700" spc="-5" dirty="0">
                <a:solidFill>
                  <a:srgbClr val="231F20"/>
                </a:solidFill>
                <a:latin typeface="Helvetica Neue"/>
                <a:cs typeface="Helvetica Neue"/>
              </a:rPr>
              <a:t>area. </a:t>
            </a:r>
            <a:r>
              <a:rPr sz="700" dirty="0">
                <a:solidFill>
                  <a:srgbClr val="231F20"/>
                </a:solidFill>
                <a:latin typeface="Helvetica Neue"/>
                <a:cs typeface="Helvetica Neue"/>
              </a:rPr>
              <a:t>Make </a:t>
            </a:r>
            <a:r>
              <a:rPr sz="700" spc="-5" dirty="0">
                <a:solidFill>
                  <a:srgbClr val="231F20"/>
                </a:solidFill>
                <a:latin typeface="Helvetica Neue"/>
                <a:cs typeface="Helvetica Neue"/>
              </a:rPr>
              <a:t>sure </a:t>
            </a:r>
            <a:r>
              <a:rPr sz="700" dirty="0">
                <a:solidFill>
                  <a:srgbClr val="231F20"/>
                </a:solidFill>
                <a:latin typeface="Helvetica Neue"/>
                <a:cs typeface="Helvetica Neue"/>
              </a:rPr>
              <a:t>the whole page is</a:t>
            </a:r>
            <a:r>
              <a:rPr sz="700" spc="-20" dirty="0">
                <a:solidFill>
                  <a:srgbClr val="231F20"/>
                </a:solidFill>
                <a:latin typeface="Helvetica Neue"/>
                <a:cs typeface="Helvetica Neue"/>
              </a:rPr>
              <a:t> </a:t>
            </a:r>
            <a:r>
              <a:rPr sz="700" dirty="0">
                <a:solidFill>
                  <a:srgbClr val="231F20"/>
                </a:solidFill>
                <a:latin typeface="Helvetica Neue"/>
                <a:cs typeface="Helvetica Neue"/>
              </a:rPr>
              <a:t>visible.</a:t>
            </a:r>
            <a:endParaRPr lang="en-GB" sz="700" dirty="0">
              <a:solidFill>
                <a:srgbClr val="231F20"/>
              </a:solidFill>
              <a:latin typeface="Helvetica Neue"/>
              <a:cs typeface="Helvetica Neue"/>
            </a:endParaRPr>
          </a:p>
        </p:txBody>
      </p:sp>
      <p:sp>
        <p:nvSpPr>
          <p:cNvPr id="36" name="object 36"/>
          <p:cNvSpPr txBox="1"/>
          <p:nvPr/>
        </p:nvSpPr>
        <p:spPr>
          <a:xfrm>
            <a:off x="7241311" y="5671923"/>
            <a:ext cx="3056890" cy="539115"/>
          </a:xfrm>
          <a:prstGeom prst="rect">
            <a:avLst/>
          </a:prstGeom>
        </p:spPr>
        <p:txBody>
          <a:bodyPr vert="horz" wrap="square" lIns="0" tIns="20320" rIns="0" bIns="0" rtlCol="0">
            <a:spAutoFit/>
          </a:bodyPr>
          <a:lstStyle/>
          <a:p>
            <a:pPr marL="12700" marR="5080">
              <a:lnSpc>
                <a:spcPts val="800"/>
              </a:lnSpc>
              <a:spcBef>
                <a:spcPts val="160"/>
              </a:spcBef>
            </a:pPr>
            <a:r>
              <a:rPr sz="700" dirty="0">
                <a:solidFill>
                  <a:srgbClr val="231F20"/>
                </a:solidFill>
                <a:latin typeface="Helvetica Neue"/>
                <a:cs typeface="Helvetica Neue"/>
              </a:rPr>
              <a:t>Pocket Anatomy is rated 12+ because it has </a:t>
            </a:r>
            <a:r>
              <a:rPr sz="700" spc="-5" dirty="0">
                <a:solidFill>
                  <a:srgbClr val="231F20"/>
                </a:solidFill>
                <a:latin typeface="Helvetica Neue"/>
                <a:cs typeface="Helvetica Neue"/>
              </a:rPr>
              <a:t>‘Infrequent/Mild </a:t>
            </a:r>
            <a:r>
              <a:rPr sz="700" dirty="0">
                <a:solidFill>
                  <a:srgbClr val="231F20"/>
                </a:solidFill>
                <a:latin typeface="Helvetica Neue"/>
                <a:cs typeface="Helvetica Neue"/>
              </a:rPr>
              <a:t>Medical  information’. It does also show both a male and female computer generated  model without clothes on in which you can see a model of their full</a:t>
            </a:r>
            <a:r>
              <a:rPr sz="700" spc="-75" dirty="0">
                <a:solidFill>
                  <a:srgbClr val="231F20"/>
                </a:solidFill>
                <a:latin typeface="Helvetica Neue"/>
                <a:cs typeface="Helvetica Neue"/>
              </a:rPr>
              <a:t> </a:t>
            </a:r>
            <a:r>
              <a:rPr sz="700" spc="-10" dirty="0">
                <a:solidFill>
                  <a:srgbClr val="231F20"/>
                </a:solidFill>
                <a:latin typeface="Helvetica Neue"/>
                <a:cs typeface="Helvetica Neue"/>
              </a:rPr>
              <a:t>anatomy.  </a:t>
            </a:r>
            <a:r>
              <a:rPr sz="700" dirty="0">
                <a:solidFill>
                  <a:srgbClr val="231F20"/>
                </a:solidFill>
                <a:latin typeface="Helvetica Neue"/>
                <a:cs typeface="Helvetica Neue"/>
              </a:rPr>
              <a:t>This app is part of the optional 3 apps in the Health and Inclusion lesson so  please do not use it if you feel it is unsuitable for your</a:t>
            </a:r>
            <a:r>
              <a:rPr sz="700" spc="-40" dirty="0">
                <a:solidFill>
                  <a:srgbClr val="231F20"/>
                </a:solidFill>
                <a:latin typeface="Helvetica Neue"/>
                <a:cs typeface="Helvetica Neue"/>
              </a:rPr>
              <a:t> </a:t>
            </a:r>
            <a:r>
              <a:rPr sz="700" dirty="0">
                <a:solidFill>
                  <a:srgbClr val="231F20"/>
                </a:solidFill>
                <a:latin typeface="Helvetica Neue"/>
                <a:cs typeface="Helvetica Neue"/>
              </a:rPr>
              <a:t>students.</a:t>
            </a:r>
            <a:endParaRPr sz="700" dirty="0">
              <a:latin typeface="Helvetica Neue"/>
              <a:cs typeface="Helvetica Neue"/>
            </a:endParaRPr>
          </a:p>
        </p:txBody>
      </p:sp>
      <p:sp>
        <p:nvSpPr>
          <p:cNvPr id="37" name="object 37"/>
          <p:cNvSpPr txBox="1"/>
          <p:nvPr/>
        </p:nvSpPr>
        <p:spPr>
          <a:xfrm>
            <a:off x="7241311" y="6236083"/>
            <a:ext cx="3140075" cy="437515"/>
          </a:xfrm>
          <a:prstGeom prst="rect">
            <a:avLst/>
          </a:prstGeom>
        </p:spPr>
        <p:txBody>
          <a:bodyPr vert="horz" wrap="square" lIns="0" tIns="20320" rIns="0" bIns="0" rtlCol="0">
            <a:spAutoFit/>
          </a:bodyPr>
          <a:lstStyle/>
          <a:p>
            <a:pPr marL="12700" marR="5080">
              <a:lnSpc>
                <a:spcPts val="800"/>
              </a:lnSpc>
              <a:spcBef>
                <a:spcPts val="160"/>
              </a:spcBef>
            </a:pPr>
            <a:r>
              <a:rPr sz="700" dirty="0">
                <a:solidFill>
                  <a:srgbClr val="231F20"/>
                </a:solidFill>
                <a:latin typeface="Helvetica Neue"/>
                <a:cs typeface="Helvetica Neue"/>
              </a:rPr>
              <a:t>Insight Heart is rated 12+ because it has </a:t>
            </a:r>
            <a:r>
              <a:rPr sz="700" spc="-5" dirty="0">
                <a:solidFill>
                  <a:srgbClr val="231F20"/>
                </a:solidFill>
                <a:latin typeface="Helvetica Neue"/>
                <a:cs typeface="Helvetica Neue"/>
              </a:rPr>
              <a:t>‘Infrequent/Mild </a:t>
            </a:r>
            <a:r>
              <a:rPr sz="700" dirty="0">
                <a:solidFill>
                  <a:srgbClr val="231F20"/>
                </a:solidFill>
                <a:latin typeface="Helvetica Neue"/>
                <a:cs typeface="Helvetica Neue"/>
              </a:rPr>
              <a:t>Medical</a:t>
            </a:r>
            <a:r>
              <a:rPr sz="700" spc="-30" dirty="0">
                <a:solidFill>
                  <a:srgbClr val="231F20"/>
                </a:solidFill>
                <a:latin typeface="Helvetica Neue"/>
                <a:cs typeface="Helvetica Neue"/>
              </a:rPr>
              <a:t> </a:t>
            </a:r>
            <a:r>
              <a:rPr sz="700" dirty="0">
                <a:solidFill>
                  <a:srgbClr val="231F20"/>
                </a:solidFill>
                <a:latin typeface="Helvetica Neue"/>
                <a:cs typeface="Helvetica Neue"/>
              </a:rPr>
              <a:t>information’.  It shows a the outline of a computer generated model without clothes on. This  app is part of the optional 3 apps in the Health and Inclusion lesson so please  do not use it if you feel it is unsuitable for your</a:t>
            </a:r>
            <a:r>
              <a:rPr sz="700" spc="-25" dirty="0">
                <a:solidFill>
                  <a:srgbClr val="231F20"/>
                </a:solidFill>
                <a:latin typeface="Helvetica Neue"/>
                <a:cs typeface="Helvetica Neue"/>
              </a:rPr>
              <a:t> </a:t>
            </a:r>
            <a:r>
              <a:rPr sz="700" dirty="0">
                <a:solidFill>
                  <a:srgbClr val="231F20"/>
                </a:solidFill>
                <a:latin typeface="Helvetica Neue"/>
                <a:cs typeface="Helvetica Neue"/>
              </a:rPr>
              <a:t>students.</a:t>
            </a:r>
            <a:endParaRPr sz="700">
              <a:latin typeface="Helvetica Neue"/>
              <a:cs typeface="Helvetica Neue"/>
            </a:endParaRPr>
          </a:p>
        </p:txBody>
      </p:sp>
      <p:sp>
        <p:nvSpPr>
          <p:cNvPr id="38" name="object 38"/>
          <p:cNvSpPr txBox="1"/>
          <p:nvPr/>
        </p:nvSpPr>
        <p:spPr>
          <a:xfrm>
            <a:off x="7241311" y="6708137"/>
            <a:ext cx="3165475" cy="533479"/>
          </a:xfrm>
          <a:prstGeom prst="rect">
            <a:avLst/>
          </a:prstGeom>
        </p:spPr>
        <p:txBody>
          <a:bodyPr vert="horz" wrap="square" lIns="0" tIns="20320" rIns="0" bIns="0" rtlCol="0">
            <a:spAutoFit/>
          </a:bodyPr>
          <a:lstStyle/>
          <a:p>
            <a:pPr marL="12700" marR="88265">
              <a:lnSpc>
                <a:spcPts val="800"/>
              </a:lnSpc>
            </a:pPr>
            <a:r>
              <a:rPr lang="en-GB" sz="700" dirty="0">
                <a:solidFill>
                  <a:srgbClr val="231F20"/>
                </a:solidFill>
                <a:latin typeface="Helvetica Neue"/>
                <a:cs typeface="Helvetica Neue"/>
              </a:rPr>
              <a:t>Some features require newer devices and newer </a:t>
            </a:r>
            <a:r>
              <a:rPr lang="en-GB" sz="700" dirty="0" err="1">
                <a:solidFill>
                  <a:srgbClr val="231F20"/>
                </a:solidFill>
                <a:latin typeface="Helvetica Neue"/>
                <a:cs typeface="Helvetica Neue"/>
              </a:rPr>
              <a:t>verisons</a:t>
            </a:r>
            <a:r>
              <a:rPr lang="en-GB" sz="700" dirty="0">
                <a:solidFill>
                  <a:srgbClr val="231F20"/>
                </a:solidFill>
                <a:latin typeface="Helvetica Neue"/>
                <a:cs typeface="Helvetica Neue"/>
              </a:rPr>
              <a:t> of iOS.</a:t>
            </a:r>
          </a:p>
          <a:p>
            <a:pPr marL="12700" marR="88265">
              <a:lnSpc>
                <a:spcPts val="800"/>
              </a:lnSpc>
            </a:pPr>
            <a:r>
              <a:rPr sz="700" dirty="0">
                <a:solidFill>
                  <a:srgbClr val="231F20"/>
                </a:solidFill>
                <a:latin typeface="Helvetica Neue"/>
                <a:cs typeface="Helvetica Neue"/>
              </a:rPr>
              <a:t>If choose to you use this app, please model it to the class </a:t>
            </a:r>
            <a:r>
              <a:rPr sz="700" spc="-5" dirty="0">
                <a:solidFill>
                  <a:srgbClr val="231F20"/>
                </a:solidFill>
                <a:latin typeface="Helvetica Neue"/>
                <a:cs typeface="Helvetica Neue"/>
              </a:rPr>
              <a:t>through </a:t>
            </a:r>
            <a:r>
              <a:rPr sz="700" dirty="0">
                <a:solidFill>
                  <a:srgbClr val="231F20"/>
                </a:solidFill>
                <a:latin typeface="Helvetica Neue"/>
                <a:cs typeface="Helvetica Neue"/>
              </a:rPr>
              <a:t>a</a:t>
            </a:r>
            <a:r>
              <a:rPr sz="700" spc="-75" dirty="0">
                <a:solidFill>
                  <a:srgbClr val="231F20"/>
                </a:solidFill>
                <a:latin typeface="Helvetica Neue"/>
                <a:cs typeface="Helvetica Neue"/>
              </a:rPr>
              <a:t> </a:t>
            </a:r>
            <a:r>
              <a:rPr sz="700" dirty="0">
                <a:solidFill>
                  <a:srgbClr val="231F20"/>
                </a:solidFill>
                <a:latin typeface="Helvetica Neue"/>
                <a:cs typeface="Helvetica Neue"/>
              </a:rPr>
              <a:t>teachers  device to </a:t>
            </a:r>
            <a:r>
              <a:rPr sz="700" spc="-5" dirty="0">
                <a:solidFill>
                  <a:srgbClr val="231F20"/>
                </a:solidFill>
                <a:latin typeface="Helvetica Neue"/>
                <a:cs typeface="Helvetica Neue"/>
              </a:rPr>
              <a:t>ensure </a:t>
            </a:r>
            <a:r>
              <a:rPr sz="700" dirty="0">
                <a:solidFill>
                  <a:srgbClr val="231F20"/>
                </a:solidFill>
                <a:latin typeface="Helvetica Neue"/>
                <a:cs typeface="Helvetica Neue"/>
              </a:rPr>
              <a:t>the students do not make a </a:t>
            </a:r>
            <a:r>
              <a:rPr sz="700" spc="-5" dirty="0">
                <a:solidFill>
                  <a:srgbClr val="231F20"/>
                </a:solidFill>
                <a:latin typeface="Helvetica Neue"/>
                <a:cs typeface="Helvetica Neue"/>
              </a:rPr>
              <a:t>profile </a:t>
            </a:r>
            <a:r>
              <a:rPr sz="700" dirty="0">
                <a:solidFill>
                  <a:srgbClr val="231F20"/>
                </a:solidFill>
                <a:latin typeface="Helvetica Neue"/>
                <a:cs typeface="Helvetica Neue"/>
              </a:rPr>
              <a:t>or enter a</a:t>
            </a:r>
            <a:r>
              <a:rPr sz="700" spc="-45" dirty="0">
                <a:solidFill>
                  <a:srgbClr val="231F20"/>
                </a:solidFill>
                <a:latin typeface="Helvetica Neue"/>
                <a:cs typeface="Helvetica Neue"/>
              </a:rPr>
              <a:t> </a:t>
            </a:r>
            <a:r>
              <a:rPr sz="700" dirty="0">
                <a:solidFill>
                  <a:srgbClr val="231F20"/>
                </a:solidFill>
                <a:latin typeface="Helvetica Neue"/>
                <a:cs typeface="Helvetica Neue"/>
              </a:rPr>
              <a:t>competition.</a:t>
            </a:r>
            <a:endParaRPr sz="700" dirty="0">
              <a:latin typeface="Helvetica Neue"/>
              <a:cs typeface="Helvetica Neue"/>
            </a:endParaRPr>
          </a:p>
          <a:p>
            <a:pPr marL="12700" marR="74930">
              <a:lnSpc>
                <a:spcPts val="800"/>
              </a:lnSpc>
            </a:pPr>
            <a:r>
              <a:rPr sz="700" dirty="0">
                <a:solidFill>
                  <a:srgbClr val="231F20"/>
                </a:solidFill>
                <a:latin typeface="Helvetica Neue"/>
                <a:cs typeface="Helvetica Neue"/>
              </a:rPr>
              <a:t>If you would </a:t>
            </a:r>
            <a:r>
              <a:rPr sz="700" spc="-5" dirty="0">
                <a:solidFill>
                  <a:srgbClr val="231F20"/>
                </a:solidFill>
                <a:latin typeface="Helvetica Neue"/>
                <a:cs typeface="Helvetica Neue"/>
              </a:rPr>
              <a:t>prefer </a:t>
            </a:r>
            <a:r>
              <a:rPr sz="700" dirty="0">
                <a:solidFill>
                  <a:srgbClr val="231F20"/>
                </a:solidFill>
                <a:latin typeface="Helvetica Neue"/>
                <a:cs typeface="Helvetica Neue"/>
              </a:rPr>
              <a:t>not to use the app then you could show the </a:t>
            </a:r>
            <a:r>
              <a:rPr lang="en-GB" sz="700" spc="-5" dirty="0">
                <a:solidFill>
                  <a:srgbClr val="231F20"/>
                </a:solidFill>
                <a:latin typeface="Helvetica Neue"/>
                <a:cs typeface="Helvetica Neue"/>
              </a:rPr>
              <a:t>students</a:t>
            </a:r>
            <a:r>
              <a:rPr sz="700" spc="-5" dirty="0">
                <a:solidFill>
                  <a:srgbClr val="231F20"/>
                </a:solidFill>
                <a:latin typeface="Helvetica Neue"/>
                <a:cs typeface="Helvetica Neue"/>
              </a:rPr>
              <a:t> </a:t>
            </a:r>
            <a:r>
              <a:rPr sz="700" dirty="0">
                <a:solidFill>
                  <a:srgbClr val="231F20"/>
                </a:solidFill>
                <a:latin typeface="Helvetica Neue"/>
                <a:cs typeface="Helvetica Neue"/>
              </a:rPr>
              <a:t>a</a:t>
            </a:r>
            <a:r>
              <a:rPr sz="700" spc="-50" dirty="0">
                <a:solidFill>
                  <a:srgbClr val="231F20"/>
                </a:solidFill>
                <a:latin typeface="Helvetica Neue"/>
                <a:cs typeface="Helvetica Neue"/>
              </a:rPr>
              <a:t> </a:t>
            </a:r>
            <a:r>
              <a:rPr sz="700" dirty="0">
                <a:solidFill>
                  <a:srgbClr val="231F20"/>
                </a:solidFill>
                <a:latin typeface="Helvetica Neue"/>
                <a:cs typeface="Helvetica Neue"/>
              </a:rPr>
              <a:t>clip </a:t>
            </a:r>
            <a:r>
              <a:rPr sz="700" spc="-5" dirty="0">
                <a:solidFill>
                  <a:srgbClr val="231F20"/>
                </a:solidFill>
                <a:latin typeface="Helvetica Neue"/>
                <a:cs typeface="Helvetica Neue"/>
              </a:rPr>
              <a:t>from </a:t>
            </a:r>
            <a:r>
              <a:rPr sz="700" dirty="0">
                <a:solidFill>
                  <a:srgbClr val="231F20"/>
                </a:solidFill>
                <a:latin typeface="Helvetica Neue"/>
                <a:cs typeface="Helvetica Neue"/>
              </a:rPr>
              <a:t>the Apple Launch which explains the apps</a:t>
            </a:r>
            <a:r>
              <a:rPr sz="700" spc="-15" dirty="0">
                <a:solidFill>
                  <a:srgbClr val="231F20"/>
                </a:solidFill>
                <a:latin typeface="Helvetica Neue"/>
                <a:cs typeface="Helvetica Neue"/>
              </a:rPr>
              <a:t> </a:t>
            </a:r>
            <a:r>
              <a:rPr sz="700" dirty="0">
                <a:solidFill>
                  <a:srgbClr val="231F20"/>
                </a:solidFill>
                <a:latin typeface="Helvetica Neue"/>
                <a:cs typeface="Helvetica Neue"/>
              </a:rPr>
              <a:t>potential.</a:t>
            </a:r>
            <a:endParaRPr sz="700" dirty="0">
              <a:latin typeface="Helvetica Neue"/>
              <a:cs typeface="Helvetica Neue"/>
            </a:endParaRPr>
          </a:p>
        </p:txBody>
      </p:sp>
      <p:sp>
        <p:nvSpPr>
          <p:cNvPr id="39" name="object 39"/>
          <p:cNvSpPr txBox="1"/>
          <p:nvPr/>
        </p:nvSpPr>
        <p:spPr>
          <a:xfrm>
            <a:off x="4230808" y="2219598"/>
            <a:ext cx="2086610" cy="123111"/>
          </a:xfrm>
          <a:prstGeom prst="rect">
            <a:avLst/>
          </a:prstGeom>
        </p:spPr>
        <p:txBody>
          <a:bodyPr vert="horz" wrap="square" lIns="0" tIns="20320" rIns="0" bIns="0" rtlCol="0">
            <a:spAutoFit/>
          </a:bodyPr>
          <a:lstStyle/>
          <a:p>
            <a:pPr marL="12700" marR="5080">
              <a:lnSpc>
                <a:spcPts val="800"/>
              </a:lnSpc>
              <a:spcBef>
                <a:spcPts val="160"/>
              </a:spcBef>
            </a:pPr>
            <a:r>
              <a:rPr lang="en-GB" sz="700" dirty="0">
                <a:solidFill>
                  <a:srgbClr val="231F20"/>
                </a:solidFill>
                <a:latin typeface="Helvetica Neue"/>
                <a:cs typeface="Helvetica Neue"/>
              </a:rPr>
              <a:t>Requires Android 8.0 or later</a:t>
            </a:r>
            <a:endParaRPr sz="700" dirty="0">
              <a:latin typeface="Helvetica Neue"/>
              <a:cs typeface="Helvetica Neue"/>
            </a:endParaRPr>
          </a:p>
        </p:txBody>
      </p:sp>
      <p:sp>
        <p:nvSpPr>
          <p:cNvPr id="40" name="object 40"/>
          <p:cNvSpPr txBox="1"/>
          <p:nvPr/>
        </p:nvSpPr>
        <p:spPr>
          <a:xfrm>
            <a:off x="4230808" y="2797611"/>
            <a:ext cx="1002030" cy="132080"/>
          </a:xfrm>
          <a:prstGeom prst="rect">
            <a:avLst/>
          </a:prstGeom>
        </p:spPr>
        <p:txBody>
          <a:bodyPr vert="horz" wrap="square" lIns="0" tIns="12700" rIns="0" bIns="0" rtlCol="0">
            <a:spAutoFit/>
          </a:bodyPr>
          <a:lstStyle/>
          <a:p>
            <a:pPr marL="12700">
              <a:lnSpc>
                <a:spcPct val="100000"/>
              </a:lnSpc>
              <a:spcBef>
                <a:spcPts val="100"/>
              </a:spcBef>
            </a:pPr>
            <a:r>
              <a:rPr sz="700" dirty="0">
                <a:solidFill>
                  <a:srgbClr val="231F20"/>
                </a:solidFill>
                <a:latin typeface="Helvetica Neue"/>
                <a:cs typeface="Helvetica Neue"/>
              </a:rPr>
              <a:t>Not available on</a:t>
            </a:r>
            <a:r>
              <a:rPr sz="700" spc="-70" dirty="0">
                <a:solidFill>
                  <a:srgbClr val="231F20"/>
                </a:solidFill>
                <a:latin typeface="Helvetica Neue"/>
                <a:cs typeface="Helvetica Neue"/>
              </a:rPr>
              <a:t> </a:t>
            </a:r>
            <a:r>
              <a:rPr sz="700" spc="-5" dirty="0">
                <a:solidFill>
                  <a:srgbClr val="231F20"/>
                </a:solidFill>
                <a:latin typeface="Helvetica Neue"/>
                <a:cs typeface="Helvetica Neue"/>
              </a:rPr>
              <a:t>Android</a:t>
            </a:r>
            <a:endParaRPr sz="700" dirty="0">
              <a:latin typeface="Helvetica Neue"/>
              <a:cs typeface="Helvetica Neue"/>
            </a:endParaRPr>
          </a:p>
        </p:txBody>
      </p:sp>
      <p:sp>
        <p:nvSpPr>
          <p:cNvPr id="41" name="object 41"/>
          <p:cNvSpPr txBox="1"/>
          <p:nvPr/>
        </p:nvSpPr>
        <p:spPr>
          <a:xfrm>
            <a:off x="4230808" y="3330087"/>
            <a:ext cx="1002030" cy="132080"/>
          </a:xfrm>
          <a:prstGeom prst="rect">
            <a:avLst/>
          </a:prstGeom>
        </p:spPr>
        <p:txBody>
          <a:bodyPr vert="horz" wrap="square" lIns="0" tIns="12700" rIns="0" bIns="0" rtlCol="0">
            <a:spAutoFit/>
          </a:bodyPr>
          <a:lstStyle/>
          <a:p>
            <a:pPr marL="12700">
              <a:lnSpc>
                <a:spcPct val="100000"/>
              </a:lnSpc>
              <a:spcBef>
                <a:spcPts val="100"/>
              </a:spcBef>
            </a:pPr>
            <a:r>
              <a:rPr sz="700" dirty="0">
                <a:solidFill>
                  <a:srgbClr val="231F20"/>
                </a:solidFill>
                <a:latin typeface="Helvetica Neue"/>
                <a:cs typeface="Helvetica Neue"/>
              </a:rPr>
              <a:t>Not available on</a:t>
            </a:r>
            <a:r>
              <a:rPr sz="700" spc="-70" dirty="0">
                <a:solidFill>
                  <a:srgbClr val="231F20"/>
                </a:solidFill>
                <a:latin typeface="Helvetica Neue"/>
                <a:cs typeface="Helvetica Neue"/>
              </a:rPr>
              <a:t> </a:t>
            </a:r>
            <a:r>
              <a:rPr sz="700" spc="-5" dirty="0">
                <a:solidFill>
                  <a:srgbClr val="231F20"/>
                </a:solidFill>
                <a:latin typeface="Helvetica Neue"/>
                <a:cs typeface="Helvetica Neue"/>
              </a:rPr>
              <a:t>Android</a:t>
            </a:r>
            <a:endParaRPr sz="700">
              <a:latin typeface="Helvetica Neue"/>
              <a:cs typeface="Helvetica Neue"/>
            </a:endParaRPr>
          </a:p>
        </p:txBody>
      </p:sp>
      <p:sp>
        <p:nvSpPr>
          <p:cNvPr id="42" name="object 42"/>
          <p:cNvSpPr txBox="1"/>
          <p:nvPr/>
        </p:nvSpPr>
        <p:spPr>
          <a:xfrm>
            <a:off x="4230808" y="3736449"/>
            <a:ext cx="1792605" cy="120546"/>
          </a:xfrm>
          <a:prstGeom prst="rect">
            <a:avLst/>
          </a:prstGeom>
        </p:spPr>
        <p:txBody>
          <a:bodyPr vert="horz" wrap="square" lIns="0" tIns="12700" rIns="0" bIns="0" rtlCol="0">
            <a:spAutoFit/>
          </a:bodyPr>
          <a:lstStyle/>
          <a:p>
            <a:pPr marL="12700">
              <a:lnSpc>
                <a:spcPct val="100000"/>
              </a:lnSpc>
              <a:spcBef>
                <a:spcPts val="100"/>
              </a:spcBef>
            </a:pPr>
            <a:r>
              <a:rPr lang="en-GB" sz="700" spc="-5" dirty="0">
                <a:solidFill>
                  <a:srgbClr val="231F20"/>
                </a:solidFill>
                <a:latin typeface="Helvetica Neue"/>
                <a:cs typeface="Helvetica Neue"/>
              </a:rPr>
              <a:t>Requires </a:t>
            </a:r>
            <a:r>
              <a:rPr sz="700" spc="-5" dirty="0">
                <a:solidFill>
                  <a:srgbClr val="231F20"/>
                </a:solidFill>
                <a:latin typeface="Helvetica Neue"/>
                <a:cs typeface="Helvetica Neue"/>
              </a:rPr>
              <a:t>Android </a:t>
            </a:r>
            <a:r>
              <a:rPr sz="700" dirty="0">
                <a:solidFill>
                  <a:srgbClr val="231F20"/>
                </a:solidFill>
                <a:latin typeface="Helvetica Neue"/>
                <a:cs typeface="Helvetica Neue"/>
              </a:rPr>
              <a:t>7.0 or</a:t>
            </a:r>
            <a:r>
              <a:rPr sz="700" spc="-25" dirty="0">
                <a:solidFill>
                  <a:srgbClr val="231F20"/>
                </a:solidFill>
                <a:latin typeface="Helvetica Neue"/>
                <a:cs typeface="Helvetica Neue"/>
              </a:rPr>
              <a:t> </a:t>
            </a:r>
            <a:r>
              <a:rPr sz="700" spc="-15" dirty="0">
                <a:solidFill>
                  <a:srgbClr val="231F20"/>
                </a:solidFill>
                <a:latin typeface="Helvetica Neue"/>
                <a:cs typeface="Helvetica Neue"/>
              </a:rPr>
              <a:t>later</a:t>
            </a:r>
            <a:endParaRPr sz="700" dirty="0">
              <a:latin typeface="Helvetica Neue"/>
              <a:cs typeface="Helvetica Neue"/>
            </a:endParaRPr>
          </a:p>
        </p:txBody>
      </p:sp>
      <p:sp>
        <p:nvSpPr>
          <p:cNvPr id="43" name="object 43"/>
          <p:cNvSpPr txBox="1"/>
          <p:nvPr/>
        </p:nvSpPr>
        <p:spPr>
          <a:xfrm>
            <a:off x="4230808" y="4142811"/>
            <a:ext cx="2086610" cy="234315"/>
          </a:xfrm>
          <a:prstGeom prst="rect">
            <a:avLst/>
          </a:prstGeom>
        </p:spPr>
        <p:txBody>
          <a:bodyPr vert="horz" wrap="square" lIns="0" tIns="20320" rIns="0" bIns="0" rtlCol="0">
            <a:spAutoFit/>
          </a:bodyPr>
          <a:lstStyle/>
          <a:p>
            <a:pPr marL="12700" marR="5080">
              <a:lnSpc>
                <a:spcPts val="800"/>
              </a:lnSpc>
              <a:spcBef>
                <a:spcPts val="160"/>
              </a:spcBef>
            </a:pPr>
            <a:r>
              <a:rPr lang="en-GB" sz="700" dirty="0">
                <a:solidFill>
                  <a:srgbClr val="231F20"/>
                </a:solidFill>
                <a:latin typeface="Helvetica Neue"/>
                <a:cs typeface="Helvetica Neue"/>
              </a:rPr>
              <a:t>W</a:t>
            </a:r>
            <a:r>
              <a:rPr sz="700" dirty="0" err="1">
                <a:solidFill>
                  <a:srgbClr val="231F20"/>
                </a:solidFill>
                <a:latin typeface="Helvetica Neue"/>
                <a:cs typeface="Helvetica Neue"/>
              </a:rPr>
              <a:t>orks</a:t>
            </a:r>
            <a:r>
              <a:rPr sz="700" dirty="0">
                <a:solidFill>
                  <a:srgbClr val="231F20"/>
                </a:solidFill>
                <a:latin typeface="Helvetica Neue"/>
                <a:cs typeface="Helvetica Neue"/>
              </a:rPr>
              <a:t> best with the latest version of</a:t>
            </a:r>
            <a:r>
              <a:rPr sz="700" spc="-140" dirty="0">
                <a:solidFill>
                  <a:srgbClr val="231F20"/>
                </a:solidFill>
                <a:latin typeface="Helvetica Neue"/>
                <a:cs typeface="Helvetica Neue"/>
              </a:rPr>
              <a:t> </a:t>
            </a:r>
            <a:r>
              <a:rPr sz="700" dirty="0">
                <a:solidFill>
                  <a:srgbClr val="231F20"/>
                </a:solidFill>
                <a:latin typeface="Helvetica Neue"/>
                <a:cs typeface="Helvetica Neue"/>
              </a:rPr>
              <a:t>Google  </a:t>
            </a:r>
            <a:r>
              <a:rPr sz="700" spc="-5" dirty="0">
                <a:solidFill>
                  <a:srgbClr val="231F20"/>
                </a:solidFill>
                <a:latin typeface="Helvetica Neue"/>
                <a:cs typeface="Helvetica Neue"/>
              </a:rPr>
              <a:t>Chrome </a:t>
            </a:r>
            <a:r>
              <a:rPr sz="700" dirty="0">
                <a:solidFill>
                  <a:srgbClr val="231F20"/>
                </a:solidFill>
                <a:latin typeface="Helvetica Neue"/>
                <a:cs typeface="Helvetica Neue"/>
              </a:rPr>
              <a:t>but does not </a:t>
            </a:r>
            <a:r>
              <a:rPr sz="700" spc="-5" dirty="0">
                <a:solidFill>
                  <a:srgbClr val="231F20"/>
                </a:solidFill>
                <a:latin typeface="Helvetica Neue"/>
                <a:cs typeface="Helvetica Neue"/>
              </a:rPr>
              <a:t>require </a:t>
            </a:r>
            <a:r>
              <a:rPr sz="700" dirty="0">
                <a:solidFill>
                  <a:srgbClr val="231F20"/>
                </a:solidFill>
                <a:latin typeface="Helvetica Neue"/>
                <a:cs typeface="Helvetica Neue"/>
              </a:rPr>
              <a:t>a</a:t>
            </a:r>
            <a:r>
              <a:rPr sz="700" spc="-10" dirty="0">
                <a:solidFill>
                  <a:srgbClr val="231F20"/>
                </a:solidFill>
                <a:latin typeface="Helvetica Neue"/>
                <a:cs typeface="Helvetica Neue"/>
              </a:rPr>
              <a:t> </a:t>
            </a:r>
            <a:r>
              <a:rPr sz="700" dirty="0">
                <a:solidFill>
                  <a:srgbClr val="231F20"/>
                </a:solidFill>
                <a:latin typeface="Helvetica Neue"/>
                <a:cs typeface="Helvetica Neue"/>
              </a:rPr>
              <a:t>tablet</a:t>
            </a:r>
            <a:endParaRPr sz="700" dirty="0">
              <a:latin typeface="Helvetica Neue"/>
              <a:cs typeface="Helvetica Neue"/>
            </a:endParaRPr>
          </a:p>
        </p:txBody>
      </p:sp>
      <p:sp>
        <p:nvSpPr>
          <p:cNvPr id="44" name="object 44"/>
          <p:cNvSpPr txBox="1"/>
          <p:nvPr/>
        </p:nvSpPr>
        <p:spPr>
          <a:xfrm>
            <a:off x="4230808" y="4650785"/>
            <a:ext cx="1781175" cy="120546"/>
          </a:xfrm>
          <a:prstGeom prst="rect">
            <a:avLst/>
          </a:prstGeom>
        </p:spPr>
        <p:txBody>
          <a:bodyPr vert="horz" wrap="square" lIns="0" tIns="12700" rIns="0" bIns="0" rtlCol="0">
            <a:spAutoFit/>
          </a:bodyPr>
          <a:lstStyle/>
          <a:p>
            <a:pPr marL="12700">
              <a:lnSpc>
                <a:spcPct val="100000"/>
              </a:lnSpc>
              <a:spcBef>
                <a:spcPts val="100"/>
              </a:spcBef>
            </a:pPr>
            <a:r>
              <a:rPr lang="en-GB" sz="700" spc="-5" dirty="0">
                <a:solidFill>
                  <a:srgbClr val="231F20"/>
                </a:solidFill>
                <a:latin typeface="Helvetica Neue"/>
                <a:cs typeface="Helvetica Neue"/>
              </a:rPr>
              <a:t>Requires Android </a:t>
            </a:r>
            <a:r>
              <a:rPr lang="en-GB" sz="700" dirty="0">
                <a:solidFill>
                  <a:srgbClr val="231F20"/>
                </a:solidFill>
                <a:latin typeface="Helvetica Neue"/>
                <a:cs typeface="Helvetica Neue"/>
              </a:rPr>
              <a:t>7.0 or</a:t>
            </a:r>
            <a:r>
              <a:rPr lang="en-GB" sz="700" spc="-25" dirty="0">
                <a:solidFill>
                  <a:srgbClr val="231F20"/>
                </a:solidFill>
                <a:latin typeface="Helvetica Neue"/>
                <a:cs typeface="Helvetica Neue"/>
              </a:rPr>
              <a:t> </a:t>
            </a:r>
            <a:r>
              <a:rPr lang="en-GB" sz="700" spc="-15" dirty="0">
                <a:solidFill>
                  <a:srgbClr val="231F20"/>
                </a:solidFill>
                <a:latin typeface="Helvetica Neue"/>
                <a:cs typeface="Helvetica Neue"/>
              </a:rPr>
              <a:t>later</a:t>
            </a:r>
            <a:endParaRPr lang="en-GB" sz="700" dirty="0">
              <a:latin typeface="Helvetica Neue"/>
              <a:cs typeface="Helvetica Neue"/>
            </a:endParaRPr>
          </a:p>
        </p:txBody>
      </p:sp>
      <p:sp>
        <p:nvSpPr>
          <p:cNvPr id="45" name="object 45"/>
          <p:cNvSpPr txBox="1"/>
          <p:nvPr/>
        </p:nvSpPr>
        <p:spPr>
          <a:xfrm>
            <a:off x="4230802" y="5330814"/>
            <a:ext cx="1268292" cy="120546"/>
          </a:xfrm>
          <a:prstGeom prst="rect">
            <a:avLst/>
          </a:prstGeom>
        </p:spPr>
        <p:txBody>
          <a:bodyPr vert="horz" wrap="square" lIns="0" tIns="12700" rIns="0" bIns="0" rtlCol="0">
            <a:spAutoFit/>
          </a:bodyPr>
          <a:lstStyle/>
          <a:p>
            <a:pPr marL="12700">
              <a:lnSpc>
                <a:spcPct val="100000"/>
              </a:lnSpc>
              <a:spcBef>
                <a:spcPts val="100"/>
              </a:spcBef>
            </a:pPr>
            <a:r>
              <a:rPr lang="en-GB" sz="700" spc="-5" dirty="0">
                <a:solidFill>
                  <a:srgbClr val="231F20"/>
                </a:solidFill>
                <a:latin typeface="Helvetica Neue"/>
                <a:cs typeface="Helvetica Neue"/>
              </a:rPr>
              <a:t>Not available on Android</a:t>
            </a:r>
            <a:endParaRPr lang="en-GB" sz="700" dirty="0">
              <a:latin typeface="Helvetica Neue"/>
              <a:cs typeface="Helvetica Neue"/>
            </a:endParaRPr>
          </a:p>
        </p:txBody>
      </p:sp>
      <p:sp>
        <p:nvSpPr>
          <p:cNvPr id="46" name="object 46"/>
          <p:cNvSpPr txBox="1"/>
          <p:nvPr/>
        </p:nvSpPr>
        <p:spPr>
          <a:xfrm>
            <a:off x="4230802" y="5864214"/>
            <a:ext cx="1026794" cy="120546"/>
          </a:xfrm>
          <a:prstGeom prst="rect">
            <a:avLst/>
          </a:prstGeom>
        </p:spPr>
        <p:txBody>
          <a:bodyPr vert="horz" wrap="square" lIns="0" tIns="12700" rIns="0" bIns="0" rtlCol="0">
            <a:spAutoFit/>
          </a:bodyPr>
          <a:lstStyle/>
          <a:p>
            <a:pPr marL="12700">
              <a:lnSpc>
                <a:spcPct val="100000"/>
              </a:lnSpc>
              <a:spcBef>
                <a:spcPts val="100"/>
              </a:spcBef>
            </a:pPr>
            <a:r>
              <a:rPr sz="700" dirty="0">
                <a:solidFill>
                  <a:srgbClr val="231F20"/>
                </a:solidFill>
                <a:latin typeface="Helvetica Neue"/>
                <a:cs typeface="Helvetica Neue"/>
              </a:rPr>
              <a:t>Not available on</a:t>
            </a:r>
            <a:r>
              <a:rPr sz="700" spc="-65" dirty="0">
                <a:solidFill>
                  <a:srgbClr val="231F20"/>
                </a:solidFill>
                <a:latin typeface="Helvetica Neue"/>
                <a:cs typeface="Helvetica Neue"/>
              </a:rPr>
              <a:t> </a:t>
            </a:r>
            <a:r>
              <a:rPr sz="700" spc="-5" dirty="0">
                <a:solidFill>
                  <a:srgbClr val="231F20"/>
                </a:solidFill>
                <a:latin typeface="Helvetica Neue"/>
                <a:cs typeface="Helvetica Neue"/>
              </a:rPr>
              <a:t>Android</a:t>
            </a:r>
            <a:endParaRPr sz="700" dirty="0">
              <a:latin typeface="Helvetica Neue"/>
              <a:cs typeface="Helvetica Neue"/>
            </a:endParaRPr>
          </a:p>
        </p:txBody>
      </p:sp>
      <p:sp>
        <p:nvSpPr>
          <p:cNvPr id="47" name="object 47"/>
          <p:cNvSpPr txBox="1"/>
          <p:nvPr/>
        </p:nvSpPr>
        <p:spPr>
          <a:xfrm>
            <a:off x="4243502" y="6346822"/>
            <a:ext cx="1178560" cy="120546"/>
          </a:xfrm>
          <a:prstGeom prst="rect">
            <a:avLst/>
          </a:prstGeom>
        </p:spPr>
        <p:txBody>
          <a:bodyPr vert="horz" wrap="square" lIns="0" tIns="12700" rIns="0" bIns="0" rtlCol="0">
            <a:spAutoFit/>
          </a:bodyPr>
          <a:lstStyle/>
          <a:p>
            <a:pPr marL="12700">
              <a:lnSpc>
                <a:spcPct val="100000"/>
              </a:lnSpc>
              <a:spcBef>
                <a:spcPts val="100"/>
              </a:spcBef>
            </a:pPr>
            <a:r>
              <a:rPr lang="en-GB" sz="700" spc="-5" dirty="0">
                <a:solidFill>
                  <a:srgbClr val="231F20"/>
                </a:solidFill>
                <a:latin typeface="Helvetica Neue"/>
                <a:cs typeface="Helvetica Neue"/>
              </a:rPr>
              <a:t>Requires Android </a:t>
            </a:r>
            <a:r>
              <a:rPr lang="en-GB" sz="700" dirty="0">
                <a:solidFill>
                  <a:srgbClr val="231F20"/>
                </a:solidFill>
                <a:latin typeface="Helvetica Neue"/>
                <a:cs typeface="Helvetica Neue"/>
              </a:rPr>
              <a:t>7.0 or</a:t>
            </a:r>
            <a:r>
              <a:rPr lang="en-GB" sz="700" spc="-25" dirty="0">
                <a:solidFill>
                  <a:srgbClr val="231F20"/>
                </a:solidFill>
                <a:latin typeface="Helvetica Neue"/>
                <a:cs typeface="Helvetica Neue"/>
              </a:rPr>
              <a:t> </a:t>
            </a:r>
            <a:r>
              <a:rPr lang="en-GB" sz="700" spc="-15" dirty="0">
                <a:solidFill>
                  <a:srgbClr val="231F20"/>
                </a:solidFill>
                <a:latin typeface="Helvetica Neue"/>
                <a:cs typeface="Helvetica Neue"/>
              </a:rPr>
              <a:t>later</a:t>
            </a:r>
            <a:endParaRPr lang="en-GB" sz="700" dirty="0">
              <a:latin typeface="Helvetica Neue"/>
              <a:cs typeface="Helvetica Neue"/>
            </a:endParaRPr>
          </a:p>
        </p:txBody>
      </p:sp>
      <p:sp>
        <p:nvSpPr>
          <p:cNvPr id="48" name="object 48"/>
          <p:cNvSpPr txBox="1"/>
          <p:nvPr/>
        </p:nvSpPr>
        <p:spPr>
          <a:xfrm>
            <a:off x="4243502" y="6858433"/>
            <a:ext cx="1026794" cy="120546"/>
          </a:xfrm>
          <a:prstGeom prst="rect">
            <a:avLst/>
          </a:prstGeom>
        </p:spPr>
        <p:txBody>
          <a:bodyPr vert="horz" wrap="square" lIns="0" tIns="12700" rIns="0" bIns="0" rtlCol="0">
            <a:spAutoFit/>
          </a:bodyPr>
          <a:lstStyle/>
          <a:p>
            <a:pPr marL="12700">
              <a:lnSpc>
                <a:spcPct val="100000"/>
              </a:lnSpc>
              <a:spcBef>
                <a:spcPts val="100"/>
              </a:spcBef>
            </a:pPr>
            <a:r>
              <a:rPr sz="700" dirty="0">
                <a:solidFill>
                  <a:srgbClr val="231F20"/>
                </a:solidFill>
                <a:latin typeface="Helvetica Neue"/>
                <a:cs typeface="Helvetica Neue"/>
              </a:rPr>
              <a:t>Not available on</a:t>
            </a:r>
            <a:r>
              <a:rPr sz="700" spc="-65" dirty="0">
                <a:solidFill>
                  <a:srgbClr val="231F20"/>
                </a:solidFill>
                <a:latin typeface="Helvetica Neue"/>
                <a:cs typeface="Helvetica Neue"/>
              </a:rPr>
              <a:t> </a:t>
            </a:r>
            <a:r>
              <a:rPr sz="700" spc="-5" dirty="0">
                <a:solidFill>
                  <a:srgbClr val="231F20"/>
                </a:solidFill>
                <a:latin typeface="Helvetica Neue"/>
                <a:cs typeface="Helvetica Neue"/>
              </a:rPr>
              <a:t>Android</a:t>
            </a:r>
            <a:endParaRPr sz="700" dirty="0">
              <a:latin typeface="Helvetica Neue"/>
              <a:cs typeface="Helvetica Neue"/>
            </a:endParaRPr>
          </a:p>
        </p:txBody>
      </p:sp>
      <p:sp>
        <p:nvSpPr>
          <p:cNvPr id="49" name="object 49"/>
          <p:cNvSpPr/>
          <p:nvPr/>
        </p:nvSpPr>
        <p:spPr>
          <a:xfrm>
            <a:off x="6074994" y="359994"/>
            <a:ext cx="4257001" cy="1206017"/>
          </a:xfrm>
          <a:prstGeom prst="rect">
            <a:avLst/>
          </a:prstGeom>
          <a:blipFill>
            <a:blip r:embed="rId2" cstate="print"/>
            <a:stretch>
              <a:fillRect/>
            </a:stretch>
          </a:blipFill>
        </p:spPr>
        <p:txBody>
          <a:bodyPr wrap="square" lIns="0" tIns="0" rIns="0" bIns="0" rtlCol="0"/>
          <a:lstStyle/>
          <a:p>
            <a:endParaRPr/>
          </a:p>
        </p:txBody>
      </p:sp>
      <p:sp>
        <p:nvSpPr>
          <p:cNvPr id="50" name="object 50"/>
          <p:cNvSpPr/>
          <p:nvPr/>
        </p:nvSpPr>
        <p:spPr>
          <a:xfrm>
            <a:off x="360000" y="2640180"/>
            <a:ext cx="9972040" cy="0"/>
          </a:xfrm>
          <a:custGeom>
            <a:avLst/>
            <a:gdLst/>
            <a:ahLst/>
            <a:cxnLst/>
            <a:rect l="l" t="t" r="r" b="b"/>
            <a:pathLst>
              <a:path w="9972040">
                <a:moveTo>
                  <a:pt x="0" y="0"/>
                </a:moveTo>
                <a:lnTo>
                  <a:pt x="9972001" y="0"/>
                </a:lnTo>
              </a:path>
            </a:pathLst>
          </a:custGeom>
          <a:ln w="6350">
            <a:solidFill>
              <a:srgbClr val="939598"/>
            </a:solidFill>
          </a:ln>
        </p:spPr>
        <p:txBody>
          <a:bodyPr wrap="square" lIns="0" tIns="0" rIns="0" bIns="0" rtlCol="0"/>
          <a:lstStyle/>
          <a:p>
            <a:endParaRPr/>
          </a:p>
        </p:txBody>
      </p:sp>
      <p:sp>
        <p:nvSpPr>
          <p:cNvPr id="51" name="object 51"/>
          <p:cNvSpPr/>
          <p:nvPr/>
        </p:nvSpPr>
        <p:spPr>
          <a:xfrm>
            <a:off x="359994" y="3588228"/>
            <a:ext cx="9972040" cy="0"/>
          </a:xfrm>
          <a:custGeom>
            <a:avLst/>
            <a:gdLst/>
            <a:ahLst/>
            <a:cxnLst/>
            <a:rect l="l" t="t" r="r" b="b"/>
            <a:pathLst>
              <a:path w="9972040">
                <a:moveTo>
                  <a:pt x="0" y="0"/>
                </a:moveTo>
                <a:lnTo>
                  <a:pt x="9972001" y="0"/>
                </a:lnTo>
              </a:path>
            </a:pathLst>
          </a:custGeom>
          <a:ln w="6350">
            <a:solidFill>
              <a:srgbClr val="939598"/>
            </a:solidFill>
          </a:ln>
        </p:spPr>
        <p:txBody>
          <a:bodyPr wrap="square" lIns="0" tIns="0" rIns="0" bIns="0" rtlCol="0"/>
          <a:lstStyle/>
          <a:p>
            <a:endParaRPr/>
          </a:p>
        </p:txBody>
      </p:sp>
      <p:sp>
        <p:nvSpPr>
          <p:cNvPr id="52" name="object 52"/>
          <p:cNvSpPr/>
          <p:nvPr/>
        </p:nvSpPr>
        <p:spPr>
          <a:xfrm>
            <a:off x="360000" y="4526159"/>
            <a:ext cx="9972040" cy="0"/>
          </a:xfrm>
          <a:custGeom>
            <a:avLst/>
            <a:gdLst/>
            <a:ahLst/>
            <a:cxnLst/>
            <a:rect l="l" t="t" r="r" b="b"/>
            <a:pathLst>
              <a:path w="9972040">
                <a:moveTo>
                  <a:pt x="0" y="0"/>
                </a:moveTo>
                <a:lnTo>
                  <a:pt x="9972001" y="0"/>
                </a:lnTo>
              </a:path>
            </a:pathLst>
          </a:custGeom>
          <a:ln w="6350">
            <a:solidFill>
              <a:srgbClr val="939598"/>
            </a:solidFill>
          </a:ln>
        </p:spPr>
        <p:txBody>
          <a:bodyPr wrap="square" lIns="0" tIns="0" rIns="0" bIns="0" rtlCol="0"/>
          <a:lstStyle/>
          <a:p>
            <a:endParaRPr/>
          </a:p>
        </p:txBody>
      </p:sp>
      <p:sp>
        <p:nvSpPr>
          <p:cNvPr id="53" name="object 53"/>
          <p:cNvSpPr/>
          <p:nvPr/>
        </p:nvSpPr>
        <p:spPr>
          <a:xfrm>
            <a:off x="359994" y="5640563"/>
            <a:ext cx="9972040" cy="0"/>
          </a:xfrm>
          <a:custGeom>
            <a:avLst/>
            <a:gdLst/>
            <a:ahLst/>
            <a:cxnLst/>
            <a:rect l="l" t="t" r="r" b="b"/>
            <a:pathLst>
              <a:path w="9972040">
                <a:moveTo>
                  <a:pt x="0" y="0"/>
                </a:moveTo>
                <a:lnTo>
                  <a:pt x="9972001" y="0"/>
                </a:lnTo>
              </a:path>
            </a:pathLst>
          </a:custGeom>
          <a:ln w="6350">
            <a:solidFill>
              <a:srgbClr val="939598"/>
            </a:solidFill>
          </a:ln>
        </p:spPr>
        <p:txBody>
          <a:bodyPr wrap="square" lIns="0" tIns="0" rIns="0" bIns="0" rtlCol="0"/>
          <a:lstStyle/>
          <a:p>
            <a:endParaRPr/>
          </a:p>
        </p:txBody>
      </p:sp>
      <p:sp>
        <p:nvSpPr>
          <p:cNvPr id="54" name="object 54"/>
          <p:cNvSpPr/>
          <p:nvPr/>
        </p:nvSpPr>
        <p:spPr>
          <a:xfrm>
            <a:off x="360000" y="3111355"/>
            <a:ext cx="9972040" cy="0"/>
          </a:xfrm>
          <a:custGeom>
            <a:avLst/>
            <a:gdLst/>
            <a:ahLst/>
            <a:cxnLst/>
            <a:rect l="l" t="t" r="r" b="b"/>
            <a:pathLst>
              <a:path w="9972040">
                <a:moveTo>
                  <a:pt x="0" y="0"/>
                </a:moveTo>
                <a:lnTo>
                  <a:pt x="9972001" y="0"/>
                </a:lnTo>
              </a:path>
            </a:pathLst>
          </a:custGeom>
          <a:ln w="6350">
            <a:solidFill>
              <a:srgbClr val="939598"/>
            </a:solidFill>
          </a:ln>
        </p:spPr>
        <p:txBody>
          <a:bodyPr wrap="square" lIns="0" tIns="0" rIns="0" bIns="0" rtlCol="0"/>
          <a:lstStyle/>
          <a:p>
            <a:endParaRPr/>
          </a:p>
        </p:txBody>
      </p:sp>
      <p:sp>
        <p:nvSpPr>
          <p:cNvPr id="55" name="object 55"/>
          <p:cNvSpPr/>
          <p:nvPr/>
        </p:nvSpPr>
        <p:spPr>
          <a:xfrm>
            <a:off x="360000" y="4053705"/>
            <a:ext cx="9972040" cy="0"/>
          </a:xfrm>
          <a:custGeom>
            <a:avLst/>
            <a:gdLst/>
            <a:ahLst/>
            <a:cxnLst/>
            <a:rect l="l" t="t" r="r" b="b"/>
            <a:pathLst>
              <a:path w="9972040">
                <a:moveTo>
                  <a:pt x="0" y="0"/>
                </a:moveTo>
                <a:lnTo>
                  <a:pt x="9972001" y="0"/>
                </a:lnTo>
              </a:path>
            </a:pathLst>
          </a:custGeom>
          <a:ln w="6350">
            <a:solidFill>
              <a:srgbClr val="939598"/>
            </a:solidFill>
          </a:ln>
        </p:spPr>
        <p:txBody>
          <a:bodyPr wrap="square" lIns="0" tIns="0" rIns="0" bIns="0" rtlCol="0"/>
          <a:lstStyle/>
          <a:p>
            <a:endParaRPr/>
          </a:p>
        </p:txBody>
      </p:sp>
      <p:sp>
        <p:nvSpPr>
          <p:cNvPr id="56" name="object 56"/>
          <p:cNvSpPr/>
          <p:nvPr/>
        </p:nvSpPr>
        <p:spPr>
          <a:xfrm>
            <a:off x="359994" y="5169388"/>
            <a:ext cx="9972040" cy="0"/>
          </a:xfrm>
          <a:custGeom>
            <a:avLst/>
            <a:gdLst/>
            <a:ahLst/>
            <a:cxnLst/>
            <a:rect l="l" t="t" r="r" b="b"/>
            <a:pathLst>
              <a:path w="9972040">
                <a:moveTo>
                  <a:pt x="0" y="0"/>
                </a:moveTo>
                <a:lnTo>
                  <a:pt x="9972001" y="0"/>
                </a:lnTo>
              </a:path>
            </a:pathLst>
          </a:custGeom>
          <a:ln w="6350">
            <a:solidFill>
              <a:srgbClr val="939598"/>
            </a:solidFill>
          </a:ln>
        </p:spPr>
        <p:txBody>
          <a:bodyPr wrap="square" lIns="0" tIns="0" rIns="0" bIns="0" rtlCol="0"/>
          <a:lstStyle/>
          <a:p>
            <a:endParaRPr/>
          </a:p>
        </p:txBody>
      </p:sp>
      <p:sp>
        <p:nvSpPr>
          <p:cNvPr id="57" name="object 57"/>
          <p:cNvSpPr/>
          <p:nvPr/>
        </p:nvSpPr>
        <p:spPr>
          <a:xfrm>
            <a:off x="359994" y="6238059"/>
            <a:ext cx="9972040" cy="0"/>
          </a:xfrm>
          <a:custGeom>
            <a:avLst/>
            <a:gdLst/>
            <a:ahLst/>
            <a:cxnLst/>
            <a:rect l="l" t="t" r="r" b="b"/>
            <a:pathLst>
              <a:path w="9972040">
                <a:moveTo>
                  <a:pt x="0" y="0"/>
                </a:moveTo>
                <a:lnTo>
                  <a:pt x="9972001" y="0"/>
                </a:lnTo>
              </a:path>
            </a:pathLst>
          </a:custGeom>
          <a:ln w="6350">
            <a:solidFill>
              <a:srgbClr val="939598"/>
            </a:solidFill>
          </a:ln>
        </p:spPr>
        <p:txBody>
          <a:bodyPr wrap="square" lIns="0" tIns="0" rIns="0" bIns="0" rtlCol="0"/>
          <a:lstStyle/>
          <a:p>
            <a:endParaRPr/>
          </a:p>
        </p:txBody>
      </p:sp>
      <p:sp>
        <p:nvSpPr>
          <p:cNvPr id="58" name="object 58"/>
          <p:cNvSpPr/>
          <p:nvPr/>
        </p:nvSpPr>
        <p:spPr>
          <a:xfrm>
            <a:off x="359994" y="6694409"/>
            <a:ext cx="9972040" cy="0"/>
          </a:xfrm>
          <a:custGeom>
            <a:avLst/>
            <a:gdLst/>
            <a:ahLst/>
            <a:cxnLst/>
            <a:rect l="l" t="t" r="r" b="b"/>
            <a:pathLst>
              <a:path w="9972040">
                <a:moveTo>
                  <a:pt x="0" y="0"/>
                </a:moveTo>
                <a:lnTo>
                  <a:pt x="9972001" y="0"/>
                </a:lnTo>
              </a:path>
            </a:pathLst>
          </a:custGeom>
          <a:ln w="6350">
            <a:solidFill>
              <a:srgbClr val="939598"/>
            </a:solidFill>
          </a:ln>
        </p:spPr>
        <p:txBody>
          <a:bodyPr wrap="square" lIns="0" tIns="0" rIns="0" bIns="0" rtlCol="0"/>
          <a:lstStyle/>
          <a:p>
            <a:endParaRPr/>
          </a:p>
        </p:txBody>
      </p:sp>
      <p:sp>
        <p:nvSpPr>
          <p:cNvPr id="59" name="object 59"/>
          <p:cNvSpPr/>
          <p:nvPr/>
        </p:nvSpPr>
        <p:spPr>
          <a:xfrm>
            <a:off x="360000" y="7276155"/>
            <a:ext cx="9972040" cy="0"/>
          </a:xfrm>
          <a:custGeom>
            <a:avLst/>
            <a:gdLst/>
            <a:ahLst/>
            <a:cxnLst/>
            <a:rect l="l" t="t" r="r" b="b"/>
            <a:pathLst>
              <a:path w="9972040">
                <a:moveTo>
                  <a:pt x="0" y="0"/>
                </a:moveTo>
                <a:lnTo>
                  <a:pt x="9972001" y="0"/>
                </a:lnTo>
              </a:path>
            </a:pathLst>
          </a:custGeom>
          <a:ln w="6350">
            <a:solidFill>
              <a:srgbClr val="939598"/>
            </a:solidFill>
          </a:ln>
        </p:spPr>
        <p:txBody>
          <a:bodyPr wrap="square" lIns="0" tIns="0" rIns="0" bIns="0" rtlCol="0"/>
          <a:lstStyle/>
          <a:p>
            <a:endParaRPr/>
          </a:p>
        </p:txBody>
      </p:sp>
      <p:sp>
        <p:nvSpPr>
          <p:cNvPr id="60" name="object 60"/>
          <p:cNvSpPr txBox="1"/>
          <p:nvPr/>
        </p:nvSpPr>
        <p:spPr>
          <a:xfrm>
            <a:off x="359994" y="1695615"/>
            <a:ext cx="9968230" cy="302895"/>
          </a:xfrm>
          <a:prstGeom prst="rect">
            <a:avLst/>
          </a:prstGeom>
          <a:solidFill>
            <a:srgbClr val="25408F"/>
          </a:solidFill>
        </p:spPr>
        <p:txBody>
          <a:bodyPr vert="horz" wrap="square" lIns="0" tIns="97155" rIns="0" bIns="0" rtlCol="0">
            <a:spAutoFit/>
          </a:bodyPr>
          <a:lstStyle/>
          <a:p>
            <a:pPr marL="71755">
              <a:lnSpc>
                <a:spcPct val="100000"/>
              </a:lnSpc>
              <a:spcBef>
                <a:spcPts val="765"/>
              </a:spcBef>
              <a:tabLst>
                <a:tab pos="1556385" algn="l"/>
                <a:tab pos="2231390" algn="l"/>
                <a:tab pos="3878579" algn="l"/>
                <a:tab pos="6159500" algn="l"/>
                <a:tab pos="6911340" algn="l"/>
              </a:tabLst>
            </a:pPr>
            <a:r>
              <a:rPr sz="800" b="1" dirty="0">
                <a:solidFill>
                  <a:srgbClr val="FFFFFF"/>
                </a:solidFill>
                <a:latin typeface="Poppins"/>
                <a:cs typeface="Poppins"/>
              </a:rPr>
              <a:t>Lesson and App	Icon	Apple Compatible Tablets	Android</a:t>
            </a:r>
            <a:r>
              <a:rPr sz="800" b="1" spc="-5" dirty="0">
                <a:solidFill>
                  <a:srgbClr val="FFFFFF"/>
                </a:solidFill>
                <a:latin typeface="Poppins"/>
                <a:cs typeface="Poppins"/>
              </a:rPr>
              <a:t> </a:t>
            </a:r>
            <a:r>
              <a:rPr sz="800" b="1" dirty="0">
                <a:solidFill>
                  <a:srgbClr val="FFFFFF"/>
                </a:solidFill>
                <a:latin typeface="Poppins"/>
                <a:cs typeface="Poppins"/>
              </a:rPr>
              <a:t>Compatible</a:t>
            </a:r>
            <a:r>
              <a:rPr sz="800" b="1" spc="-5" dirty="0">
                <a:solidFill>
                  <a:srgbClr val="FFFFFF"/>
                </a:solidFill>
                <a:latin typeface="Poppins"/>
                <a:cs typeface="Poppins"/>
              </a:rPr>
              <a:t> </a:t>
            </a:r>
            <a:r>
              <a:rPr sz="800" b="1" dirty="0">
                <a:solidFill>
                  <a:srgbClr val="FFFFFF"/>
                </a:solidFill>
                <a:latin typeface="Poppins"/>
                <a:cs typeface="Poppins"/>
              </a:rPr>
              <a:t>Tablets	Age Rating	Notes</a:t>
            </a:r>
            <a:endParaRPr sz="800" dirty="0">
              <a:latin typeface="Poppins"/>
              <a:cs typeface="Poppins"/>
            </a:endParaRPr>
          </a:p>
        </p:txBody>
      </p:sp>
      <p:sp>
        <p:nvSpPr>
          <p:cNvPr id="63" name="object 63"/>
          <p:cNvSpPr/>
          <p:nvPr/>
        </p:nvSpPr>
        <p:spPr>
          <a:xfrm>
            <a:off x="1939143" y="3157585"/>
            <a:ext cx="378713" cy="378713"/>
          </a:xfrm>
          <a:prstGeom prst="rect">
            <a:avLst/>
          </a:prstGeom>
          <a:blipFill>
            <a:blip r:embed="rId3" cstate="print"/>
            <a:stretch>
              <a:fillRect/>
            </a:stretch>
          </a:blipFill>
        </p:spPr>
        <p:txBody>
          <a:bodyPr wrap="square" lIns="0" tIns="0" rIns="0" bIns="0" rtlCol="0"/>
          <a:lstStyle/>
          <a:p>
            <a:endParaRPr/>
          </a:p>
        </p:txBody>
      </p:sp>
      <p:sp>
        <p:nvSpPr>
          <p:cNvPr id="64" name="object 64"/>
          <p:cNvSpPr/>
          <p:nvPr/>
        </p:nvSpPr>
        <p:spPr>
          <a:xfrm>
            <a:off x="1938743" y="3628760"/>
            <a:ext cx="379514" cy="378711"/>
          </a:xfrm>
          <a:prstGeom prst="rect">
            <a:avLst/>
          </a:prstGeom>
          <a:blipFill>
            <a:blip r:embed="rId4" cstate="print"/>
            <a:stretch>
              <a:fillRect/>
            </a:stretch>
          </a:blipFill>
        </p:spPr>
        <p:txBody>
          <a:bodyPr wrap="square" lIns="0" tIns="0" rIns="0" bIns="0" rtlCol="0"/>
          <a:lstStyle/>
          <a:p>
            <a:endParaRPr/>
          </a:p>
        </p:txBody>
      </p:sp>
      <p:sp>
        <p:nvSpPr>
          <p:cNvPr id="67" name="object 67"/>
          <p:cNvSpPr/>
          <p:nvPr/>
        </p:nvSpPr>
        <p:spPr>
          <a:xfrm>
            <a:off x="1939137" y="5751870"/>
            <a:ext cx="378713" cy="378713"/>
          </a:xfrm>
          <a:prstGeom prst="rect">
            <a:avLst/>
          </a:prstGeom>
          <a:blipFill>
            <a:blip r:embed="rId5" cstate="print"/>
            <a:stretch>
              <a:fillRect/>
            </a:stretch>
          </a:blipFill>
        </p:spPr>
        <p:txBody>
          <a:bodyPr wrap="square" lIns="0" tIns="0" rIns="0" bIns="0" rtlCol="0"/>
          <a:lstStyle/>
          <a:p>
            <a:endParaRPr/>
          </a:p>
        </p:txBody>
      </p:sp>
      <p:sp>
        <p:nvSpPr>
          <p:cNvPr id="68" name="object 68"/>
          <p:cNvSpPr/>
          <p:nvPr/>
        </p:nvSpPr>
        <p:spPr>
          <a:xfrm>
            <a:off x="1939137" y="6277234"/>
            <a:ext cx="378713" cy="378713"/>
          </a:xfrm>
          <a:prstGeom prst="rect">
            <a:avLst/>
          </a:prstGeom>
          <a:blipFill>
            <a:blip r:embed="rId6" cstate="print"/>
            <a:stretch>
              <a:fillRect/>
            </a:stretch>
          </a:blipFill>
        </p:spPr>
        <p:txBody>
          <a:bodyPr wrap="square" lIns="0" tIns="0" rIns="0" bIns="0" rtlCol="0"/>
          <a:lstStyle/>
          <a:p>
            <a:endParaRPr/>
          </a:p>
        </p:txBody>
      </p:sp>
      <p:sp>
        <p:nvSpPr>
          <p:cNvPr id="69" name="object 69"/>
          <p:cNvSpPr/>
          <p:nvPr/>
        </p:nvSpPr>
        <p:spPr>
          <a:xfrm>
            <a:off x="1936732" y="6776201"/>
            <a:ext cx="383522" cy="378714"/>
          </a:xfrm>
          <a:prstGeom prst="rect">
            <a:avLst/>
          </a:prstGeom>
          <a:blipFill>
            <a:blip r:embed="rId7" cstate="print"/>
            <a:stretch>
              <a:fillRect/>
            </a:stretch>
          </a:blipFill>
        </p:spPr>
        <p:txBody>
          <a:bodyPr wrap="square" lIns="0" tIns="0" rIns="0" bIns="0" rtlCol="0"/>
          <a:lstStyle/>
          <a:p>
            <a:endParaRPr/>
          </a:p>
        </p:txBody>
      </p:sp>
      <p:pic>
        <p:nvPicPr>
          <p:cNvPr id="72" name="Picture 71" descr="Icon&#10;&#10;Description automatically generated">
            <a:extLst>
              <a:ext uri="{FF2B5EF4-FFF2-40B4-BE49-F238E27FC236}">
                <a16:creationId xmlns:a16="http://schemas.microsoft.com/office/drawing/2014/main" id="{5703CC88-29C1-9029-659F-4574C777EC35}"/>
              </a:ext>
            </a:extLst>
          </p:cNvPr>
          <p:cNvPicPr>
            <a:picLocks noChangeAspect="1"/>
          </p:cNvPicPr>
          <p:nvPr/>
        </p:nvPicPr>
        <p:blipFill rotWithShape="1">
          <a:blip r:embed="rId8">
            <a:extLst>
              <a:ext uri="{28A0092B-C50C-407E-A947-70E740481C1C}">
                <a14:useLocalDpi xmlns:a14="http://schemas.microsoft.com/office/drawing/2010/main" val="0"/>
              </a:ext>
            </a:extLst>
          </a:blip>
          <a:srcRect l="12594" t="18305" r="15052" b="11346"/>
          <a:stretch/>
        </p:blipFill>
        <p:spPr>
          <a:xfrm>
            <a:off x="1932053" y="4113792"/>
            <a:ext cx="370620" cy="348111"/>
          </a:xfrm>
          <a:prstGeom prst="rect">
            <a:avLst/>
          </a:prstGeom>
        </p:spPr>
      </p:pic>
      <p:sp>
        <p:nvSpPr>
          <p:cNvPr id="75" name="object 8">
            <a:extLst>
              <a:ext uri="{FF2B5EF4-FFF2-40B4-BE49-F238E27FC236}">
                <a16:creationId xmlns:a16="http://schemas.microsoft.com/office/drawing/2014/main" id="{380D42B7-7EC3-67D5-93B4-14D36F3445B7}"/>
              </a:ext>
            </a:extLst>
          </p:cNvPr>
          <p:cNvSpPr txBox="1"/>
          <p:nvPr/>
        </p:nvSpPr>
        <p:spPr>
          <a:xfrm>
            <a:off x="2562514" y="6309891"/>
            <a:ext cx="1294423" cy="328295"/>
          </a:xfrm>
          <a:prstGeom prst="rect">
            <a:avLst/>
          </a:prstGeom>
        </p:spPr>
        <p:txBody>
          <a:bodyPr vert="horz" wrap="square" lIns="0" tIns="20320" rIns="0" bIns="0" rtlCol="0">
            <a:spAutoFit/>
          </a:bodyPr>
          <a:lstStyle/>
          <a:p>
            <a:pPr marL="12700" marR="5080">
              <a:lnSpc>
                <a:spcPts val="800"/>
              </a:lnSpc>
              <a:spcBef>
                <a:spcPts val="160"/>
              </a:spcBef>
            </a:pPr>
            <a:r>
              <a:rPr sz="700" dirty="0">
                <a:solidFill>
                  <a:srgbClr val="231F20"/>
                </a:solidFill>
                <a:latin typeface="Helvetica Neue"/>
                <a:cs typeface="Helvetica Neue"/>
              </a:rPr>
              <a:t>5th generation and 6th generation</a:t>
            </a:r>
            <a:r>
              <a:rPr sz="700" spc="-100" dirty="0">
                <a:solidFill>
                  <a:srgbClr val="231F20"/>
                </a:solidFill>
                <a:latin typeface="Helvetica Neue"/>
                <a:cs typeface="Helvetica Neue"/>
              </a:rPr>
              <a:t> </a:t>
            </a:r>
            <a:r>
              <a:rPr sz="700" dirty="0">
                <a:solidFill>
                  <a:srgbClr val="231F20"/>
                </a:solidFill>
                <a:latin typeface="Helvetica Neue"/>
                <a:cs typeface="Helvetica Neue"/>
              </a:rPr>
              <a:t>iPad </a:t>
            </a:r>
            <a:r>
              <a:rPr sz="700" spc="-5" dirty="0">
                <a:solidFill>
                  <a:srgbClr val="231F20"/>
                </a:solidFill>
                <a:latin typeface="Helvetica Neue"/>
                <a:cs typeface="Helvetica Neue"/>
              </a:rPr>
              <a:t>onwards. </a:t>
            </a:r>
            <a:r>
              <a:rPr lang="en-GB" sz="700" dirty="0">
                <a:solidFill>
                  <a:srgbClr val="231F20"/>
                </a:solidFill>
                <a:latin typeface="Helvetica Neue"/>
                <a:cs typeface="Helvetica Neue"/>
              </a:rPr>
              <a:t>Requires iOS 12.0 or later</a:t>
            </a:r>
            <a:endParaRPr sz="700" dirty="0">
              <a:latin typeface="Helvetica Neue"/>
              <a:cs typeface="Helvetica Neue"/>
            </a:endParaRPr>
          </a:p>
        </p:txBody>
      </p:sp>
      <p:pic>
        <p:nvPicPr>
          <p:cNvPr id="71" name="Picture 70" descr="Logo, icon&#10;&#10;Description automatically generated">
            <a:extLst>
              <a:ext uri="{FF2B5EF4-FFF2-40B4-BE49-F238E27FC236}">
                <a16:creationId xmlns:a16="http://schemas.microsoft.com/office/drawing/2014/main" id="{F2E057F6-31BE-927E-DAC2-2AAC4CB718A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917970" y="4550491"/>
            <a:ext cx="423215" cy="407669"/>
          </a:xfrm>
          <a:prstGeom prst="rect">
            <a:avLst/>
          </a:prstGeom>
        </p:spPr>
      </p:pic>
      <p:pic>
        <p:nvPicPr>
          <p:cNvPr id="73" name="Picture 72" descr="Icon&#10;&#10;Description automatically generated">
            <a:extLst>
              <a:ext uri="{FF2B5EF4-FFF2-40B4-BE49-F238E27FC236}">
                <a16:creationId xmlns:a16="http://schemas.microsoft.com/office/drawing/2014/main" id="{8ED8CE52-DF11-014A-B4FE-388F9DC8F4D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867426" y="2136396"/>
            <a:ext cx="488953" cy="474983"/>
          </a:xfrm>
          <a:prstGeom prst="rect">
            <a:avLst/>
          </a:prstGeom>
        </p:spPr>
      </p:pic>
      <p:pic>
        <p:nvPicPr>
          <p:cNvPr id="74" name="Picture 73" descr="Icon&#10;&#10;Description automatically generated">
            <a:extLst>
              <a:ext uri="{FF2B5EF4-FFF2-40B4-BE49-F238E27FC236}">
                <a16:creationId xmlns:a16="http://schemas.microsoft.com/office/drawing/2014/main" id="{BF9F4447-A769-4358-703F-86261308CA42}"/>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889279" y="2664512"/>
            <a:ext cx="467100" cy="451971"/>
          </a:xfrm>
          <a:prstGeom prst="rect">
            <a:avLst/>
          </a:prstGeom>
        </p:spPr>
      </p:pic>
      <p:pic>
        <p:nvPicPr>
          <p:cNvPr id="21" name="Picture 20" descr="Icon&#10;&#10;Description automatically generated">
            <a:extLst>
              <a:ext uri="{FF2B5EF4-FFF2-40B4-BE49-F238E27FC236}">
                <a16:creationId xmlns:a16="http://schemas.microsoft.com/office/drawing/2014/main" id="{C221F5F3-91E4-0169-3010-E2522BFE4215}"/>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911679" y="5196805"/>
            <a:ext cx="400433" cy="395365"/>
          </a:xfrm>
          <a:prstGeom prst="rect">
            <a:avLst/>
          </a:prstGeom>
        </p:spPr>
      </p:pic>
      <p:sp>
        <p:nvSpPr>
          <p:cNvPr id="61" name="object 35">
            <a:extLst>
              <a:ext uri="{FF2B5EF4-FFF2-40B4-BE49-F238E27FC236}">
                <a16:creationId xmlns:a16="http://schemas.microsoft.com/office/drawing/2014/main" id="{AB8A18D7-64A8-F27A-40E7-0850A4710494}"/>
              </a:ext>
            </a:extLst>
          </p:cNvPr>
          <p:cNvSpPr txBox="1"/>
          <p:nvPr/>
        </p:nvSpPr>
        <p:spPr>
          <a:xfrm>
            <a:off x="7241311" y="5181778"/>
            <a:ext cx="3093720" cy="430887"/>
          </a:xfrm>
          <a:prstGeom prst="rect">
            <a:avLst/>
          </a:prstGeom>
        </p:spPr>
        <p:txBody>
          <a:bodyPr vert="horz" wrap="square" lIns="0" tIns="20320" rIns="0" bIns="0" rtlCol="0">
            <a:spAutoFit/>
          </a:bodyPr>
          <a:lstStyle/>
          <a:p>
            <a:pPr marL="12700" marR="5080">
              <a:lnSpc>
                <a:spcPts val="800"/>
              </a:lnSpc>
              <a:spcBef>
                <a:spcPts val="160"/>
              </a:spcBef>
            </a:pPr>
            <a:r>
              <a:rPr lang="en-GB" sz="700" dirty="0" err="1">
                <a:solidFill>
                  <a:srgbClr val="231F20"/>
                </a:solidFill>
                <a:latin typeface="Helvetica Neue"/>
                <a:cs typeface="Helvetica Neue"/>
              </a:rPr>
              <a:t>ARVid</a:t>
            </a:r>
            <a:r>
              <a:rPr lang="en-GB" sz="700" dirty="0">
                <a:solidFill>
                  <a:srgbClr val="231F20"/>
                </a:solidFill>
                <a:latin typeface="Helvetica Neue"/>
                <a:cs typeface="Helvetica Neue"/>
              </a:rPr>
              <a:t> Augmented Reality has the option for students to add zombies and other monster-like creatures to their scene. There are many other options to choose from, so if you feel that this is unsuitable for your students, please direct them to the many other options available.  </a:t>
            </a:r>
            <a:endParaRPr sz="700" dirty="0">
              <a:latin typeface="Helvetica Neue"/>
              <a:cs typeface="Helvetica Neue"/>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347300" y="2177427"/>
            <a:ext cx="1418000" cy="328295"/>
          </a:xfrm>
          <a:prstGeom prst="rect">
            <a:avLst/>
          </a:prstGeom>
        </p:spPr>
        <p:txBody>
          <a:bodyPr vert="horz" wrap="square" lIns="0" tIns="20320" rIns="0" bIns="0" rtlCol="0">
            <a:spAutoFit/>
          </a:bodyPr>
          <a:lstStyle/>
          <a:p>
            <a:pPr marL="12700" marR="5080">
              <a:lnSpc>
                <a:spcPts val="800"/>
              </a:lnSpc>
              <a:spcBef>
                <a:spcPts val="160"/>
              </a:spcBef>
            </a:pPr>
            <a:r>
              <a:rPr lang="en-GB" sz="700" spc="-20" dirty="0">
                <a:solidFill>
                  <a:srgbClr val="231F20"/>
                </a:solidFill>
                <a:latin typeface="Helvetica Neue"/>
                <a:cs typeface="Helvetica Neue"/>
              </a:rPr>
              <a:t>Tech for Entertainment and Art </a:t>
            </a:r>
            <a:br>
              <a:rPr lang="en-GB" sz="700" spc="-20" dirty="0">
                <a:solidFill>
                  <a:srgbClr val="231F20"/>
                </a:solidFill>
                <a:latin typeface="Helvetica Neue"/>
                <a:cs typeface="Helvetica Neue"/>
              </a:rPr>
            </a:br>
            <a:r>
              <a:rPr lang="en-GB" sz="700" spc="-20" dirty="0">
                <a:solidFill>
                  <a:srgbClr val="231F20"/>
                </a:solidFill>
                <a:latin typeface="Helvetica Neue"/>
                <a:cs typeface="Helvetica Neue"/>
              </a:rPr>
              <a:t>(Full Tech)</a:t>
            </a:r>
            <a:br>
              <a:rPr lang="en-GB" sz="700" spc="-20" dirty="0">
                <a:solidFill>
                  <a:srgbClr val="231F20"/>
                </a:solidFill>
                <a:latin typeface="Helvetica Neue"/>
                <a:cs typeface="Helvetica Neue"/>
              </a:rPr>
            </a:br>
            <a:r>
              <a:rPr lang="en-GB" sz="700" spc="-20" dirty="0" err="1">
                <a:solidFill>
                  <a:srgbClr val="231F20"/>
                </a:solidFill>
                <a:latin typeface="Helvetica Neue"/>
                <a:cs typeface="Helvetica Neue"/>
              </a:rPr>
              <a:t>Toontastic</a:t>
            </a:r>
            <a:endParaRPr sz="700" dirty="0">
              <a:latin typeface="Helvetica Neue"/>
              <a:cs typeface="Helvetica Neue"/>
            </a:endParaRPr>
          </a:p>
        </p:txBody>
      </p:sp>
      <p:sp>
        <p:nvSpPr>
          <p:cNvPr id="4" name="object 4"/>
          <p:cNvSpPr txBox="1"/>
          <p:nvPr/>
        </p:nvSpPr>
        <p:spPr>
          <a:xfrm>
            <a:off x="341444" y="2744269"/>
            <a:ext cx="1188085" cy="228268"/>
          </a:xfrm>
          <a:prstGeom prst="rect">
            <a:avLst/>
          </a:prstGeom>
        </p:spPr>
        <p:txBody>
          <a:bodyPr vert="horz" wrap="square" lIns="0" tIns="12700" rIns="0" bIns="0" rtlCol="0">
            <a:spAutoFit/>
          </a:bodyPr>
          <a:lstStyle/>
          <a:p>
            <a:pPr marL="12700">
              <a:lnSpc>
                <a:spcPct val="100000"/>
              </a:lnSpc>
              <a:spcBef>
                <a:spcPts val="100"/>
              </a:spcBef>
            </a:pPr>
            <a:r>
              <a:rPr lang="en-GB" sz="700" spc="-20" dirty="0">
                <a:solidFill>
                  <a:srgbClr val="231F20"/>
                </a:solidFill>
                <a:latin typeface="Helvetica Neue"/>
                <a:cs typeface="Helvetica Neue"/>
              </a:rPr>
              <a:t>Tech for Retail (Full Tech) </a:t>
            </a:r>
            <a:r>
              <a:rPr lang="en-GB" sz="700" spc="-20" dirty="0" err="1">
                <a:solidFill>
                  <a:srgbClr val="231F20"/>
                </a:solidFill>
                <a:latin typeface="Helvetica Neue"/>
                <a:cs typeface="Helvetica Neue"/>
              </a:rPr>
              <a:t>Wanna</a:t>
            </a:r>
            <a:r>
              <a:rPr lang="en-GB" sz="700" spc="-20" dirty="0">
                <a:solidFill>
                  <a:srgbClr val="231F20"/>
                </a:solidFill>
                <a:latin typeface="Helvetica Neue"/>
                <a:cs typeface="Helvetica Neue"/>
              </a:rPr>
              <a:t> Kicks</a:t>
            </a:r>
            <a:endParaRPr sz="700" dirty="0">
              <a:latin typeface="Helvetica Neue"/>
              <a:cs typeface="Helvetica Neue"/>
            </a:endParaRPr>
          </a:p>
        </p:txBody>
      </p:sp>
      <p:sp>
        <p:nvSpPr>
          <p:cNvPr id="5" name="object 5"/>
          <p:cNvSpPr txBox="1"/>
          <p:nvPr/>
        </p:nvSpPr>
        <p:spPr>
          <a:xfrm>
            <a:off x="347300" y="3228207"/>
            <a:ext cx="1130300" cy="234315"/>
          </a:xfrm>
          <a:prstGeom prst="rect">
            <a:avLst/>
          </a:prstGeom>
        </p:spPr>
        <p:txBody>
          <a:bodyPr vert="horz" wrap="square" lIns="0" tIns="20320" rIns="0" bIns="0" rtlCol="0">
            <a:spAutoFit/>
          </a:bodyPr>
          <a:lstStyle/>
          <a:p>
            <a:pPr marL="12700" marR="5080">
              <a:lnSpc>
                <a:spcPts val="800"/>
              </a:lnSpc>
              <a:spcBef>
                <a:spcPts val="160"/>
              </a:spcBef>
            </a:pPr>
            <a:r>
              <a:rPr lang="en-GB" sz="700" spc="-20" dirty="0">
                <a:solidFill>
                  <a:srgbClr val="231F20"/>
                </a:solidFill>
                <a:latin typeface="Helvetica Neue"/>
                <a:cs typeface="Helvetica Neue"/>
              </a:rPr>
              <a:t>Tech for Retail (Full Tech) Ikea Place</a:t>
            </a:r>
            <a:endParaRPr sz="700" dirty="0">
              <a:latin typeface="Helvetica Neue"/>
              <a:cs typeface="Helvetica Neue"/>
            </a:endParaRPr>
          </a:p>
        </p:txBody>
      </p:sp>
      <p:sp>
        <p:nvSpPr>
          <p:cNvPr id="6" name="object 6"/>
          <p:cNvSpPr txBox="1"/>
          <p:nvPr/>
        </p:nvSpPr>
        <p:spPr>
          <a:xfrm>
            <a:off x="347300" y="3736182"/>
            <a:ext cx="1206500" cy="228268"/>
          </a:xfrm>
          <a:prstGeom prst="rect">
            <a:avLst/>
          </a:prstGeom>
        </p:spPr>
        <p:txBody>
          <a:bodyPr vert="horz" wrap="square" lIns="0" tIns="12700" rIns="0" bIns="0" rtlCol="0">
            <a:spAutoFit/>
          </a:bodyPr>
          <a:lstStyle/>
          <a:p>
            <a:pPr marL="12700">
              <a:lnSpc>
                <a:spcPct val="100000"/>
              </a:lnSpc>
              <a:spcBef>
                <a:spcPts val="100"/>
              </a:spcBef>
            </a:pPr>
            <a:r>
              <a:rPr lang="en-GB" sz="700" spc="-20" dirty="0">
                <a:solidFill>
                  <a:srgbClr val="231F20"/>
                </a:solidFill>
                <a:latin typeface="Helvetica Neue"/>
                <a:cs typeface="Helvetica Neue"/>
              </a:rPr>
              <a:t>Tech for Retail (Full Tech) </a:t>
            </a:r>
            <a:r>
              <a:rPr lang="en-GB" sz="700" spc="-20" dirty="0" err="1">
                <a:solidFill>
                  <a:srgbClr val="231F20"/>
                </a:solidFill>
                <a:latin typeface="Helvetica Neue"/>
                <a:cs typeface="Helvetica Neue"/>
              </a:rPr>
              <a:t>YouCam</a:t>
            </a:r>
            <a:r>
              <a:rPr lang="en-GB" sz="700" spc="-20" dirty="0">
                <a:solidFill>
                  <a:srgbClr val="231F20"/>
                </a:solidFill>
                <a:latin typeface="Helvetica Neue"/>
                <a:cs typeface="Helvetica Neue"/>
              </a:rPr>
              <a:t> Nails</a:t>
            </a:r>
            <a:endParaRPr sz="700" dirty="0">
              <a:latin typeface="Helvetica Neue"/>
              <a:cs typeface="Helvetica Neue"/>
            </a:endParaRPr>
          </a:p>
        </p:txBody>
      </p:sp>
      <p:sp>
        <p:nvSpPr>
          <p:cNvPr id="7" name="object 7"/>
          <p:cNvSpPr txBox="1"/>
          <p:nvPr/>
        </p:nvSpPr>
        <p:spPr>
          <a:xfrm>
            <a:off x="347300" y="4169106"/>
            <a:ext cx="1130300" cy="228268"/>
          </a:xfrm>
          <a:prstGeom prst="rect">
            <a:avLst/>
          </a:prstGeom>
        </p:spPr>
        <p:txBody>
          <a:bodyPr vert="horz" wrap="square" lIns="0" tIns="12700" rIns="0" bIns="0" rtlCol="0">
            <a:spAutoFit/>
          </a:bodyPr>
          <a:lstStyle/>
          <a:p>
            <a:pPr marL="12700">
              <a:lnSpc>
                <a:spcPct val="100000"/>
              </a:lnSpc>
              <a:spcBef>
                <a:spcPts val="100"/>
              </a:spcBef>
            </a:pPr>
            <a:r>
              <a:rPr lang="en-GB" sz="700" spc="-20" dirty="0">
                <a:solidFill>
                  <a:srgbClr val="231F20"/>
                </a:solidFill>
                <a:latin typeface="Helvetica Neue"/>
                <a:cs typeface="Helvetica Neue"/>
              </a:rPr>
              <a:t>Tech for the Environment ZSL Instant Wild</a:t>
            </a:r>
            <a:endParaRPr sz="700" dirty="0">
              <a:latin typeface="Helvetica Neue"/>
              <a:cs typeface="Helvetica Neue"/>
            </a:endParaRPr>
          </a:p>
        </p:txBody>
      </p:sp>
      <p:sp>
        <p:nvSpPr>
          <p:cNvPr id="13" name="object 13"/>
          <p:cNvSpPr txBox="1"/>
          <p:nvPr/>
        </p:nvSpPr>
        <p:spPr>
          <a:xfrm>
            <a:off x="2603500" y="2185777"/>
            <a:ext cx="1447800" cy="120546"/>
          </a:xfrm>
          <a:prstGeom prst="rect">
            <a:avLst/>
          </a:prstGeom>
        </p:spPr>
        <p:txBody>
          <a:bodyPr vert="horz" wrap="square" lIns="0" tIns="12700" rIns="0" bIns="0" rtlCol="0">
            <a:spAutoFit/>
          </a:bodyPr>
          <a:lstStyle/>
          <a:p>
            <a:pPr marL="12700">
              <a:lnSpc>
                <a:spcPct val="100000"/>
              </a:lnSpc>
              <a:spcBef>
                <a:spcPts val="100"/>
              </a:spcBef>
            </a:pPr>
            <a:r>
              <a:rPr lang="en-GB" sz="700" dirty="0">
                <a:solidFill>
                  <a:srgbClr val="231F20"/>
                </a:solidFill>
                <a:latin typeface="Helvetica Neue"/>
                <a:cs typeface="Helvetica Neue"/>
              </a:rPr>
              <a:t>Not available on iOS</a:t>
            </a:r>
            <a:endParaRPr sz="700" dirty="0">
              <a:latin typeface="Helvetica Neue"/>
              <a:cs typeface="Helvetica Neue"/>
            </a:endParaRPr>
          </a:p>
        </p:txBody>
      </p:sp>
      <p:sp>
        <p:nvSpPr>
          <p:cNvPr id="42" name="object 42"/>
          <p:cNvSpPr/>
          <p:nvPr/>
        </p:nvSpPr>
        <p:spPr>
          <a:xfrm>
            <a:off x="360000" y="2640180"/>
            <a:ext cx="9972040" cy="0"/>
          </a:xfrm>
          <a:custGeom>
            <a:avLst/>
            <a:gdLst/>
            <a:ahLst/>
            <a:cxnLst/>
            <a:rect l="l" t="t" r="r" b="b"/>
            <a:pathLst>
              <a:path w="9972040">
                <a:moveTo>
                  <a:pt x="0" y="0"/>
                </a:moveTo>
                <a:lnTo>
                  <a:pt x="9972001" y="0"/>
                </a:lnTo>
              </a:path>
            </a:pathLst>
          </a:custGeom>
          <a:ln w="6350">
            <a:solidFill>
              <a:srgbClr val="939598"/>
            </a:solidFill>
          </a:ln>
        </p:spPr>
        <p:txBody>
          <a:bodyPr wrap="square" lIns="0" tIns="0" rIns="0" bIns="0" rtlCol="0"/>
          <a:lstStyle/>
          <a:p>
            <a:endParaRPr/>
          </a:p>
        </p:txBody>
      </p:sp>
      <p:sp>
        <p:nvSpPr>
          <p:cNvPr id="43" name="object 43"/>
          <p:cNvSpPr/>
          <p:nvPr/>
        </p:nvSpPr>
        <p:spPr>
          <a:xfrm>
            <a:off x="360000" y="3582530"/>
            <a:ext cx="9972040" cy="0"/>
          </a:xfrm>
          <a:custGeom>
            <a:avLst/>
            <a:gdLst/>
            <a:ahLst/>
            <a:cxnLst/>
            <a:rect l="l" t="t" r="r" b="b"/>
            <a:pathLst>
              <a:path w="9972040">
                <a:moveTo>
                  <a:pt x="0" y="0"/>
                </a:moveTo>
                <a:lnTo>
                  <a:pt x="9972001" y="0"/>
                </a:lnTo>
              </a:path>
            </a:pathLst>
          </a:custGeom>
          <a:ln w="6350">
            <a:solidFill>
              <a:srgbClr val="939598"/>
            </a:solidFill>
          </a:ln>
        </p:spPr>
        <p:txBody>
          <a:bodyPr wrap="square" lIns="0" tIns="0" rIns="0" bIns="0" rtlCol="0"/>
          <a:lstStyle/>
          <a:p>
            <a:endParaRPr/>
          </a:p>
        </p:txBody>
      </p:sp>
      <p:sp>
        <p:nvSpPr>
          <p:cNvPr id="44" name="object 44"/>
          <p:cNvSpPr/>
          <p:nvPr/>
        </p:nvSpPr>
        <p:spPr>
          <a:xfrm>
            <a:off x="360000" y="4526159"/>
            <a:ext cx="9972040" cy="0"/>
          </a:xfrm>
          <a:custGeom>
            <a:avLst/>
            <a:gdLst/>
            <a:ahLst/>
            <a:cxnLst/>
            <a:rect l="l" t="t" r="r" b="b"/>
            <a:pathLst>
              <a:path w="9972040">
                <a:moveTo>
                  <a:pt x="0" y="0"/>
                </a:moveTo>
                <a:lnTo>
                  <a:pt x="9972001" y="0"/>
                </a:lnTo>
              </a:path>
            </a:pathLst>
          </a:custGeom>
          <a:ln w="6350">
            <a:solidFill>
              <a:srgbClr val="939598"/>
            </a:solidFill>
          </a:ln>
        </p:spPr>
        <p:txBody>
          <a:bodyPr wrap="square" lIns="0" tIns="0" rIns="0" bIns="0" rtlCol="0"/>
          <a:lstStyle/>
          <a:p>
            <a:endParaRPr/>
          </a:p>
        </p:txBody>
      </p:sp>
      <p:sp>
        <p:nvSpPr>
          <p:cNvPr id="46" name="object 46"/>
          <p:cNvSpPr/>
          <p:nvPr/>
        </p:nvSpPr>
        <p:spPr>
          <a:xfrm>
            <a:off x="360000" y="3111355"/>
            <a:ext cx="9972040" cy="0"/>
          </a:xfrm>
          <a:custGeom>
            <a:avLst/>
            <a:gdLst/>
            <a:ahLst/>
            <a:cxnLst/>
            <a:rect l="l" t="t" r="r" b="b"/>
            <a:pathLst>
              <a:path w="9972040">
                <a:moveTo>
                  <a:pt x="0" y="0"/>
                </a:moveTo>
                <a:lnTo>
                  <a:pt x="9972001" y="0"/>
                </a:lnTo>
              </a:path>
            </a:pathLst>
          </a:custGeom>
          <a:ln w="6350">
            <a:solidFill>
              <a:srgbClr val="939598"/>
            </a:solidFill>
          </a:ln>
        </p:spPr>
        <p:txBody>
          <a:bodyPr wrap="square" lIns="0" tIns="0" rIns="0" bIns="0" rtlCol="0"/>
          <a:lstStyle/>
          <a:p>
            <a:endParaRPr/>
          </a:p>
        </p:txBody>
      </p:sp>
      <p:sp>
        <p:nvSpPr>
          <p:cNvPr id="47" name="object 47"/>
          <p:cNvSpPr/>
          <p:nvPr/>
        </p:nvSpPr>
        <p:spPr>
          <a:xfrm>
            <a:off x="360000" y="4053705"/>
            <a:ext cx="9972040" cy="0"/>
          </a:xfrm>
          <a:custGeom>
            <a:avLst/>
            <a:gdLst/>
            <a:ahLst/>
            <a:cxnLst/>
            <a:rect l="l" t="t" r="r" b="b"/>
            <a:pathLst>
              <a:path w="9972040">
                <a:moveTo>
                  <a:pt x="0" y="0"/>
                </a:moveTo>
                <a:lnTo>
                  <a:pt x="9972001" y="0"/>
                </a:lnTo>
              </a:path>
            </a:pathLst>
          </a:custGeom>
          <a:ln w="6350">
            <a:solidFill>
              <a:srgbClr val="939598"/>
            </a:solidFill>
          </a:ln>
        </p:spPr>
        <p:txBody>
          <a:bodyPr wrap="square" lIns="0" tIns="0" rIns="0" bIns="0" rtlCol="0"/>
          <a:lstStyle/>
          <a:p>
            <a:endParaRPr/>
          </a:p>
        </p:txBody>
      </p:sp>
      <p:pic>
        <p:nvPicPr>
          <p:cNvPr id="1026" name="Picture 2" descr="Image result for toontastic app&quot;">
            <a:extLst>
              <a:ext uri="{FF2B5EF4-FFF2-40B4-BE49-F238E27FC236}">
                <a16:creationId xmlns:a16="http://schemas.microsoft.com/office/drawing/2014/main" id="{470384F2-6A27-3945-872D-EE24DD0FCA0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11477" y="2162086"/>
            <a:ext cx="391324" cy="39132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ikea place app icon&quot;">
            <a:extLst>
              <a:ext uri="{FF2B5EF4-FFF2-40B4-BE49-F238E27FC236}">
                <a16:creationId xmlns:a16="http://schemas.microsoft.com/office/drawing/2014/main" id="{AE77DD9D-3457-A84F-A251-15BE41C58A6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36190" y="3161690"/>
            <a:ext cx="381666" cy="38166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you cam nails app icon&quot;">
            <a:extLst>
              <a:ext uri="{FF2B5EF4-FFF2-40B4-BE49-F238E27FC236}">
                <a16:creationId xmlns:a16="http://schemas.microsoft.com/office/drawing/2014/main" id="{B9D9BB76-2182-E546-81F4-488F5504169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61999" y="3664605"/>
            <a:ext cx="374274" cy="37427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C:\Users\953396\AppData\Local\Microsoft\Windows\INetCache\Content.MSO\C773210E.tmp">
            <a:extLst>
              <a:ext uri="{FF2B5EF4-FFF2-40B4-BE49-F238E27FC236}">
                <a16:creationId xmlns:a16="http://schemas.microsoft.com/office/drawing/2014/main" id="{0B4DB8B9-966A-1545-B766-5ADB7605AA5C}"/>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55294" y="4086225"/>
            <a:ext cx="401582" cy="401582"/>
          </a:xfrm>
          <a:prstGeom prst="rect">
            <a:avLst/>
          </a:prstGeom>
          <a:noFill/>
          <a:extLst>
            <a:ext uri="{909E8E84-426E-40DD-AFC4-6F175D3DCCD1}">
              <a14:hiddenFill xmlns:a14="http://schemas.microsoft.com/office/drawing/2010/main">
                <a:solidFill>
                  <a:srgbClr val="FFFFFF"/>
                </a:solidFill>
              </a14:hiddenFill>
            </a:ext>
          </a:extLst>
        </p:spPr>
      </p:pic>
      <p:sp>
        <p:nvSpPr>
          <p:cNvPr id="9" name="Title 8">
            <a:extLst>
              <a:ext uri="{FF2B5EF4-FFF2-40B4-BE49-F238E27FC236}">
                <a16:creationId xmlns:a16="http://schemas.microsoft.com/office/drawing/2014/main" id="{84AE3781-F3CD-D749-AF26-D7965EEB4FED}"/>
              </a:ext>
            </a:extLst>
          </p:cNvPr>
          <p:cNvSpPr>
            <a:spLocks noGrp="1"/>
          </p:cNvSpPr>
          <p:nvPr>
            <p:ph type="title"/>
          </p:nvPr>
        </p:nvSpPr>
        <p:spPr/>
        <p:txBody>
          <a:bodyPr/>
          <a:lstStyle/>
          <a:p>
            <a:endParaRPr lang="en-US" dirty="0"/>
          </a:p>
        </p:txBody>
      </p:sp>
      <p:sp>
        <p:nvSpPr>
          <p:cNvPr id="38" name="object 2">
            <a:extLst>
              <a:ext uri="{FF2B5EF4-FFF2-40B4-BE49-F238E27FC236}">
                <a16:creationId xmlns:a16="http://schemas.microsoft.com/office/drawing/2014/main" id="{C3286111-4BA6-1448-82AB-A04755A23E1C}"/>
              </a:ext>
            </a:extLst>
          </p:cNvPr>
          <p:cNvSpPr txBox="1">
            <a:spLocks/>
          </p:cNvSpPr>
          <p:nvPr/>
        </p:nvSpPr>
        <p:spPr>
          <a:xfrm>
            <a:off x="359994" y="359994"/>
            <a:ext cx="5715000" cy="1203535"/>
          </a:xfrm>
          <a:prstGeom prst="rect">
            <a:avLst/>
          </a:prstGeom>
          <a:solidFill>
            <a:srgbClr val="25408F"/>
          </a:solidFill>
        </p:spPr>
        <p:txBody>
          <a:bodyPr vert="horz" wrap="square" lIns="0" tIns="3175" rIns="0" bIns="0" rtlCol="0">
            <a:spAutoFit/>
          </a:bodyPr>
          <a:lstStyle>
            <a:lvl1pPr>
              <a:defRPr sz="1950" b="1" i="0">
                <a:solidFill>
                  <a:schemeClr val="bg1"/>
                </a:solidFill>
                <a:latin typeface="Poppins"/>
                <a:ea typeface="+mj-ea"/>
                <a:cs typeface="Poppins"/>
              </a:defRPr>
            </a:lvl1pPr>
          </a:lstStyle>
          <a:p>
            <a:pPr marL="215900"/>
            <a:endParaRPr lang="en-GB" sz="3250" kern="0" dirty="0">
              <a:latin typeface="Times New Roman"/>
              <a:cs typeface="Times New Roman"/>
            </a:endParaRPr>
          </a:p>
          <a:p>
            <a:pPr marL="215900"/>
            <a:r>
              <a:rPr lang="en-US" sz="1850" spc="15" dirty="0"/>
              <a:t>App </a:t>
            </a:r>
            <a:r>
              <a:rPr lang="en-US" sz="1850" spc="10" dirty="0"/>
              <a:t>Compatibility, </a:t>
            </a:r>
            <a:r>
              <a:rPr lang="en-US" sz="1850" spc="15" dirty="0"/>
              <a:t>Age </a:t>
            </a:r>
            <a:r>
              <a:rPr lang="en-US" sz="1850" spc="10" dirty="0"/>
              <a:t>Ratings and Notes</a:t>
            </a:r>
          </a:p>
          <a:p>
            <a:pPr marL="215900"/>
            <a:endParaRPr lang="en-GB" sz="900" kern="0" spc="10" dirty="0"/>
          </a:p>
          <a:p>
            <a:pPr marL="215900"/>
            <a:endParaRPr lang="en-GB" sz="100" kern="0" spc="10" dirty="0"/>
          </a:p>
          <a:p>
            <a:pPr marL="215900"/>
            <a:endParaRPr lang="en-GB" sz="100" kern="0" spc="10" dirty="0"/>
          </a:p>
          <a:p>
            <a:pPr marL="215900"/>
            <a:endParaRPr lang="en-GB" sz="100" kern="0" spc="10" dirty="0"/>
          </a:p>
          <a:p>
            <a:pPr marL="215900"/>
            <a:endParaRPr lang="en-GB" sz="100" kern="0" spc="10" dirty="0"/>
          </a:p>
          <a:p>
            <a:pPr marL="215900"/>
            <a:endParaRPr lang="en-GB" sz="100" kern="0" spc="10" dirty="0"/>
          </a:p>
          <a:p>
            <a:pPr marL="215900"/>
            <a:endParaRPr lang="en-GB" sz="100" kern="0" spc="10" dirty="0"/>
          </a:p>
          <a:p>
            <a:pPr marL="215900"/>
            <a:endParaRPr lang="en-GB" sz="100" kern="0" spc="10" dirty="0"/>
          </a:p>
          <a:p>
            <a:pPr marL="215900"/>
            <a:endParaRPr lang="en-GB" sz="100" kern="0" spc="10" dirty="0"/>
          </a:p>
          <a:p>
            <a:pPr marL="215900"/>
            <a:endParaRPr lang="en-GB" sz="100" kern="0" spc="10" dirty="0"/>
          </a:p>
          <a:p>
            <a:pPr marL="215900"/>
            <a:endParaRPr lang="en-GB" sz="100" kern="0" spc="10" dirty="0"/>
          </a:p>
          <a:p>
            <a:pPr marL="215900"/>
            <a:endParaRPr lang="en-GB" sz="100" kern="0" spc="10" dirty="0"/>
          </a:p>
          <a:p>
            <a:pPr marL="215900"/>
            <a:endParaRPr lang="en-GB" sz="100" kern="0" spc="10" dirty="0"/>
          </a:p>
          <a:p>
            <a:pPr marL="215900"/>
            <a:endParaRPr lang="en-GB" sz="100" kern="0" spc="10" dirty="0"/>
          </a:p>
          <a:p>
            <a:pPr marL="215900"/>
            <a:endParaRPr lang="en-GB" sz="100" kern="0" spc="10" dirty="0"/>
          </a:p>
          <a:p>
            <a:pPr marL="215900"/>
            <a:endParaRPr lang="en-GB" sz="100" kern="0" spc="10" dirty="0"/>
          </a:p>
          <a:p>
            <a:pPr marL="215900"/>
            <a:endParaRPr lang="en-GB" sz="100" kern="0" spc="10" dirty="0"/>
          </a:p>
          <a:p>
            <a:pPr marL="215900"/>
            <a:endParaRPr lang="en-GB" sz="100" kern="0" spc="10" dirty="0"/>
          </a:p>
          <a:p>
            <a:pPr marL="215900"/>
            <a:endParaRPr lang="en-GB" sz="100" kern="0" spc="10" dirty="0"/>
          </a:p>
        </p:txBody>
      </p:sp>
      <p:sp>
        <p:nvSpPr>
          <p:cNvPr id="39" name="object 49">
            <a:extLst>
              <a:ext uri="{FF2B5EF4-FFF2-40B4-BE49-F238E27FC236}">
                <a16:creationId xmlns:a16="http://schemas.microsoft.com/office/drawing/2014/main" id="{E3F646DB-E26B-0441-A64A-7D0F56CDE5B7}"/>
              </a:ext>
            </a:extLst>
          </p:cNvPr>
          <p:cNvSpPr/>
          <p:nvPr/>
        </p:nvSpPr>
        <p:spPr>
          <a:xfrm>
            <a:off x="6074994" y="359994"/>
            <a:ext cx="4257001" cy="1206017"/>
          </a:xfrm>
          <a:prstGeom prst="rect">
            <a:avLst/>
          </a:prstGeom>
          <a:blipFill>
            <a:blip r:embed="rId7" cstate="print"/>
            <a:stretch>
              <a:fillRect/>
            </a:stretch>
          </a:blipFill>
        </p:spPr>
        <p:txBody>
          <a:bodyPr wrap="square" lIns="0" tIns="0" rIns="0" bIns="0" rtlCol="0"/>
          <a:lstStyle/>
          <a:p>
            <a:endParaRPr/>
          </a:p>
        </p:txBody>
      </p:sp>
      <p:sp>
        <p:nvSpPr>
          <p:cNvPr id="45" name="object 60">
            <a:extLst>
              <a:ext uri="{FF2B5EF4-FFF2-40B4-BE49-F238E27FC236}">
                <a16:creationId xmlns:a16="http://schemas.microsoft.com/office/drawing/2014/main" id="{1FE3F131-67DA-E845-AAE6-890A19AD9D94}"/>
              </a:ext>
            </a:extLst>
          </p:cNvPr>
          <p:cNvSpPr txBox="1"/>
          <p:nvPr/>
        </p:nvSpPr>
        <p:spPr>
          <a:xfrm>
            <a:off x="359994" y="1695615"/>
            <a:ext cx="9968230" cy="302895"/>
          </a:xfrm>
          <a:prstGeom prst="rect">
            <a:avLst/>
          </a:prstGeom>
          <a:solidFill>
            <a:srgbClr val="25408F"/>
          </a:solidFill>
        </p:spPr>
        <p:txBody>
          <a:bodyPr vert="horz" wrap="square" lIns="0" tIns="97155" rIns="0" bIns="0" rtlCol="0">
            <a:spAutoFit/>
          </a:bodyPr>
          <a:lstStyle/>
          <a:p>
            <a:pPr marL="71755">
              <a:lnSpc>
                <a:spcPct val="100000"/>
              </a:lnSpc>
              <a:spcBef>
                <a:spcPts val="765"/>
              </a:spcBef>
              <a:tabLst>
                <a:tab pos="1556385" algn="l"/>
                <a:tab pos="2231390" algn="l"/>
                <a:tab pos="3878579" algn="l"/>
                <a:tab pos="6159500" algn="l"/>
                <a:tab pos="6911340" algn="l"/>
              </a:tabLst>
            </a:pPr>
            <a:r>
              <a:rPr sz="800" b="1" dirty="0">
                <a:solidFill>
                  <a:srgbClr val="FFFFFF"/>
                </a:solidFill>
                <a:latin typeface="Poppins"/>
                <a:cs typeface="Poppins"/>
              </a:rPr>
              <a:t>Lesson and App	Icon	Apple Compatible Tablets	Android</a:t>
            </a:r>
            <a:r>
              <a:rPr sz="800" b="1" spc="-5" dirty="0">
                <a:solidFill>
                  <a:srgbClr val="FFFFFF"/>
                </a:solidFill>
                <a:latin typeface="Poppins"/>
                <a:cs typeface="Poppins"/>
              </a:rPr>
              <a:t> </a:t>
            </a:r>
            <a:r>
              <a:rPr sz="800" b="1" dirty="0">
                <a:solidFill>
                  <a:srgbClr val="FFFFFF"/>
                </a:solidFill>
                <a:latin typeface="Poppins"/>
                <a:cs typeface="Poppins"/>
              </a:rPr>
              <a:t>Compatible</a:t>
            </a:r>
            <a:r>
              <a:rPr sz="800" b="1" spc="-5" dirty="0">
                <a:solidFill>
                  <a:srgbClr val="FFFFFF"/>
                </a:solidFill>
                <a:latin typeface="Poppins"/>
                <a:cs typeface="Poppins"/>
              </a:rPr>
              <a:t> </a:t>
            </a:r>
            <a:r>
              <a:rPr sz="800" b="1" dirty="0">
                <a:solidFill>
                  <a:srgbClr val="FFFFFF"/>
                </a:solidFill>
                <a:latin typeface="Poppins"/>
                <a:cs typeface="Poppins"/>
              </a:rPr>
              <a:t>Tablets	Age Rating	Notes</a:t>
            </a:r>
            <a:endParaRPr sz="800" dirty="0">
              <a:latin typeface="Poppins"/>
              <a:cs typeface="Poppins"/>
            </a:endParaRPr>
          </a:p>
        </p:txBody>
      </p:sp>
      <p:sp>
        <p:nvSpPr>
          <p:cNvPr id="49" name="object 13">
            <a:extLst>
              <a:ext uri="{FF2B5EF4-FFF2-40B4-BE49-F238E27FC236}">
                <a16:creationId xmlns:a16="http://schemas.microsoft.com/office/drawing/2014/main" id="{0CDCEC8D-6EB9-4244-9768-5A3FC5B6574F}"/>
              </a:ext>
            </a:extLst>
          </p:cNvPr>
          <p:cNvSpPr txBox="1"/>
          <p:nvPr/>
        </p:nvSpPr>
        <p:spPr>
          <a:xfrm>
            <a:off x="4279900" y="2185777"/>
            <a:ext cx="1447800" cy="228268"/>
          </a:xfrm>
          <a:prstGeom prst="rect">
            <a:avLst/>
          </a:prstGeom>
        </p:spPr>
        <p:txBody>
          <a:bodyPr vert="horz" wrap="square" lIns="0" tIns="12700" rIns="0" bIns="0" rtlCol="0">
            <a:spAutoFit/>
          </a:bodyPr>
          <a:lstStyle/>
          <a:p>
            <a:pPr marL="12700">
              <a:lnSpc>
                <a:spcPct val="100000"/>
              </a:lnSpc>
              <a:spcBef>
                <a:spcPts val="100"/>
              </a:spcBef>
            </a:pPr>
            <a:r>
              <a:rPr lang="en-GB" sz="700" dirty="0">
                <a:solidFill>
                  <a:srgbClr val="231F20"/>
                </a:solidFill>
                <a:latin typeface="Helvetica Neue"/>
                <a:cs typeface="Helvetica Neue"/>
              </a:rPr>
              <a:t>Android devices running Android 5.0 or later</a:t>
            </a:r>
            <a:endParaRPr sz="700" dirty="0">
              <a:latin typeface="Helvetica Neue"/>
              <a:cs typeface="Helvetica Neue"/>
            </a:endParaRPr>
          </a:p>
        </p:txBody>
      </p:sp>
      <p:sp>
        <p:nvSpPr>
          <p:cNvPr id="50" name="object 13">
            <a:extLst>
              <a:ext uri="{FF2B5EF4-FFF2-40B4-BE49-F238E27FC236}">
                <a16:creationId xmlns:a16="http://schemas.microsoft.com/office/drawing/2014/main" id="{3E865BF7-1773-FA4F-AF88-7A834EF19D5E}"/>
              </a:ext>
            </a:extLst>
          </p:cNvPr>
          <p:cNvSpPr txBox="1"/>
          <p:nvPr/>
        </p:nvSpPr>
        <p:spPr>
          <a:xfrm>
            <a:off x="6489700" y="2203240"/>
            <a:ext cx="685800" cy="120546"/>
          </a:xfrm>
          <a:prstGeom prst="rect">
            <a:avLst/>
          </a:prstGeom>
        </p:spPr>
        <p:txBody>
          <a:bodyPr vert="horz" wrap="square" lIns="0" tIns="12700" rIns="0" bIns="0" rtlCol="0">
            <a:spAutoFit/>
          </a:bodyPr>
          <a:lstStyle/>
          <a:p>
            <a:pPr marL="12700">
              <a:lnSpc>
                <a:spcPct val="100000"/>
              </a:lnSpc>
              <a:spcBef>
                <a:spcPts val="100"/>
              </a:spcBef>
            </a:pPr>
            <a:r>
              <a:rPr lang="en-GB" sz="700" dirty="0">
                <a:solidFill>
                  <a:srgbClr val="231F20"/>
                </a:solidFill>
                <a:latin typeface="Helvetica Neue"/>
                <a:cs typeface="Helvetica Neue"/>
              </a:rPr>
              <a:t>4+</a:t>
            </a:r>
            <a:endParaRPr sz="700" dirty="0">
              <a:latin typeface="Helvetica Neue"/>
              <a:cs typeface="Helvetica Neue"/>
            </a:endParaRPr>
          </a:p>
        </p:txBody>
      </p:sp>
      <p:sp>
        <p:nvSpPr>
          <p:cNvPr id="51" name="object 13">
            <a:extLst>
              <a:ext uri="{FF2B5EF4-FFF2-40B4-BE49-F238E27FC236}">
                <a16:creationId xmlns:a16="http://schemas.microsoft.com/office/drawing/2014/main" id="{9D6CCC48-8112-5D4D-8B77-43563DF29C5A}"/>
              </a:ext>
            </a:extLst>
          </p:cNvPr>
          <p:cNvSpPr txBox="1"/>
          <p:nvPr/>
        </p:nvSpPr>
        <p:spPr>
          <a:xfrm>
            <a:off x="2603500" y="2766961"/>
            <a:ext cx="1447800" cy="228268"/>
          </a:xfrm>
          <a:prstGeom prst="rect">
            <a:avLst/>
          </a:prstGeom>
        </p:spPr>
        <p:txBody>
          <a:bodyPr vert="horz" wrap="square" lIns="0" tIns="12700" rIns="0" bIns="0" rtlCol="0">
            <a:spAutoFit/>
          </a:bodyPr>
          <a:lstStyle/>
          <a:p>
            <a:pPr marL="12700">
              <a:lnSpc>
                <a:spcPct val="100000"/>
              </a:lnSpc>
              <a:spcBef>
                <a:spcPts val="100"/>
              </a:spcBef>
            </a:pPr>
            <a:r>
              <a:rPr lang="en-GB" sz="700" dirty="0">
                <a:solidFill>
                  <a:srgbClr val="231F20"/>
                </a:solidFill>
                <a:latin typeface="Helvetica Neue"/>
                <a:cs typeface="Helvetica Neue"/>
              </a:rPr>
              <a:t>Not available for iPad, only for iPhone and iPod touch.</a:t>
            </a:r>
            <a:endParaRPr sz="700" dirty="0">
              <a:latin typeface="Helvetica Neue"/>
              <a:cs typeface="Helvetica Neue"/>
            </a:endParaRPr>
          </a:p>
        </p:txBody>
      </p:sp>
      <p:sp>
        <p:nvSpPr>
          <p:cNvPr id="53" name="object 13">
            <a:extLst>
              <a:ext uri="{FF2B5EF4-FFF2-40B4-BE49-F238E27FC236}">
                <a16:creationId xmlns:a16="http://schemas.microsoft.com/office/drawing/2014/main" id="{016F8A59-85C5-EC45-9FD7-D40D10F09837}"/>
              </a:ext>
            </a:extLst>
          </p:cNvPr>
          <p:cNvSpPr txBox="1"/>
          <p:nvPr/>
        </p:nvSpPr>
        <p:spPr>
          <a:xfrm>
            <a:off x="4279900" y="2822679"/>
            <a:ext cx="1447800" cy="120546"/>
          </a:xfrm>
          <a:prstGeom prst="rect">
            <a:avLst/>
          </a:prstGeom>
        </p:spPr>
        <p:txBody>
          <a:bodyPr vert="horz" wrap="square" lIns="0" tIns="12700" rIns="0" bIns="0" rtlCol="0">
            <a:spAutoFit/>
          </a:bodyPr>
          <a:lstStyle/>
          <a:p>
            <a:pPr marL="12700">
              <a:lnSpc>
                <a:spcPct val="100000"/>
              </a:lnSpc>
              <a:spcBef>
                <a:spcPts val="100"/>
              </a:spcBef>
            </a:pPr>
            <a:r>
              <a:rPr lang="en-GB" sz="700" spc="-5" dirty="0">
                <a:solidFill>
                  <a:srgbClr val="231F20"/>
                </a:solidFill>
                <a:latin typeface="Helvetica Neue"/>
                <a:cs typeface="Helvetica Neue"/>
              </a:rPr>
              <a:t>Requires Android 8</a:t>
            </a:r>
            <a:r>
              <a:rPr lang="en-GB" sz="700" dirty="0">
                <a:solidFill>
                  <a:srgbClr val="231F20"/>
                </a:solidFill>
                <a:latin typeface="Helvetica Neue"/>
                <a:cs typeface="Helvetica Neue"/>
              </a:rPr>
              <a:t>.0 or</a:t>
            </a:r>
            <a:r>
              <a:rPr lang="en-GB" sz="700" spc="-25" dirty="0">
                <a:solidFill>
                  <a:srgbClr val="231F20"/>
                </a:solidFill>
                <a:latin typeface="Helvetica Neue"/>
                <a:cs typeface="Helvetica Neue"/>
              </a:rPr>
              <a:t> </a:t>
            </a:r>
            <a:r>
              <a:rPr lang="en-GB" sz="700" spc="-15" dirty="0">
                <a:solidFill>
                  <a:srgbClr val="231F20"/>
                </a:solidFill>
                <a:latin typeface="Helvetica Neue"/>
                <a:cs typeface="Helvetica Neue"/>
              </a:rPr>
              <a:t>later</a:t>
            </a:r>
            <a:endParaRPr lang="en-GB" sz="700" dirty="0">
              <a:latin typeface="Helvetica Neue"/>
              <a:cs typeface="Helvetica Neue"/>
            </a:endParaRPr>
          </a:p>
        </p:txBody>
      </p:sp>
      <p:sp>
        <p:nvSpPr>
          <p:cNvPr id="54" name="object 13">
            <a:extLst>
              <a:ext uri="{FF2B5EF4-FFF2-40B4-BE49-F238E27FC236}">
                <a16:creationId xmlns:a16="http://schemas.microsoft.com/office/drawing/2014/main" id="{F766000F-C843-A442-9811-485C95C355BB}"/>
              </a:ext>
            </a:extLst>
          </p:cNvPr>
          <p:cNvSpPr txBox="1"/>
          <p:nvPr/>
        </p:nvSpPr>
        <p:spPr>
          <a:xfrm>
            <a:off x="6489700" y="2790825"/>
            <a:ext cx="685800" cy="120546"/>
          </a:xfrm>
          <a:prstGeom prst="rect">
            <a:avLst/>
          </a:prstGeom>
        </p:spPr>
        <p:txBody>
          <a:bodyPr vert="horz" wrap="square" lIns="0" tIns="12700" rIns="0" bIns="0" rtlCol="0">
            <a:spAutoFit/>
          </a:bodyPr>
          <a:lstStyle/>
          <a:p>
            <a:pPr marL="12700">
              <a:lnSpc>
                <a:spcPct val="100000"/>
              </a:lnSpc>
              <a:spcBef>
                <a:spcPts val="100"/>
              </a:spcBef>
            </a:pPr>
            <a:r>
              <a:rPr lang="en-GB" sz="700" dirty="0">
                <a:solidFill>
                  <a:srgbClr val="231F20"/>
                </a:solidFill>
                <a:latin typeface="Helvetica Neue"/>
                <a:cs typeface="Helvetica Neue"/>
              </a:rPr>
              <a:t>4+</a:t>
            </a:r>
            <a:endParaRPr sz="700" dirty="0">
              <a:latin typeface="Helvetica Neue"/>
              <a:cs typeface="Helvetica Neue"/>
            </a:endParaRPr>
          </a:p>
        </p:txBody>
      </p:sp>
      <p:sp>
        <p:nvSpPr>
          <p:cNvPr id="56" name="object 13">
            <a:extLst>
              <a:ext uri="{FF2B5EF4-FFF2-40B4-BE49-F238E27FC236}">
                <a16:creationId xmlns:a16="http://schemas.microsoft.com/office/drawing/2014/main" id="{EAFA9D81-3B6C-4A4D-A110-C5148AB0192B}"/>
              </a:ext>
            </a:extLst>
          </p:cNvPr>
          <p:cNvSpPr txBox="1"/>
          <p:nvPr/>
        </p:nvSpPr>
        <p:spPr>
          <a:xfrm>
            <a:off x="4279900" y="3246852"/>
            <a:ext cx="1447800" cy="120546"/>
          </a:xfrm>
          <a:prstGeom prst="rect">
            <a:avLst/>
          </a:prstGeom>
        </p:spPr>
        <p:txBody>
          <a:bodyPr vert="horz" wrap="square" lIns="0" tIns="12700" rIns="0" bIns="0" rtlCol="0">
            <a:spAutoFit/>
          </a:bodyPr>
          <a:lstStyle/>
          <a:p>
            <a:pPr marL="12700">
              <a:lnSpc>
                <a:spcPct val="100000"/>
              </a:lnSpc>
              <a:spcBef>
                <a:spcPts val="100"/>
              </a:spcBef>
            </a:pPr>
            <a:r>
              <a:rPr lang="en-GB" sz="700" dirty="0">
                <a:solidFill>
                  <a:srgbClr val="231F20"/>
                </a:solidFill>
                <a:latin typeface="Helvetica Neue"/>
                <a:cs typeface="Helvetica Neue"/>
              </a:rPr>
              <a:t>Not available on Android</a:t>
            </a:r>
            <a:endParaRPr sz="700" dirty="0">
              <a:latin typeface="Helvetica Neue"/>
              <a:cs typeface="Helvetica Neue"/>
            </a:endParaRPr>
          </a:p>
        </p:txBody>
      </p:sp>
      <p:sp>
        <p:nvSpPr>
          <p:cNvPr id="57" name="object 13">
            <a:extLst>
              <a:ext uri="{FF2B5EF4-FFF2-40B4-BE49-F238E27FC236}">
                <a16:creationId xmlns:a16="http://schemas.microsoft.com/office/drawing/2014/main" id="{6B3D4C9D-A8E8-6841-BC0E-D21AF2565A54}"/>
              </a:ext>
            </a:extLst>
          </p:cNvPr>
          <p:cNvSpPr txBox="1"/>
          <p:nvPr/>
        </p:nvSpPr>
        <p:spPr>
          <a:xfrm>
            <a:off x="6489700" y="3221430"/>
            <a:ext cx="685800" cy="120546"/>
          </a:xfrm>
          <a:prstGeom prst="rect">
            <a:avLst/>
          </a:prstGeom>
        </p:spPr>
        <p:txBody>
          <a:bodyPr vert="horz" wrap="square" lIns="0" tIns="12700" rIns="0" bIns="0" rtlCol="0">
            <a:spAutoFit/>
          </a:bodyPr>
          <a:lstStyle/>
          <a:p>
            <a:pPr marL="12700">
              <a:lnSpc>
                <a:spcPct val="100000"/>
              </a:lnSpc>
              <a:spcBef>
                <a:spcPts val="100"/>
              </a:spcBef>
            </a:pPr>
            <a:r>
              <a:rPr lang="en-GB" sz="700" dirty="0">
                <a:solidFill>
                  <a:srgbClr val="231F20"/>
                </a:solidFill>
                <a:latin typeface="Helvetica Neue"/>
                <a:cs typeface="Helvetica Neue"/>
              </a:rPr>
              <a:t>4+</a:t>
            </a:r>
            <a:endParaRPr sz="700" dirty="0">
              <a:latin typeface="Helvetica Neue"/>
              <a:cs typeface="Helvetica Neue"/>
            </a:endParaRPr>
          </a:p>
        </p:txBody>
      </p:sp>
      <p:sp>
        <p:nvSpPr>
          <p:cNvPr id="61" name="object 13">
            <a:extLst>
              <a:ext uri="{FF2B5EF4-FFF2-40B4-BE49-F238E27FC236}">
                <a16:creationId xmlns:a16="http://schemas.microsoft.com/office/drawing/2014/main" id="{FFA22945-CE7D-E04C-89FF-D3B8E590E986}"/>
              </a:ext>
            </a:extLst>
          </p:cNvPr>
          <p:cNvSpPr txBox="1"/>
          <p:nvPr/>
        </p:nvSpPr>
        <p:spPr>
          <a:xfrm>
            <a:off x="2603500" y="3711371"/>
            <a:ext cx="1447800" cy="120546"/>
          </a:xfrm>
          <a:prstGeom prst="rect">
            <a:avLst/>
          </a:prstGeom>
        </p:spPr>
        <p:txBody>
          <a:bodyPr vert="horz" wrap="square" lIns="0" tIns="12700" rIns="0" bIns="0" rtlCol="0">
            <a:spAutoFit/>
          </a:bodyPr>
          <a:lstStyle/>
          <a:p>
            <a:pPr marL="12700">
              <a:lnSpc>
                <a:spcPct val="100000"/>
              </a:lnSpc>
              <a:spcBef>
                <a:spcPts val="100"/>
              </a:spcBef>
            </a:pPr>
            <a:r>
              <a:rPr lang="en-US" sz="700" dirty="0">
                <a:solidFill>
                  <a:srgbClr val="231F20"/>
                </a:solidFill>
                <a:latin typeface="Helvetica Neue"/>
                <a:cs typeface="Helvetica Neue"/>
              </a:rPr>
              <a:t>iPads with iOS 11.0 or</a:t>
            </a:r>
            <a:r>
              <a:rPr lang="en-US" sz="700" spc="-20" dirty="0">
                <a:solidFill>
                  <a:srgbClr val="231F20"/>
                </a:solidFill>
                <a:latin typeface="Helvetica Neue"/>
                <a:cs typeface="Helvetica Neue"/>
              </a:rPr>
              <a:t> </a:t>
            </a:r>
            <a:r>
              <a:rPr lang="en-US" sz="700" spc="-15" dirty="0">
                <a:solidFill>
                  <a:srgbClr val="231F20"/>
                </a:solidFill>
                <a:latin typeface="Helvetica Neue"/>
                <a:cs typeface="Helvetica Neue"/>
              </a:rPr>
              <a:t>later.</a:t>
            </a:r>
            <a:endParaRPr sz="700" dirty="0">
              <a:latin typeface="Helvetica Neue"/>
              <a:cs typeface="Helvetica Neue"/>
            </a:endParaRPr>
          </a:p>
        </p:txBody>
      </p:sp>
      <p:sp>
        <p:nvSpPr>
          <p:cNvPr id="62" name="object 13">
            <a:extLst>
              <a:ext uri="{FF2B5EF4-FFF2-40B4-BE49-F238E27FC236}">
                <a16:creationId xmlns:a16="http://schemas.microsoft.com/office/drawing/2014/main" id="{58AC09BE-E28B-294D-9723-589C92082C26}"/>
              </a:ext>
            </a:extLst>
          </p:cNvPr>
          <p:cNvSpPr txBox="1"/>
          <p:nvPr/>
        </p:nvSpPr>
        <p:spPr>
          <a:xfrm>
            <a:off x="4279900" y="3702539"/>
            <a:ext cx="1447800" cy="120546"/>
          </a:xfrm>
          <a:prstGeom prst="rect">
            <a:avLst/>
          </a:prstGeom>
        </p:spPr>
        <p:txBody>
          <a:bodyPr vert="horz" wrap="square" lIns="0" tIns="12700" rIns="0" bIns="0" rtlCol="0">
            <a:spAutoFit/>
          </a:bodyPr>
          <a:lstStyle/>
          <a:p>
            <a:pPr marL="12700">
              <a:lnSpc>
                <a:spcPct val="100000"/>
              </a:lnSpc>
              <a:spcBef>
                <a:spcPts val="100"/>
              </a:spcBef>
            </a:pPr>
            <a:r>
              <a:rPr lang="en-GB" sz="700" dirty="0">
                <a:solidFill>
                  <a:srgbClr val="231F20"/>
                </a:solidFill>
                <a:latin typeface="Helvetica Neue"/>
                <a:cs typeface="Helvetica Neue"/>
              </a:rPr>
              <a:t>Varies with device</a:t>
            </a:r>
            <a:endParaRPr lang="en-GB" sz="700" dirty="0">
              <a:latin typeface="Helvetica Neue"/>
              <a:cs typeface="Helvetica Neue"/>
            </a:endParaRPr>
          </a:p>
        </p:txBody>
      </p:sp>
      <p:sp>
        <p:nvSpPr>
          <p:cNvPr id="64" name="object 13">
            <a:extLst>
              <a:ext uri="{FF2B5EF4-FFF2-40B4-BE49-F238E27FC236}">
                <a16:creationId xmlns:a16="http://schemas.microsoft.com/office/drawing/2014/main" id="{A050D3AA-C658-E347-B978-6F9453F7A312}"/>
              </a:ext>
            </a:extLst>
          </p:cNvPr>
          <p:cNvSpPr txBox="1"/>
          <p:nvPr/>
        </p:nvSpPr>
        <p:spPr>
          <a:xfrm>
            <a:off x="6489700" y="3711371"/>
            <a:ext cx="685800" cy="120546"/>
          </a:xfrm>
          <a:prstGeom prst="rect">
            <a:avLst/>
          </a:prstGeom>
        </p:spPr>
        <p:txBody>
          <a:bodyPr vert="horz" wrap="square" lIns="0" tIns="12700" rIns="0" bIns="0" rtlCol="0">
            <a:spAutoFit/>
          </a:bodyPr>
          <a:lstStyle/>
          <a:p>
            <a:pPr marL="12700">
              <a:lnSpc>
                <a:spcPct val="100000"/>
              </a:lnSpc>
              <a:spcBef>
                <a:spcPts val="100"/>
              </a:spcBef>
            </a:pPr>
            <a:r>
              <a:rPr lang="en-GB" sz="700" dirty="0">
                <a:solidFill>
                  <a:srgbClr val="231F20"/>
                </a:solidFill>
                <a:latin typeface="Helvetica Neue"/>
                <a:cs typeface="Helvetica Neue"/>
              </a:rPr>
              <a:t>4+</a:t>
            </a:r>
            <a:endParaRPr sz="700" dirty="0">
              <a:latin typeface="Helvetica Neue"/>
              <a:cs typeface="Helvetica Neue"/>
            </a:endParaRPr>
          </a:p>
        </p:txBody>
      </p:sp>
      <p:sp>
        <p:nvSpPr>
          <p:cNvPr id="65" name="object 13">
            <a:extLst>
              <a:ext uri="{FF2B5EF4-FFF2-40B4-BE49-F238E27FC236}">
                <a16:creationId xmlns:a16="http://schemas.microsoft.com/office/drawing/2014/main" id="{ECA19067-1CFB-EA49-950B-2E9126CD46EF}"/>
              </a:ext>
            </a:extLst>
          </p:cNvPr>
          <p:cNvSpPr txBox="1"/>
          <p:nvPr/>
        </p:nvSpPr>
        <p:spPr>
          <a:xfrm>
            <a:off x="2603500" y="4189202"/>
            <a:ext cx="1447800" cy="120546"/>
          </a:xfrm>
          <a:prstGeom prst="rect">
            <a:avLst/>
          </a:prstGeom>
        </p:spPr>
        <p:txBody>
          <a:bodyPr vert="horz" wrap="square" lIns="0" tIns="12700" rIns="0" bIns="0" rtlCol="0">
            <a:spAutoFit/>
          </a:bodyPr>
          <a:lstStyle/>
          <a:p>
            <a:pPr marL="12700">
              <a:lnSpc>
                <a:spcPct val="100000"/>
              </a:lnSpc>
              <a:spcBef>
                <a:spcPts val="100"/>
              </a:spcBef>
            </a:pPr>
            <a:r>
              <a:rPr lang="en-GB" sz="700" dirty="0">
                <a:solidFill>
                  <a:srgbClr val="231F20"/>
                </a:solidFill>
                <a:latin typeface="Helvetica Neue"/>
                <a:cs typeface="Helvetica Neue"/>
              </a:rPr>
              <a:t>iPads with iOS 10.0 or later. </a:t>
            </a:r>
            <a:endParaRPr sz="700" dirty="0">
              <a:latin typeface="Helvetica Neue"/>
              <a:cs typeface="Helvetica Neue"/>
            </a:endParaRPr>
          </a:p>
        </p:txBody>
      </p:sp>
      <p:sp>
        <p:nvSpPr>
          <p:cNvPr id="66" name="object 13">
            <a:extLst>
              <a:ext uri="{FF2B5EF4-FFF2-40B4-BE49-F238E27FC236}">
                <a16:creationId xmlns:a16="http://schemas.microsoft.com/office/drawing/2014/main" id="{590E04B0-973B-0E4E-BD80-AB8DD0CB6602}"/>
              </a:ext>
            </a:extLst>
          </p:cNvPr>
          <p:cNvSpPr txBox="1"/>
          <p:nvPr/>
        </p:nvSpPr>
        <p:spPr>
          <a:xfrm>
            <a:off x="4279900" y="4198774"/>
            <a:ext cx="1447800" cy="120546"/>
          </a:xfrm>
          <a:prstGeom prst="rect">
            <a:avLst/>
          </a:prstGeom>
        </p:spPr>
        <p:txBody>
          <a:bodyPr vert="horz" wrap="square" lIns="0" tIns="12700" rIns="0" bIns="0" rtlCol="0">
            <a:spAutoFit/>
          </a:bodyPr>
          <a:lstStyle/>
          <a:p>
            <a:pPr marL="12700">
              <a:lnSpc>
                <a:spcPct val="100000"/>
              </a:lnSpc>
              <a:spcBef>
                <a:spcPts val="100"/>
              </a:spcBef>
            </a:pPr>
            <a:r>
              <a:rPr lang="en-GB" sz="700" dirty="0">
                <a:solidFill>
                  <a:srgbClr val="231F20"/>
                </a:solidFill>
                <a:latin typeface="Helvetica Neue"/>
                <a:cs typeface="Helvetica Neue"/>
              </a:rPr>
              <a:t>Not available on Android</a:t>
            </a:r>
            <a:endParaRPr lang="en-GB" sz="700" dirty="0">
              <a:latin typeface="Helvetica Neue"/>
              <a:cs typeface="Helvetica Neue"/>
            </a:endParaRPr>
          </a:p>
        </p:txBody>
      </p:sp>
      <p:sp>
        <p:nvSpPr>
          <p:cNvPr id="68" name="object 13">
            <a:extLst>
              <a:ext uri="{FF2B5EF4-FFF2-40B4-BE49-F238E27FC236}">
                <a16:creationId xmlns:a16="http://schemas.microsoft.com/office/drawing/2014/main" id="{F64DA715-3847-9549-B8E4-C1FA214864CB}"/>
              </a:ext>
            </a:extLst>
          </p:cNvPr>
          <p:cNvSpPr txBox="1"/>
          <p:nvPr/>
        </p:nvSpPr>
        <p:spPr>
          <a:xfrm>
            <a:off x="6495203" y="4181817"/>
            <a:ext cx="685800" cy="120546"/>
          </a:xfrm>
          <a:prstGeom prst="rect">
            <a:avLst/>
          </a:prstGeom>
        </p:spPr>
        <p:txBody>
          <a:bodyPr vert="horz" wrap="square" lIns="0" tIns="12700" rIns="0" bIns="0" rtlCol="0">
            <a:spAutoFit/>
          </a:bodyPr>
          <a:lstStyle/>
          <a:p>
            <a:pPr marL="12700">
              <a:lnSpc>
                <a:spcPct val="100000"/>
              </a:lnSpc>
              <a:spcBef>
                <a:spcPts val="100"/>
              </a:spcBef>
            </a:pPr>
            <a:r>
              <a:rPr lang="en-GB" sz="700" dirty="0">
                <a:solidFill>
                  <a:srgbClr val="231F20"/>
                </a:solidFill>
                <a:latin typeface="Helvetica Neue"/>
                <a:cs typeface="Helvetica Neue"/>
              </a:rPr>
              <a:t>4+</a:t>
            </a:r>
            <a:endParaRPr sz="700" dirty="0">
              <a:latin typeface="Helvetica Neue"/>
              <a:cs typeface="Helvetica Neue"/>
            </a:endParaRPr>
          </a:p>
        </p:txBody>
      </p:sp>
      <p:graphicFrame>
        <p:nvGraphicFramePr>
          <p:cNvPr id="36" name="object 3">
            <a:extLst>
              <a:ext uri="{FF2B5EF4-FFF2-40B4-BE49-F238E27FC236}">
                <a16:creationId xmlns:a16="http://schemas.microsoft.com/office/drawing/2014/main" id="{CF026F84-2E39-3B43-BB03-195A7873B416}"/>
              </a:ext>
            </a:extLst>
          </p:cNvPr>
          <p:cNvGraphicFramePr>
            <a:graphicFrameLocks noGrp="1"/>
          </p:cNvGraphicFramePr>
          <p:nvPr>
            <p:extLst>
              <p:ext uri="{D42A27DB-BD31-4B8C-83A1-F6EECF244321}">
                <p14:modId xmlns:p14="http://schemas.microsoft.com/office/powerpoint/2010/main" val="2186971761"/>
              </p:ext>
            </p:extLst>
          </p:nvPr>
        </p:nvGraphicFramePr>
        <p:xfrm>
          <a:off x="359997" y="4543425"/>
          <a:ext cx="9210672" cy="764540"/>
        </p:xfrm>
        <a:graphic>
          <a:graphicData uri="http://schemas.openxmlformats.org/drawingml/2006/table">
            <a:tbl>
              <a:tblPr firstRow="1" bandRow="1">
                <a:tableStyleId>{2D5ABB26-0587-4C30-8999-92F81FD0307C}</a:tableStyleId>
              </a:tblPr>
              <a:tblGrid>
                <a:gridCol w="1332865">
                  <a:extLst>
                    <a:ext uri="{9D8B030D-6E8A-4147-A177-3AD203B41FA5}">
                      <a16:colId xmlns:a16="http://schemas.microsoft.com/office/drawing/2014/main" val="20000"/>
                    </a:ext>
                  </a:extLst>
                </a:gridCol>
                <a:gridCol w="682038">
                  <a:extLst>
                    <a:ext uri="{9D8B030D-6E8A-4147-A177-3AD203B41FA5}">
                      <a16:colId xmlns:a16="http://schemas.microsoft.com/office/drawing/2014/main" val="20001"/>
                    </a:ext>
                  </a:extLst>
                </a:gridCol>
                <a:gridCol w="1600200">
                  <a:extLst>
                    <a:ext uri="{9D8B030D-6E8A-4147-A177-3AD203B41FA5}">
                      <a16:colId xmlns:a16="http://schemas.microsoft.com/office/drawing/2014/main" val="20003"/>
                    </a:ext>
                  </a:extLst>
                </a:gridCol>
                <a:gridCol w="2286000">
                  <a:extLst>
                    <a:ext uri="{9D8B030D-6E8A-4147-A177-3AD203B41FA5}">
                      <a16:colId xmlns:a16="http://schemas.microsoft.com/office/drawing/2014/main" val="20004"/>
                    </a:ext>
                  </a:extLst>
                </a:gridCol>
                <a:gridCol w="3309569">
                  <a:extLst>
                    <a:ext uri="{9D8B030D-6E8A-4147-A177-3AD203B41FA5}">
                      <a16:colId xmlns:a16="http://schemas.microsoft.com/office/drawing/2014/main" val="20005"/>
                    </a:ext>
                  </a:extLst>
                </a:gridCol>
              </a:tblGrid>
              <a:tr h="457200">
                <a:tc>
                  <a:txBody>
                    <a:bodyPr/>
                    <a:lstStyle/>
                    <a:p>
                      <a:pPr>
                        <a:lnSpc>
                          <a:spcPct val="100000"/>
                        </a:lnSpc>
                      </a:pPr>
                      <a:endParaRPr sz="800" dirty="0">
                        <a:latin typeface="Times New Roman"/>
                        <a:cs typeface="Times New Roman"/>
                      </a:endParaRPr>
                    </a:p>
                    <a:p>
                      <a:pPr marR="354965">
                        <a:lnSpc>
                          <a:spcPts val="800"/>
                        </a:lnSpc>
                      </a:pPr>
                      <a:r>
                        <a:rPr sz="700" spc="-20" dirty="0">
                          <a:solidFill>
                            <a:srgbClr val="231F20"/>
                          </a:solidFill>
                          <a:latin typeface="Helvetica Neue"/>
                          <a:cs typeface="Helvetica Neue"/>
                        </a:rPr>
                        <a:t>Tech </a:t>
                      </a:r>
                      <a:r>
                        <a:rPr sz="700" dirty="0">
                          <a:solidFill>
                            <a:srgbClr val="231F20"/>
                          </a:solidFill>
                          <a:latin typeface="Helvetica Neue"/>
                          <a:cs typeface="Helvetica Neue"/>
                        </a:rPr>
                        <a:t>for Food (Full</a:t>
                      </a:r>
                      <a:r>
                        <a:rPr sz="700" spc="-60" dirty="0">
                          <a:solidFill>
                            <a:srgbClr val="231F20"/>
                          </a:solidFill>
                          <a:latin typeface="Helvetica Neue"/>
                          <a:cs typeface="Helvetica Neue"/>
                        </a:rPr>
                        <a:t> </a:t>
                      </a:r>
                      <a:r>
                        <a:rPr sz="700" spc="-20" dirty="0">
                          <a:solidFill>
                            <a:srgbClr val="231F20"/>
                          </a:solidFill>
                          <a:latin typeface="Helvetica Neue"/>
                          <a:cs typeface="Helvetica Neue"/>
                        </a:rPr>
                        <a:t>Tech)  </a:t>
                      </a:r>
                      <a:r>
                        <a:rPr sz="700" dirty="0">
                          <a:solidFill>
                            <a:srgbClr val="231F20"/>
                          </a:solidFill>
                          <a:latin typeface="Helvetica Neue"/>
                          <a:cs typeface="Helvetica Neue"/>
                        </a:rPr>
                        <a:t>Kabaq</a:t>
                      </a:r>
                      <a:endParaRPr sz="700" dirty="0">
                        <a:latin typeface="Helvetica Neue"/>
                        <a:cs typeface="Helvetica Neue"/>
                      </a:endParaRPr>
                    </a:p>
                  </a:txBody>
                  <a:tcPr marL="0" marR="0" marT="0" marB="0">
                    <a:lnB w="6350">
                      <a:solidFill>
                        <a:srgbClr val="939598"/>
                      </a:solidFill>
                      <a:prstDash val="solid"/>
                    </a:lnB>
                  </a:tcPr>
                </a:tc>
                <a:tc>
                  <a:txBody>
                    <a:bodyPr/>
                    <a:lstStyle/>
                    <a:p>
                      <a:pPr>
                        <a:lnSpc>
                          <a:spcPct val="100000"/>
                        </a:lnSpc>
                      </a:pPr>
                      <a:endParaRPr sz="800" dirty="0">
                        <a:latin typeface="Times New Roman"/>
                        <a:cs typeface="Times New Roman"/>
                      </a:endParaRPr>
                    </a:p>
                  </a:txBody>
                  <a:tcPr marL="0" marR="0" marT="0" marB="0">
                    <a:lnB w="6350">
                      <a:solidFill>
                        <a:srgbClr val="939598"/>
                      </a:solidFill>
                      <a:prstDash val="solid"/>
                    </a:lnB>
                  </a:tcPr>
                </a:tc>
                <a:tc>
                  <a:txBody>
                    <a:bodyPr/>
                    <a:lstStyle/>
                    <a:p>
                      <a:pPr>
                        <a:lnSpc>
                          <a:spcPct val="100000"/>
                        </a:lnSpc>
                      </a:pPr>
                      <a:endParaRPr sz="800" dirty="0">
                        <a:latin typeface="Times New Roman"/>
                        <a:cs typeface="Times New Roman"/>
                      </a:endParaRPr>
                    </a:p>
                    <a:p>
                      <a:pPr marL="217804">
                        <a:lnSpc>
                          <a:spcPct val="100000"/>
                        </a:lnSpc>
                      </a:pPr>
                      <a:r>
                        <a:rPr lang="en-GB" sz="700" dirty="0">
                          <a:solidFill>
                            <a:srgbClr val="231F20"/>
                          </a:solidFill>
                          <a:latin typeface="Helvetica Neue"/>
                          <a:cs typeface="Helvetica Neue"/>
                        </a:rPr>
                        <a:t> </a:t>
                      </a:r>
                      <a:r>
                        <a:rPr sz="700" dirty="0">
                          <a:solidFill>
                            <a:srgbClr val="231F20"/>
                          </a:solidFill>
                          <a:latin typeface="Helvetica Neue"/>
                          <a:cs typeface="Helvetica Neue"/>
                        </a:rPr>
                        <a:t>iPads with iOS 11.0 or</a:t>
                      </a:r>
                      <a:r>
                        <a:rPr sz="700" spc="-20" dirty="0">
                          <a:solidFill>
                            <a:srgbClr val="231F20"/>
                          </a:solidFill>
                          <a:latin typeface="Helvetica Neue"/>
                          <a:cs typeface="Helvetica Neue"/>
                        </a:rPr>
                        <a:t> </a:t>
                      </a:r>
                      <a:r>
                        <a:rPr sz="700" spc="-15" dirty="0">
                          <a:solidFill>
                            <a:srgbClr val="231F20"/>
                          </a:solidFill>
                          <a:latin typeface="Helvetica Neue"/>
                          <a:cs typeface="Helvetica Neue"/>
                        </a:rPr>
                        <a:t>later.</a:t>
                      </a:r>
                      <a:endParaRPr sz="700" dirty="0">
                        <a:latin typeface="Helvetica Neue"/>
                        <a:cs typeface="Helvetica Neue"/>
                      </a:endParaRPr>
                    </a:p>
                  </a:txBody>
                  <a:tcPr marL="0" marR="0" marT="0" marB="0">
                    <a:lnB w="6350" cap="flat" cmpd="sng" algn="ctr">
                      <a:solidFill>
                        <a:srgbClr val="939598"/>
                      </a:solidFill>
                      <a:prstDash val="solid"/>
                      <a:round/>
                      <a:headEnd type="none" w="med" len="med"/>
                      <a:tailEnd type="none" w="med" len="med"/>
                    </a:lnB>
                  </a:tcPr>
                </a:tc>
                <a:tc>
                  <a:txBody>
                    <a:bodyPr/>
                    <a:lstStyle/>
                    <a:p>
                      <a:pPr>
                        <a:lnSpc>
                          <a:spcPct val="100000"/>
                        </a:lnSpc>
                      </a:pPr>
                      <a:endParaRPr sz="800" dirty="0">
                        <a:latin typeface="Times New Roman"/>
                        <a:cs typeface="Times New Roman"/>
                      </a:endParaRPr>
                    </a:p>
                    <a:p>
                      <a:pPr marL="329565">
                        <a:lnSpc>
                          <a:spcPct val="100000"/>
                        </a:lnSpc>
                      </a:pPr>
                      <a:r>
                        <a:rPr lang="en-GB" sz="700" spc="-5" dirty="0">
                          <a:solidFill>
                            <a:srgbClr val="231F20"/>
                          </a:solidFill>
                          <a:latin typeface="Helvetica Neue"/>
                          <a:cs typeface="Helvetica Neue"/>
                        </a:rPr>
                        <a:t>Not available on Android</a:t>
                      </a:r>
                      <a:endParaRPr sz="700" dirty="0">
                        <a:latin typeface="Helvetica Neue"/>
                        <a:cs typeface="Helvetica Neue"/>
                      </a:endParaRPr>
                    </a:p>
                  </a:txBody>
                  <a:tcPr marL="0" marR="0" marT="0" marB="0">
                    <a:lnB w="6350">
                      <a:solidFill>
                        <a:srgbClr val="939598"/>
                      </a:solidFill>
                      <a:prstDash val="solid"/>
                    </a:lnB>
                  </a:tcPr>
                </a:tc>
                <a:tc>
                  <a:txBody>
                    <a:bodyPr/>
                    <a:lstStyle/>
                    <a:p>
                      <a:pPr marL="260350">
                        <a:lnSpc>
                          <a:spcPct val="100000"/>
                        </a:lnSpc>
                      </a:pPr>
                      <a:endParaRPr lang="en-US" sz="800" dirty="0">
                        <a:solidFill>
                          <a:schemeClr val="tx1"/>
                        </a:solidFill>
                        <a:latin typeface="Times New Roman"/>
                        <a:cs typeface="Times New Roman"/>
                      </a:endParaRPr>
                    </a:p>
                    <a:p>
                      <a:pPr marL="260350">
                        <a:lnSpc>
                          <a:spcPct val="100000"/>
                        </a:lnSpc>
                      </a:pPr>
                      <a:r>
                        <a:rPr lang="en-US" sz="700" dirty="0">
                          <a:solidFill>
                            <a:srgbClr val="231F20"/>
                          </a:solidFill>
                          <a:latin typeface="Helvetica Neue"/>
                          <a:cs typeface="Helvetica Neue"/>
                        </a:rPr>
                        <a:t>4+</a:t>
                      </a:r>
                      <a:endParaRPr lang="en-US" sz="700" dirty="0">
                        <a:latin typeface="Helvetica Neue"/>
                        <a:cs typeface="Helvetica Neue"/>
                      </a:endParaRPr>
                    </a:p>
                  </a:txBody>
                  <a:tcPr marL="0" marR="0" marT="0" marB="0">
                    <a:lnB w="6350">
                      <a:solidFill>
                        <a:srgbClr val="939598"/>
                      </a:solidFill>
                      <a:prstDash val="solid"/>
                    </a:lnB>
                  </a:tcPr>
                </a:tc>
                <a:extLst>
                  <a:ext uri="{0D108BD9-81ED-4DB2-BD59-A6C34878D82A}">
                    <a16:rowId xmlns:a16="http://schemas.microsoft.com/office/drawing/2014/main" val="10001"/>
                  </a:ext>
                </a:extLst>
              </a:tr>
              <a:tr h="281195">
                <a:tc>
                  <a:txBody>
                    <a:bodyPr/>
                    <a:lstStyle/>
                    <a:p>
                      <a:pPr>
                        <a:lnSpc>
                          <a:spcPct val="100000"/>
                        </a:lnSpc>
                        <a:spcBef>
                          <a:spcPts val="40"/>
                        </a:spcBef>
                      </a:pPr>
                      <a:endParaRPr sz="650" dirty="0">
                        <a:latin typeface="Times New Roman"/>
                        <a:cs typeface="Times New Roman"/>
                      </a:endParaRPr>
                    </a:p>
                    <a:p>
                      <a:pPr marR="279400">
                        <a:lnSpc>
                          <a:spcPts val="800"/>
                        </a:lnSpc>
                      </a:pPr>
                      <a:r>
                        <a:rPr sz="700" spc="-20" dirty="0">
                          <a:solidFill>
                            <a:srgbClr val="231F20"/>
                          </a:solidFill>
                          <a:latin typeface="Helvetica Neue"/>
                          <a:cs typeface="Helvetica Neue"/>
                        </a:rPr>
                        <a:t>Tech </a:t>
                      </a:r>
                      <a:r>
                        <a:rPr sz="700" dirty="0">
                          <a:solidFill>
                            <a:srgbClr val="231F20"/>
                          </a:solidFill>
                          <a:latin typeface="Helvetica Neue"/>
                          <a:cs typeface="Helvetica Neue"/>
                        </a:rPr>
                        <a:t>for History (Full</a:t>
                      </a:r>
                      <a:r>
                        <a:rPr sz="700" spc="-60" dirty="0">
                          <a:solidFill>
                            <a:srgbClr val="231F20"/>
                          </a:solidFill>
                          <a:latin typeface="Helvetica Neue"/>
                          <a:cs typeface="Helvetica Neue"/>
                        </a:rPr>
                        <a:t> </a:t>
                      </a:r>
                      <a:r>
                        <a:rPr sz="700" spc="-20" dirty="0">
                          <a:solidFill>
                            <a:srgbClr val="231F20"/>
                          </a:solidFill>
                          <a:latin typeface="Helvetica Neue"/>
                          <a:cs typeface="Helvetica Neue"/>
                        </a:rPr>
                        <a:t>Tech)  </a:t>
                      </a:r>
                      <a:r>
                        <a:rPr sz="700" dirty="0">
                          <a:solidFill>
                            <a:srgbClr val="231F20"/>
                          </a:solidFill>
                          <a:latin typeface="Helvetica Neue"/>
                          <a:cs typeface="Helvetica Neue"/>
                        </a:rPr>
                        <a:t>BBC</a:t>
                      </a:r>
                      <a:r>
                        <a:rPr sz="700" spc="-10" dirty="0">
                          <a:solidFill>
                            <a:srgbClr val="231F20"/>
                          </a:solidFill>
                          <a:latin typeface="Helvetica Neue"/>
                          <a:cs typeface="Helvetica Neue"/>
                        </a:rPr>
                        <a:t> </a:t>
                      </a:r>
                      <a:r>
                        <a:rPr sz="700" dirty="0" err="1">
                          <a:solidFill>
                            <a:srgbClr val="231F20"/>
                          </a:solidFill>
                          <a:latin typeface="Helvetica Neue"/>
                          <a:cs typeface="Helvetica Neue"/>
                        </a:rPr>
                        <a:t>Civilisations</a:t>
                      </a:r>
                      <a:r>
                        <a:rPr lang="en-GB" sz="700" dirty="0">
                          <a:solidFill>
                            <a:srgbClr val="231F20"/>
                          </a:solidFill>
                          <a:latin typeface="Helvetica Neue"/>
                          <a:cs typeface="Helvetica Neue"/>
                        </a:rPr>
                        <a:t> AR</a:t>
                      </a:r>
                      <a:endParaRPr sz="700" dirty="0">
                        <a:latin typeface="Helvetica Neue"/>
                        <a:cs typeface="Helvetica Neue"/>
                      </a:endParaRPr>
                    </a:p>
                  </a:txBody>
                  <a:tcPr marL="0" marR="0" marT="5080" marB="0">
                    <a:lnT w="6350">
                      <a:solidFill>
                        <a:srgbClr val="939598"/>
                      </a:solidFill>
                      <a:prstDash val="solid"/>
                    </a:lnT>
                  </a:tcPr>
                </a:tc>
                <a:tc>
                  <a:txBody>
                    <a:bodyPr/>
                    <a:lstStyle/>
                    <a:p>
                      <a:pPr>
                        <a:lnSpc>
                          <a:spcPct val="100000"/>
                        </a:lnSpc>
                      </a:pPr>
                      <a:endParaRPr sz="800">
                        <a:latin typeface="Times New Roman"/>
                        <a:cs typeface="Times New Roman"/>
                      </a:endParaRPr>
                    </a:p>
                  </a:txBody>
                  <a:tcPr marL="0" marR="0" marT="0" marB="0">
                    <a:lnT w="6350">
                      <a:solidFill>
                        <a:srgbClr val="939598"/>
                      </a:solidFill>
                      <a:prstDash val="solid"/>
                    </a:lnT>
                  </a:tcPr>
                </a:tc>
                <a:tc>
                  <a:txBody>
                    <a:bodyPr/>
                    <a:lstStyle/>
                    <a:p>
                      <a:pPr>
                        <a:lnSpc>
                          <a:spcPct val="100000"/>
                        </a:lnSpc>
                      </a:pPr>
                      <a:endParaRPr sz="800" dirty="0">
                        <a:latin typeface="Times New Roman"/>
                        <a:cs typeface="Times New Roman"/>
                      </a:endParaRPr>
                    </a:p>
                    <a:p>
                      <a:pPr marL="217804">
                        <a:lnSpc>
                          <a:spcPts val="750"/>
                        </a:lnSpc>
                        <a:spcBef>
                          <a:spcPts val="610"/>
                        </a:spcBef>
                      </a:pPr>
                      <a:r>
                        <a:rPr lang="en-GB" sz="700" dirty="0">
                          <a:solidFill>
                            <a:srgbClr val="231F20"/>
                          </a:solidFill>
                          <a:latin typeface="Helvetica Neue"/>
                          <a:cs typeface="Helvetica Neue"/>
                        </a:rPr>
                        <a:t> </a:t>
                      </a:r>
                      <a:r>
                        <a:rPr sz="700" dirty="0">
                          <a:solidFill>
                            <a:srgbClr val="231F20"/>
                          </a:solidFill>
                          <a:latin typeface="Helvetica Neue"/>
                          <a:cs typeface="Helvetica Neue"/>
                        </a:rPr>
                        <a:t>iPads with iOS 11.0 or</a:t>
                      </a:r>
                      <a:r>
                        <a:rPr sz="700" spc="-20" dirty="0">
                          <a:solidFill>
                            <a:srgbClr val="231F20"/>
                          </a:solidFill>
                          <a:latin typeface="Helvetica Neue"/>
                          <a:cs typeface="Helvetica Neue"/>
                        </a:rPr>
                        <a:t> </a:t>
                      </a:r>
                      <a:r>
                        <a:rPr sz="700" spc="-15" dirty="0">
                          <a:solidFill>
                            <a:srgbClr val="231F20"/>
                          </a:solidFill>
                          <a:latin typeface="Helvetica Neue"/>
                          <a:cs typeface="Helvetica Neue"/>
                        </a:rPr>
                        <a:t>later.</a:t>
                      </a:r>
                      <a:endParaRPr sz="700" dirty="0">
                        <a:latin typeface="Helvetica Neue"/>
                        <a:cs typeface="Helvetica Neue"/>
                      </a:endParaRPr>
                    </a:p>
                  </a:txBody>
                  <a:tcPr marL="0" marR="0" marT="0" marB="0">
                    <a:lnT w="6350" cap="flat" cmpd="sng" algn="ctr">
                      <a:solidFill>
                        <a:srgbClr val="939598"/>
                      </a:solidFill>
                      <a:prstDash val="solid"/>
                      <a:round/>
                      <a:headEnd type="none" w="med" len="med"/>
                      <a:tailEnd type="none" w="med" len="med"/>
                    </a:lnT>
                  </a:tcPr>
                </a:tc>
                <a:tc>
                  <a:txBody>
                    <a:bodyPr/>
                    <a:lstStyle/>
                    <a:p>
                      <a:pPr marL="329565">
                        <a:lnSpc>
                          <a:spcPts val="750"/>
                        </a:lnSpc>
                        <a:spcBef>
                          <a:spcPts val="610"/>
                        </a:spcBef>
                      </a:pPr>
                      <a:endParaRPr lang="en-GB" sz="800" spc="0" dirty="0">
                        <a:solidFill>
                          <a:schemeClr val="tx1"/>
                        </a:solidFill>
                        <a:latin typeface="Times New Roman"/>
                        <a:cs typeface="Times New Roman"/>
                      </a:endParaRPr>
                    </a:p>
                    <a:p>
                      <a:pPr marL="329565">
                        <a:lnSpc>
                          <a:spcPts val="750"/>
                        </a:lnSpc>
                        <a:spcBef>
                          <a:spcPts val="610"/>
                        </a:spcBef>
                      </a:pPr>
                      <a:r>
                        <a:rPr sz="700" spc="-5" dirty="0">
                          <a:solidFill>
                            <a:srgbClr val="231F20"/>
                          </a:solidFill>
                          <a:latin typeface="Helvetica Neue"/>
                          <a:cs typeface="Helvetica Neue"/>
                        </a:rPr>
                        <a:t>Android </a:t>
                      </a:r>
                      <a:r>
                        <a:rPr lang="en-GB" sz="700" spc="-5" dirty="0">
                          <a:solidFill>
                            <a:srgbClr val="231F20"/>
                          </a:solidFill>
                          <a:latin typeface="Helvetica Neue"/>
                          <a:cs typeface="Helvetica Neue"/>
                        </a:rPr>
                        <a:t>7</a:t>
                      </a:r>
                      <a:r>
                        <a:rPr sz="700" dirty="0">
                          <a:solidFill>
                            <a:srgbClr val="231F20"/>
                          </a:solidFill>
                          <a:latin typeface="Helvetica Neue"/>
                          <a:cs typeface="Helvetica Neue"/>
                        </a:rPr>
                        <a:t>.0 or</a:t>
                      </a:r>
                      <a:r>
                        <a:rPr sz="700" spc="-5" dirty="0">
                          <a:solidFill>
                            <a:srgbClr val="231F20"/>
                          </a:solidFill>
                          <a:latin typeface="Helvetica Neue"/>
                          <a:cs typeface="Helvetica Neue"/>
                        </a:rPr>
                        <a:t> </a:t>
                      </a:r>
                      <a:r>
                        <a:rPr sz="700" dirty="0">
                          <a:solidFill>
                            <a:srgbClr val="231F20"/>
                          </a:solidFill>
                          <a:latin typeface="Helvetica Neue"/>
                          <a:cs typeface="Helvetica Neue"/>
                        </a:rPr>
                        <a:t>later</a:t>
                      </a:r>
                      <a:endParaRPr sz="700" dirty="0">
                        <a:latin typeface="Helvetica Neue"/>
                        <a:cs typeface="Helvetica Neue"/>
                      </a:endParaRPr>
                    </a:p>
                  </a:txBody>
                  <a:tcPr marL="0" marR="0" marT="0" marB="0">
                    <a:lnT w="6350">
                      <a:solidFill>
                        <a:srgbClr val="939598"/>
                      </a:solidFill>
                      <a:prstDash val="solid"/>
                    </a:lnT>
                  </a:tcPr>
                </a:tc>
                <a:tc>
                  <a:txBody>
                    <a:bodyPr/>
                    <a:lstStyle/>
                    <a:p>
                      <a:pPr>
                        <a:lnSpc>
                          <a:spcPct val="100000"/>
                        </a:lnSpc>
                      </a:pPr>
                      <a:endParaRPr sz="800" dirty="0">
                        <a:latin typeface="Times New Roman"/>
                        <a:cs typeface="Times New Roman"/>
                      </a:endParaRPr>
                    </a:p>
                    <a:p>
                      <a:pPr marL="260350">
                        <a:lnSpc>
                          <a:spcPts val="750"/>
                        </a:lnSpc>
                        <a:spcBef>
                          <a:spcPts val="610"/>
                        </a:spcBef>
                      </a:pPr>
                      <a:r>
                        <a:rPr sz="700" dirty="0">
                          <a:solidFill>
                            <a:srgbClr val="231F20"/>
                          </a:solidFill>
                          <a:latin typeface="Helvetica Neue"/>
                          <a:cs typeface="Helvetica Neue"/>
                        </a:rPr>
                        <a:t>4+</a:t>
                      </a:r>
                      <a:endParaRPr sz="700" dirty="0">
                        <a:latin typeface="Helvetica Neue"/>
                        <a:cs typeface="Helvetica Neue"/>
                      </a:endParaRPr>
                    </a:p>
                  </a:txBody>
                  <a:tcPr marL="0" marR="0" marT="0" marB="0">
                    <a:lnT w="6350">
                      <a:solidFill>
                        <a:srgbClr val="939598"/>
                      </a:solidFill>
                      <a:prstDash val="solid"/>
                    </a:lnT>
                  </a:tcPr>
                </a:tc>
                <a:extLst>
                  <a:ext uri="{0D108BD9-81ED-4DB2-BD59-A6C34878D82A}">
                    <a16:rowId xmlns:a16="http://schemas.microsoft.com/office/drawing/2014/main" val="10002"/>
                  </a:ext>
                </a:extLst>
              </a:tr>
            </a:tbl>
          </a:graphicData>
        </a:graphic>
      </p:graphicFrame>
      <p:sp>
        <p:nvSpPr>
          <p:cNvPr id="37" name="object 4">
            <a:extLst>
              <a:ext uri="{FF2B5EF4-FFF2-40B4-BE49-F238E27FC236}">
                <a16:creationId xmlns:a16="http://schemas.microsoft.com/office/drawing/2014/main" id="{A752BDD6-5C46-C448-A058-0143B417EDC8}"/>
              </a:ext>
            </a:extLst>
          </p:cNvPr>
          <p:cNvSpPr txBox="1"/>
          <p:nvPr/>
        </p:nvSpPr>
        <p:spPr>
          <a:xfrm>
            <a:off x="347300" y="5592343"/>
            <a:ext cx="1071245" cy="234315"/>
          </a:xfrm>
          <a:prstGeom prst="rect">
            <a:avLst/>
          </a:prstGeom>
        </p:spPr>
        <p:txBody>
          <a:bodyPr vert="horz" wrap="square" lIns="0" tIns="20320" rIns="0" bIns="0" rtlCol="0">
            <a:spAutoFit/>
          </a:bodyPr>
          <a:lstStyle/>
          <a:p>
            <a:pPr marL="12700" marR="5080">
              <a:lnSpc>
                <a:spcPts val="800"/>
              </a:lnSpc>
              <a:spcBef>
                <a:spcPts val="160"/>
              </a:spcBef>
            </a:pPr>
            <a:r>
              <a:rPr sz="700" spc="-20" dirty="0">
                <a:solidFill>
                  <a:srgbClr val="231F20"/>
                </a:solidFill>
                <a:latin typeface="Helvetica Neue"/>
                <a:cs typeface="Helvetica Neue"/>
              </a:rPr>
              <a:t>Tech </a:t>
            </a:r>
            <a:r>
              <a:rPr sz="700" dirty="0">
                <a:solidFill>
                  <a:srgbClr val="231F20"/>
                </a:solidFill>
                <a:latin typeface="Helvetica Neue"/>
                <a:cs typeface="Helvetica Neue"/>
              </a:rPr>
              <a:t>for History (Full</a:t>
            </a:r>
            <a:r>
              <a:rPr sz="700" spc="-60" dirty="0">
                <a:solidFill>
                  <a:srgbClr val="231F20"/>
                </a:solidFill>
                <a:latin typeface="Helvetica Neue"/>
                <a:cs typeface="Helvetica Neue"/>
              </a:rPr>
              <a:t> </a:t>
            </a:r>
            <a:r>
              <a:rPr sz="700" spc="-20" dirty="0">
                <a:solidFill>
                  <a:srgbClr val="231F20"/>
                </a:solidFill>
                <a:latin typeface="Helvetica Neue"/>
                <a:cs typeface="Helvetica Neue"/>
              </a:rPr>
              <a:t>Tech)  </a:t>
            </a:r>
            <a:r>
              <a:rPr sz="700" dirty="0">
                <a:solidFill>
                  <a:srgbClr val="231F20"/>
                </a:solidFill>
                <a:latin typeface="Helvetica Neue"/>
                <a:cs typeface="Helvetica Neue"/>
              </a:rPr>
              <a:t>Seven </a:t>
            </a:r>
            <a:r>
              <a:rPr sz="700" spc="-10" dirty="0">
                <a:solidFill>
                  <a:srgbClr val="231F20"/>
                </a:solidFill>
                <a:latin typeface="Helvetica Neue"/>
                <a:cs typeface="Helvetica Neue"/>
              </a:rPr>
              <a:t>Wonders</a:t>
            </a:r>
            <a:r>
              <a:rPr sz="700" spc="-15" dirty="0">
                <a:solidFill>
                  <a:srgbClr val="231F20"/>
                </a:solidFill>
                <a:latin typeface="Helvetica Neue"/>
                <a:cs typeface="Helvetica Neue"/>
              </a:rPr>
              <a:t> </a:t>
            </a:r>
            <a:r>
              <a:rPr sz="700" dirty="0">
                <a:solidFill>
                  <a:srgbClr val="231F20"/>
                </a:solidFill>
                <a:latin typeface="Helvetica Neue"/>
                <a:cs typeface="Helvetica Neue"/>
              </a:rPr>
              <a:t>AR</a:t>
            </a:r>
            <a:endParaRPr sz="700" dirty="0">
              <a:latin typeface="Helvetica Neue"/>
              <a:cs typeface="Helvetica Neue"/>
            </a:endParaRPr>
          </a:p>
        </p:txBody>
      </p:sp>
      <p:sp>
        <p:nvSpPr>
          <p:cNvPr id="41" name="object 6">
            <a:extLst>
              <a:ext uri="{FF2B5EF4-FFF2-40B4-BE49-F238E27FC236}">
                <a16:creationId xmlns:a16="http://schemas.microsoft.com/office/drawing/2014/main" id="{2BDC06E5-DCF1-0B4F-8D1A-28D3E9E206E7}"/>
              </a:ext>
            </a:extLst>
          </p:cNvPr>
          <p:cNvSpPr txBox="1"/>
          <p:nvPr/>
        </p:nvSpPr>
        <p:spPr>
          <a:xfrm>
            <a:off x="6489700" y="5610225"/>
            <a:ext cx="128270" cy="132080"/>
          </a:xfrm>
          <a:prstGeom prst="rect">
            <a:avLst/>
          </a:prstGeom>
        </p:spPr>
        <p:txBody>
          <a:bodyPr vert="horz" wrap="square" lIns="0" tIns="12700" rIns="0" bIns="0" rtlCol="0">
            <a:spAutoFit/>
          </a:bodyPr>
          <a:lstStyle/>
          <a:p>
            <a:pPr marL="12700">
              <a:lnSpc>
                <a:spcPct val="100000"/>
              </a:lnSpc>
              <a:spcBef>
                <a:spcPts val="100"/>
              </a:spcBef>
            </a:pPr>
            <a:r>
              <a:rPr sz="700" dirty="0">
                <a:solidFill>
                  <a:srgbClr val="231F20"/>
                </a:solidFill>
                <a:latin typeface="Helvetica Neue"/>
                <a:cs typeface="Helvetica Neue"/>
              </a:rPr>
              <a:t>4+</a:t>
            </a:r>
            <a:endParaRPr sz="700" dirty="0">
              <a:latin typeface="Helvetica Neue"/>
              <a:cs typeface="Helvetica Neue"/>
            </a:endParaRPr>
          </a:p>
        </p:txBody>
      </p:sp>
      <p:sp>
        <p:nvSpPr>
          <p:cNvPr id="48" name="object 7">
            <a:extLst>
              <a:ext uri="{FF2B5EF4-FFF2-40B4-BE49-F238E27FC236}">
                <a16:creationId xmlns:a16="http://schemas.microsoft.com/office/drawing/2014/main" id="{37F636BD-287C-BC4D-956D-1DED2A8132F6}"/>
              </a:ext>
            </a:extLst>
          </p:cNvPr>
          <p:cNvSpPr txBox="1"/>
          <p:nvPr/>
        </p:nvSpPr>
        <p:spPr>
          <a:xfrm>
            <a:off x="7302500" y="5590380"/>
            <a:ext cx="1727200" cy="234315"/>
          </a:xfrm>
          <a:prstGeom prst="rect">
            <a:avLst/>
          </a:prstGeom>
        </p:spPr>
        <p:txBody>
          <a:bodyPr vert="horz" wrap="square" lIns="0" tIns="20320" rIns="0" bIns="0" rtlCol="0">
            <a:spAutoFit/>
          </a:bodyPr>
          <a:lstStyle/>
          <a:p>
            <a:pPr marL="12700" marR="5080">
              <a:lnSpc>
                <a:spcPts val="800"/>
              </a:lnSpc>
              <a:spcBef>
                <a:spcPts val="160"/>
              </a:spcBef>
            </a:pPr>
            <a:r>
              <a:rPr sz="700" dirty="0">
                <a:solidFill>
                  <a:srgbClr val="231F20"/>
                </a:solidFill>
                <a:latin typeface="Helvetica Neue"/>
                <a:cs typeface="Helvetica Neue"/>
              </a:rPr>
              <a:t>Needs a </a:t>
            </a:r>
            <a:r>
              <a:rPr sz="700" spc="-5" dirty="0">
                <a:solidFill>
                  <a:srgbClr val="231F20"/>
                </a:solidFill>
                <a:latin typeface="Helvetica Neue"/>
                <a:cs typeface="Helvetica Neue"/>
              </a:rPr>
              <a:t>large </a:t>
            </a:r>
            <a:r>
              <a:rPr sz="700" dirty="0">
                <a:solidFill>
                  <a:srgbClr val="231F20"/>
                </a:solidFill>
                <a:latin typeface="Helvetica Neue"/>
                <a:cs typeface="Helvetica Neue"/>
              </a:rPr>
              <a:t>open space if you would</a:t>
            </a:r>
            <a:r>
              <a:rPr sz="700" spc="-90" dirty="0">
                <a:solidFill>
                  <a:srgbClr val="231F20"/>
                </a:solidFill>
                <a:latin typeface="Helvetica Neue"/>
                <a:cs typeface="Helvetica Neue"/>
              </a:rPr>
              <a:t> </a:t>
            </a:r>
            <a:r>
              <a:rPr sz="700" dirty="0">
                <a:solidFill>
                  <a:srgbClr val="231F20"/>
                </a:solidFill>
                <a:latin typeface="Helvetica Neue"/>
                <a:cs typeface="Helvetica Neue"/>
              </a:rPr>
              <a:t>like  to physically walk </a:t>
            </a:r>
            <a:r>
              <a:rPr sz="700" spc="-5" dirty="0">
                <a:solidFill>
                  <a:srgbClr val="231F20"/>
                </a:solidFill>
                <a:latin typeface="Helvetica Neue"/>
                <a:cs typeface="Helvetica Neue"/>
              </a:rPr>
              <a:t>through </a:t>
            </a:r>
            <a:r>
              <a:rPr sz="700" dirty="0">
                <a:solidFill>
                  <a:srgbClr val="231F20"/>
                </a:solidFill>
                <a:latin typeface="Helvetica Neue"/>
                <a:cs typeface="Helvetica Neue"/>
              </a:rPr>
              <a:t>the AR</a:t>
            </a:r>
            <a:r>
              <a:rPr sz="700" spc="-55" dirty="0">
                <a:solidFill>
                  <a:srgbClr val="231F20"/>
                </a:solidFill>
                <a:latin typeface="Helvetica Neue"/>
                <a:cs typeface="Helvetica Neue"/>
              </a:rPr>
              <a:t> </a:t>
            </a:r>
            <a:r>
              <a:rPr sz="700" dirty="0">
                <a:solidFill>
                  <a:srgbClr val="231F20"/>
                </a:solidFill>
                <a:latin typeface="Helvetica Neue"/>
                <a:cs typeface="Helvetica Neue"/>
              </a:rPr>
              <a:t>models</a:t>
            </a:r>
            <a:r>
              <a:rPr lang="en-GB" sz="700" dirty="0">
                <a:solidFill>
                  <a:srgbClr val="231F20"/>
                </a:solidFill>
                <a:latin typeface="Helvetica Neue"/>
                <a:cs typeface="Helvetica Neue"/>
              </a:rPr>
              <a:t>.</a:t>
            </a:r>
            <a:endParaRPr sz="700" dirty="0">
              <a:latin typeface="Helvetica Neue"/>
              <a:cs typeface="Helvetica Neue"/>
            </a:endParaRPr>
          </a:p>
        </p:txBody>
      </p:sp>
      <p:sp>
        <p:nvSpPr>
          <p:cNvPr id="52" name="object 8">
            <a:extLst>
              <a:ext uri="{FF2B5EF4-FFF2-40B4-BE49-F238E27FC236}">
                <a16:creationId xmlns:a16="http://schemas.microsoft.com/office/drawing/2014/main" id="{F865DB71-44B8-8843-B064-CCDFE1061B02}"/>
              </a:ext>
            </a:extLst>
          </p:cNvPr>
          <p:cNvSpPr txBox="1"/>
          <p:nvPr/>
        </p:nvSpPr>
        <p:spPr>
          <a:xfrm>
            <a:off x="2604477" y="5550045"/>
            <a:ext cx="1294423" cy="328295"/>
          </a:xfrm>
          <a:prstGeom prst="rect">
            <a:avLst/>
          </a:prstGeom>
        </p:spPr>
        <p:txBody>
          <a:bodyPr vert="horz" wrap="square" lIns="0" tIns="20320" rIns="0" bIns="0" rtlCol="0">
            <a:spAutoFit/>
          </a:bodyPr>
          <a:lstStyle/>
          <a:p>
            <a:pPr marL="12700" marR="5080">
              <a:lnSpc>
                <a:spcPts val="800"/>
              </a:lnSpc>
              <a:spcBef>
                <a:spcPts val="160"/>
              </a:spcBef>
            </a:pPr>
            <a:r>
              <a:rPr sz="700" dirty="0">
                <a:solidFill>
                  <a:srgbClr val="231F20"/>
                </a:solidFill>
                <a:latin typeface="Helvetica Neue"/>
                <a:cs typeface="Helvetica Neue"/>
              </a:rPr>
              <a:t>5th generation and 6th generation</a:t>
            </a:r>
            <a:r>
              <a:rPr sz="700" spc="-100" dirty="0">
                <a:solidFill>
                  <a:srgbClr val="231F20"/>
                </a:solidFill>
                <a:latin typeface="Helvetica Neue"/>
                <a:cs typeface="Helvetica Neue"/>
              </a:rPr>
              <a:t> </a:t>
            </a:r>
            <a:r>
              <a:rPr sz="700" dirty="0">
                <a:solidFill>
                  <a:srgbClr val="231F20"/>
                </a:solidFill>
                <a:latin typeface="Helvetica Neue"/>
                <a:cs typeface="Helvetica Neue"/>
              </a:rPr>
              <a:t>iPad </a:t>
            </a:r>
            <a:r>
              <a:rPr sz="700" spc="-5" dirty="0">
                <a:solidFill>
                  <a:srgbClr val="231F20"/>
                </a:solidFill>
                <a:latin typeface="Helvetica Neue"/>
                <a:cs typeface="Helvetica Neue"/>
              </a:rPr>
              <a:t>onwards. </a:t>
            </a:r>
            <a:r>
              <a:rPr lang="en-GB" sz="700" dirty="0">
                <a:solidFill>
                  <a:srgbClr val="231F20"/>
                </a:solidFill>
                <a:latin typeface="Helvetica Neue"/>
                <a:cs typeface="Helvetica Neue"/>
              </a:rPr>
              <a:t>Requires iOS 11.0 or later.</a:t>
            </a:r>
            <a:endParaRPr sz="700" dirty="0">
              <a:latin typeface="Helvetica Neue"/>
              <a:cs typeface="Helvetica Neue"/>
            </a:endParaRPr>
          </a:p>
        </p:txBody>
      </p:sp>
      <p:sp>
        <p:nvSpPr>
          <p:cNvPr id="58" name="object 9">
            <a:extLst>
              <a:ext uri="{FF2B5EF4-FFF2-40B4-BE49-F238E27FC236}">
                <a16:creationId xmlns:a16="http://schemas.microsoft.com/office/drawing/2014/main" id="{8C36FEA3-EF7D-5F49-8F3F-8D206D63702C}"/>
              </a:ext>
            </a:extLst>
          </p:cNvPr>
          <p:cNvSpPr txBox="1"/>
          <p:nvPr/>
        </p:nvSpPr>
        <p:spPr>
          <a:xfrm>
            <a:off x="4285857" y="5627649"/>
            <a:ext cx="1002030" cy="132080"/>
          </a:xfrm>
          <a:prstGeom prst="rect">
            <a:avLst/>
          </a:prstGeom>
        </p:spPr>
        <p:txBody>
          <a:bodyPr vert="horz" wrap="square" lIns="0" tIns="12700" rIns="0" bIns="0" rtlCol="0">
            <a:spAutoFit/>
          </a:bodyPr>
          <a:lstStyle/>
          <a:p>
            <a:pPr marL="12700">
              <a:lnSpc>
                <a:spcPct val="100000"/>
              </a:lnSpc>
              <a:spcBef>
                <a:spcPts val="100"/>
              </a:spcBef>
            </a:pPr>
            <a:r>
              <a:rPr sz="700" dirty="0">
                <a:solidFill>
                  <a:srgbClr val="231F20"/>
                </a:solidFill>
                <a:latin typeface="Helvetica Neue"/>
                <a:cs typeface="Helvetica Neue"/>
              </a:rPr>
              <a:t>Not available on</a:t>
            </a:r>
            <a:r>
              <a:rPr sz="700" spc="-70" dirty="0">
                <a:solidFill>
                  <a:srgbClr val="231F20"/>
                </a:solidFill>
                <a:latin typeface="Helvetica Neue"/>
                <a:cs typeface="Helvetica Neue"/>
              </a:rPr>
              <a:t> </a:t>
            </a:r>
            <a:r>
              <a:rPr sz="700" spc="-5" dirty="0">
                <a:solidFill>
                  <a:srgbClr val="231F20"/>
                </a:solidFill>
                <a:latin typeface="Helvetica Neue"/>
                <a:cs typeface="Helvetica Neue"/>
              </a:rPr>
              <a:t>Android</a:t>
            </a:r>
            <a:endParaRPr sz="700" dirty="0">
              <a:latin typeface="Helvetica Neue"/>
              <a:cs typeface="Helvetica Neue"/>
            </a:endParaRPr>
          </a:p>
        </p:txBody>
      </p:sp>
      <p:grpSp>
        <p:nvGrpSpPr>
          <p:cNvPr id="59" name="object 11">
            <a:extLst>
              <a:ext uri="{FF2B5EF4-FFF2-40B4-BE49-F238E27FC236}">
                <a16:creationId xmlns:a16="http://schemas.microsoft.com/office/drawing/2014/main" id="{C456A6BD-0F29-1F4E-A95D-FDB932BD89C7}"/>
              </a:ext>
            </a:extLst>
          </p:cNvPr>
          <p:cNvGrpSpPr/>
          <p:nvPr/>
        </p:nvGrpSpPr>
        <p:grpSpPr>
          <a:xfrm>
            <a:off x="360000" y="5478068"/>
            <a:ext cx="9972040" cy="477430"/>
            <a:chOff x="360000" y="3111355"/>
            <a:chExt cx="9972040" cy="477430"/>
          </a:xfrm>
        </p:grpSpPr>
        <p:sp>
          <p:nvSpPr>
            <p:cNvPr id="60" name="object 12">
              <a:extLst>
                <a:ext uri="{FF2B5EF4-FFF2-40B4-BE49-F238E27FC236}">
                  <a16:creationId xmlns:a16="http://schemas.microsoft.com/office/drawing/2014/main" id="{66BBC3A2-87CB-F44A-8C74-6DC2139CBE64}"/>
                </a:ext>
              </a:extLst>
            </p:cNvPr>
            <p:cNvSpPr/>
            <p:nvPr/>
          </p:nvSpPr>
          <p:spPr>
            <a:xfrm>
              <a:off x="360000" y="3111355"/>
              <a:ext cx="9972040" cy="0"/>
            </a:xfrm>
            <a:custGeom>
              <a:avLst/>
              <a:gdLst/>
              <a:ahLst/>
              <a:cxnLst/>
              <a:rect l="l" t="t" r="r" b="b"/>
              <a:pathLst>
                <a:path w="9972040">
                  <a:moveTo>
                    <a:pt x="0" y="0"/>
                  </a:moveTo>
                  <a:lnTo>
                    <a:pt x="9972001" y="0"/>
                  </a:lnTo>
                </a:path>
              </a:pathLst>
            </a:custGeom>
            <a:ln w="6350">
              <a:solidFill>
                <a:srgbClr val="939598"/>
              </a:solidFill>
            </a:ln>
          </p:spPr>
          <p:txBody>
            <a:bodyPr wrap="square" lIns="0" tIns="0" rIns="0" bIns="0" rtlCol="0"/>
            <a:lstStyle/>
            <a:p>
              <a:endParaRPr/>
            </a:p>
          </p:txBody>
        </p:sp>
        <p:sp>
          <p:nvSpPr>
            <p:cNvPr id="74" name="object 12">
              <a:extLst>
                <a:ext uri="{FF2B5EF4-FFF2-40B4-BE49-F238E27FC236}">
                  <a16:creationId xmlns:a16="http://schemas.microsoft.com/office/drawing/2014/main" id="{E1B874E5-456E-C540-ADA2-24BE3C45BCE5}"/>
                </a:ext>
              </a:extLst>
            </p:cNvPr>
            <p:cNvSpPr/>
            <p:nvPr/>
          </p:nvSpPr>
          <p:spPr>
            <a:xfrm>
              <a:off x="360000" y="3588785"/>
              <a:ext cx="9972040" cy="0"/>
            </a:xfrm>
            <a:custGeom>
              <a:avLst/>
              <a:gdLst/>
              <a:ahLst/>
              <a:cxnLst/>
              <a:rect l="l" t="t" r="r" b="b"/>
              <a:pathLst>
                <a:path w="9972040">
                  <a:moveTo>
                    <a:pt x="0" y="0"/>
                  </a:moveTo>
                  <a:lnTo>
                    <a:pt x="9972001" y="0"/>
                  </a:lnTo>
                </a:path>
              </a:pathLst>
            </a:custGeom>
            <a:ln w="6350">
              <a:solidFill>
                <a:srgbClr val="939598"/>
              </a:solidFill>
            </a:ln>
          </p:spPr>
          <p:txBody>
            <a:bodyPr wrap="square" lIns="0" tIns="0" rIns="0" bIns="0" rtlCol="0"/>
            <a:lstStyle/>
            <a:p>
              <a:endParaRPr/>
            </a:p>
          </p:txBody>
        </p:sp>
      </p:grpSp>
      <p:sp>
        <p:nvSpPr>
          <p:cNvPr id="69" name="object 15">
            <a:extLst>
              <a:ext uri="{FF2B5EF4-FFF2-40B4-BE49-F238E27FC236}">
                <a16:creationId xmlns:a16="http://schemas.microsoft.com/office/drawing/2014/main" id="{75BB4ADF-C7AC-F347-BEE4-581D3D977779}"/>
              </a:ext>
            </a:extLst>
          </p:cNvPr>
          <p:cNvSpPr/>
          <p:nvPr/>
        </p:nvSpPr>
        <p:spPr>
          <a:xfrm>
            <a:off x="1952100" y="4555651"/>
            <a:ext cx="335999" cy="435315"/>
          </a:xfrm>
          <a:prstGeom prst="rect">
            <a:avLst/>
          </a:prstGeom>
          <a:blipFill>
            <a:blip r:embed="rId8" cstate="print"/>
            <a:stretch>
              <a:fillRect/>
            </a:stretch>
          </a:blipFill>
        </p:spPr>
        <p:txBody>
          <a:bodyPr wrap="square" lIns="0" tIns="0" rIns="0" bIns="0" rtlCol="0"/>
          <a:lstStyle/>
          <a:p>
            <a:endParaRPr/>
          </a:p>
        </p:txBody>
      </p:sp>
      <p:sp>
        <p:nvSpPr>
          <p:cNvPr id="70" name="object 16">
            <a:extLst>
              <a:ext uri="{FF2B5EF4-FFF2-40B4-BE49-F238E27FC236}">
                <a16:creationId xmlns:a16="http://schemas.microsoft.com/office/drawing/2014/main" id="{9C1C49A7-6F31-3D4B-AE3B-EE603651438F}"/>
              </a:ext>
            </a:extLst>
          </p:cNvPr>
          <p:cNvSpPr/>
          <p:nvPr/>
        </p:nvSpPr>
        <p:spPr>
          <a:xfrm>
            <a:off x="1901700" y="5069922"/>
            <a:ext cx="453600" cy="378713"/>
          </a:xfrm>
          <a:prstGeom prst="rect">
            <a:avLst/>
          </a:prstGeom>
          <a:blipFill>
            <a:blip r:embed="rId9" cstate="print"/>
            <a:stretch>
              <a:fillRect/>
            </a:stretch>
          </a:blipFill>
        </p:spPr>
        <p:txBody>
          <a:bodyPr wrap="square" lIns="0" tIns="0" rIns="0" bIns="0" rtlCol="0"/>
          <a:lstStyle/>
          <a:p>
            <a:endParaRPr/>
          </a:p>
        </p:txBody>
      </p:sp>
      <p:sp>
        <p:nvSpPr>
          <p:cNvPr id="67" name="object 7">
            <a:extLst>
              <a:ext uri="{FF2B5EF4-FFF2-40B4-BE49-F238E27FC236}">
                <a16:creationId xmlns:a16="http://schemas.microsoft.com/office/drawing/2014/main" id="{64598BD5-2AF8-DEAD-0A2B-C34AAD1B6CF6}"/>
              </a:ext>
            </a:extLst>
          </p:cNvPr>
          <p:cNvSpPr txBox="1"/>
          <p:nvPr/>
        </p:nvSpPr>
        <p:spPr>
          <a:xfrm>
            <a:off x="7302500" y="4185618"/>
            <a:ext cx="1727200" cy="225703"/>
          </a:xfrm>
          <a:prstGeom prst="rect">
            <a:avLst/>
          </a:prstGeom>
        </p:spPr>
        <p:txBody>
          <a:bodyPr vert="horz" wrap="square" lIns="0" tIns="20320" rIns="0" bIns="0" rtlCol="0">
            <a:spAutoFit/>
          </a:bodyPr>
          <a:lstStyle/>
          <a:p>
            <a:pPr marL="12700" marR="5080">
              <a:lnSpc>
                <a:spcPts val="800"/>
              </a:lnSpc>
              <a:spcBef>
                <a:spcPts val="160"/>
              </a:spcBef>
            </a:pPr>
            <a:r>
              <a:rPr lang="en-GB" sz="700" dirty="0">
                <a:solidFill>
                  <a:srgbClr val="231F20"/>
                </a:solidFill>
                <a:latin typeface="Helvetica Neue"/>
                <a:cs typeface="Helvetica Neue"/>
              </a:rPr>
              <a:t>Desktop version for Mac available too. Requires macOS 11.0 or later.</a:t>
            </a:r>
            <a:endParaRPr sz="700" dirty="0">
              <a:latin typeface="Helvetica Neue"/>
              <a:cs typeface="Helvetica Neue"/>
            </a:endParaRPr>
          </a:p>
        </p:txBody>
      </p:sp>
      <p:pic>
        <p:nvPicPr>
          <p:cNvPr id="8" name="Picture 7" descr="A picture containing text&#10;&#10;Description automatically generated">
            <a:extLst>
              <a:ext uri="{FF2B5EF4-FFF2-40B4-BE49-F238E27FC236}">
                <a16:creationId xmlns:a16="http://schemas.microsoft.com/office/drawing/2014/main" id="{5E570F47-177C-A91E-326D-C4AB20444B7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901700" y="2687003"/>
            <a:ext cx="430708" cy="409525"/>
          </a:xfrm>
          <a:prstGeom prst="rect">
            <a:avLst/>
          </a:prstGeom>
        </p:spPr>
      </p:pic>
      <p:sp>
        <p:nvSpPr>
          <p:cNvPr id="71" name="object 13">
            <a:extLst>
              <a:ext uri="{FF2B5EF4-FFF2-40B4-BE49-F238E27FC236}">
                <a16:creationId xmlns:a16="http://schemas.microsoft.com/office/drawing/2014/main" id="{9C1F3418-5E2A-BA6E-D95B-FE2375A0917D}"/>
              </a:ext>
            </a:extLst>
          </p:cNvPr>
          <p:cNvSpPr txBox="1"/>
          <p:nvPr/>
        </p:nvSpPr>
        <p:spPr>
          <a:xfrm>
            <a:off x="7302500" y="2801696"/>
            <a:ext cx="1854200" cy="228268"/>
          </a:xfrm>
          <a:prstGeom prst="rect">
            <a:avLst/>
          </a:prstGeom>
        </p:spPr>
        <p:txBody>
          <a:bodyPr vert="horz" wrap="square" lIns="0" tIns="12700" rIns="0" bIns="0" rtlCol="0">
            <a:spAutoFit/>
          </a:bodyPr>
          <a:lstStyle/>
          <a:p>
            <a:pPr marL="12700">
              <a:lnSpc>
                <a:spcPct val="100000"/>
              </a:lnSpc>
              <a:spcBef>
                <a:spcPts val="100"/>
              </a:spcBef>
            </a:pPr>
            <a:r>
              <a:rPr lang="en-GB" sz="700" dirty="0">
                <a:solidFill>
                  <a:srgbClr val="231F20"/>
                </a:solidFill>
                <a:latin typeface="Helvetica Neue"/>
                <a:cs typeface="Helvetica Neue"/>
              </a:rPr>
              <a:t>Works with iPhone and iPod touch so can be modelled.</a:t>
            </a:r>
            <a:endParaRPr sz="700" dirty="0">
              <a:latin typeface="Helvetica Neue"/>
              <a:cs typeface="Helvetica Neue"/>
            </a:endParaRPr>
          </a:p>
        </p:txBody>
      </p:sp>
      <p:sp>
        <p:nvSpPr>
          <p:cNvPr id="72" name="object 7">
            <a:extLst>
              <a:ext uri="{FF2B5EF4-FFF2-40B4-BE49-F238E27FC236}">
                <a16:creationId xmlns:a16="http://schemas.microsoft.com/office/drawing/2014/main" id="{C2D6B4F0-A36B-1313-40D8-9CCE274B26DD}"/>
              </a:ext>
            </a:extLst>
          </p:cNvPr>
          <p:cNvSpPr txBox="1"/>
          <p:nvPr/>
        </p:nvSpPr>
        <p:spPr>
          <a:xfrm>
            <a:off x="7302500" y="4620147"/>
            <a:ext cx="1727200" cy="123111"/>
          </a:xfrm>
          <a:prstGeom prst="rect">
            <a:avLst/>
          </a:prstGeom>
        </p:spPr>
        <p:txBody>
          <a:bodyPr vert="horz" wrap="square" lIns="0" tIns="20320" rIns="0" bIns="0" rtlCol="0">
            <a:spAutoFit/>
          </a:bodyPr>
          <a:lstStyle/>
          <a:p>
            <a:pPr marL="12700" marR="5080">
              <a:lnSpc>
                <a:spcPts val="800"/>
              </a:lnSpc>
              <a:spcBef>
                <a:spcPts val="160"/>
              </a:spcBef>
            </a:pPr>
            <a:r>
              <a:rPr lang="en-GB" sz="700" dirty="0">
                <a:solidFill>
                  <a:srgbClr val="231F20"/>
                </a:solidFill>
                <a:latin typeface="Helvetica Neue"/>
                <a:cs typeface="Helvetica Neue"/>
              </a:rPr>
              <a:t>Works best with iOS 12 or later.</a:t>
            </a:r>
            <a:endParaRPr sz="700" dirty="0">
              <a:latin typeface="Helvetica Neue"/>
              <a:cs typeface="Helvetica Neue"/>
            </a:endParaRPr>
          </a:p>
        </p:txBody>
      </p:sp>
      <p:sp>
        <p:nvSpPr>
          <p:cNvPr id="73" name="object 7">
            <a:extLst>
              <a:ext uri="{FF2B5EF4-FFF2-40B4-BE49-F238E27FC236}">
                <a16:creationId xmlns:a16="http://schemas.microsoft.com/office/drawing/2014/main" id="{66E6FE2D-7F8C-C5A9-DCDA-B093A4356663}"/>
              </a:ext>
            </a:extLst>
          </p:cNvPr>
          <p:cNvSpPr txBox="1"/>
          <p:nvPr/>
        </p:nvSpPr>
        <p:spPr>
          <a:xfrm>
            <a:off x="7302500" y="5099527"/>
            <a:ext cx="1727200" cy="225703"/>
          </a:xfrm>
          <a:prstGeom prst="rect">
            <a:avLst/>
          </a:prstGeom>
        </p:spPr>
        <p:txBody>
          <a:bodyPr vert="horz" wrap="square" lIns="0" tIns="20320" rIns="0" bIns="0" rtlCol="0">
            <a:spAutoFit/>
          </a:bodyPr>
          <a:lstStyle/>
          <a:p>
            <a:pPr marL="12700" marR="5080">
              <a:lnSpc>
                <a:spcPts val="800"/>
              </a:lnSpc>
              <a:spcBef>
                <a:spcPts val="160"/>
              </a:spcBef>
            </a:pPr>
            <a:r>
              <a:rPr lang="en-GB" sz="700" dirty="0">
                <a:solidFill>
                  <a:srgbClr val="231F20"/>
                </a:solidFill>
                <a:latin typeface="Helvetica Neue"/>
                <a:cs typeface="Helvetica Neue"/>
              </a:rPr>
              <a:t>Desktop version for Mac available too. Requires macOS 11.0 or later.</a:t>
            </a:r>
            <a:endParaRPr sz="700" dirty="0">
              <a:latin typeface="Helvetica Neue"/>
              <a:cs typeface="Helvetica Neue"/>
            </a:endParaRPr>
          </a:p>
        </p:txBody>
      </p:sp>
      <p:sp>
        <p:nvSpPr>
          <p:cNvPr id="75" name="object 8">
            <a:extLst>
              <a:ext uri="{FF2B5EF4-FFF2-40B4-BE49-F238E27FC236}">
                <a16:creationId xmlns:a16="http://schemas.microsoft.com/office/drawing/2014/main" id="{46302616-0913-5E24-AD1F-E64347B7E77A}"/>
              </a:ext>
            </a:extLst>
          </p:cNvPr>
          <p:cNvSpPr txBox="1"/>
          <p:nvPr/>
        </p:nvSpPr>
        <p:spPr>
          <a:xfrm>
            <a:off x="2603500" y="3175221"/>
            <a:ext cx="1294423" cy="328295"/>
          </a:xfrm>
          <a:prstGeom prst="rect">
            <a:avLst/>
          </a:prstGeom>
        </p:spPr>
        <p:txBody>
          <a:bodyPr vert="horz" wrap="square" lIns="0" tIns="20320" rIns="0" bIns="0" rtlCol="0">
            <a:spAutoFit/>
          </a:bodyPr>
          <a:lstStyle/>
          <a:p>
            <a:pPr marL="12700" marR="5080">
              <a:lnSpc>
                <a:spcPts val="800"/>
              </a:lnSpc>
              <a:spcBef>
                <a:spcPts val="160"/>
              </a:spcBef>
            </a:pPr>
            <a:r>
              <a:rPr sz="700" dirty="0">
                <a:solidFill>
                  <a:srgbClr val="231F20"/>
                </a:solidFill>
                <a:latin typeface="Helvetica Neue"/>
                <a:cs typeface="Helvetica Neue"/>
              </a:rPr>
              <a:t>5th generation and 6th generation</a:t>
            </a:r>
            <a:r>
              <a:rPr sz="700" spc="-100" dirty="0">
                <a:solidFill>
                  <a:srgbClr val="231F20"/>
                </a:solidFill>
                <a:latin typeface="Helvetica Neue"/>
                <a:cs typeface="Helvetica Neue"/>
              </a:rPr>
              <a:t> </a:t>
            </a:r>
            <a:r>
              <a:rPr sz="700" dirty="0">
                <a:solidFill>
                  <a:srgbClr val="231F20"/>
                </a:solidFill>
                <a:latin typeface="Helvetica Neue"/>
                <a:cs typeface="Helvetica Neue"/>
              </a:rPr>
              <a:t>iPad </a:t>
            </a:r>
            <a:r>
              <a:rPr sz="700" spc="-5" dirty="0">
                <a:solidFill>
                  <a:srgbClr val="231F20"/>
                </a:solidFill>
                <a:latin typeface="Helvetica Neue"/>
                <a:cs typeface="Helvetica Neue"/>
              </a:rPr>
              <a:t>onwards. </a:t>
            </a:r>
            <a:r>
              <a:rPr lang="en-GB" sz="700" dirty="0">
                <a:solidFill>
                  <a:srgbClr val="231F20"/>
                </a:solidFill>
                <a:latin typeface="Helvetica Neue"/>
                <a:cs typeface="Helvetica Neue"/>
              </a:rPr>
              <a:t>Requires iOS 12.2 or later.</a:t>
            </a:r>
            <a:endParaRPr sz="700" dirty="0">
              <a:latin typeface="Helvetica Neue"/>
              <a:cs typeface="Helvetica Neue"/>
            </a:endParaRPr>
          </a:p>
        </p:txBody>
      </p:sp>
      <p:pic>
        <p:nvPicPr>
          <p:cNvPr id="2" name="Picture 1" descr="Icon&#10;&#10;Description automatically generated">
            <a:extLst>
              <a:ext uri="{FF2B5EF4-FFF2-40B4-BE49-F238E27FC236}">
                <a16:creationId xmlns:a16="http://schemas.microsoft.com/office/drawing/2014/main" id="{60775A4D-CD28-116C-4B86-AB0BD8926EB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949846" y="5527047"/>
            <a:ext cx="398580" cy="380537"/>
          </a:xfrm>
          <a:prstGeom prst="rect">
            <a:avLst/>
          </a:prstGeom>
        </p:spPr>
      </p:pic>
    </p:spTree>
    <p:extLst>
      <p:ext uri="{BB962C8B-B14F-4D97-AF65-F5344CB8AC3E}">
        <p14:creationId xmlns:p14="http://schemas.microsoft.com/office/powerpoint/2010/main" val="40487958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1381</TotalTime>
  <Words>995</Words>
  <Application>Microsoft Macintosh PowerPoint</Application>
  <PresentationFormat>Custom</PresentationFormat>
  <Paragraphs>131</Paragraphs>
  <Slides>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Calibri</vt:lpstr>
      <vt:lpstr>Helvetica Neue</vt:lpstr>
      <vt:lpstr>Poppins</vt:lpstr>
      <vt:lpstr>Times New Roman</vt:lpstr>
      <vt:lpstr>Office Theme</vt:lpstr>
      <vt:lpstr> App Compatibility, Age Ratings and  Notes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Tech-We-Can-App-Compatability-and-Age-Rating-Notes_IR_23.9.19.indd</dc:title>
  <dc:creator>Rebecca Patel</dc:creator>
  <cp:lastModifiedBy>Patel, Hitz</cp:lastModifiedBy>
  <cp:revision>15</cp:revision>
  <dcterms:created xsi:type="dcterms:W3CDTF">2019-09-23T16:33:00Z</dcterms:created>
  <dcterms:modified xsi:type="dcterms:W3CDTF">2022-09-22T18:29:07Z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2019-09-23T00:00:00Z</vt:filetime>
  </property>
  <property fmtid="{D5CDD505-2E9C-101B-9397-08002B2CF9AE}" pid="3" name="Creator">
    <vt:lpwstr>Adobe InDesign 14.0 (Macintosh)</vt:lpwstr>
  </property>
  <property fmtid="{D5CDD505-2E9C-101B-9397-08002B2CF9AE}" pid="4" name="LastSaved">
    <vt:filetime>2019-09-23T00:00:00Z</vt:filetime>
  </property>
</Properties>
</file>