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3400" cy="7569200"/>
  <p:notesSz cx="10693400" cy="7569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/>
    <p:restoredTop sz="94762"/>
  </p:normalViewPr>
  <p:slideViewPr>
    <p:cSldViewPr>
      <p:cViewPr varScale="1">
        <p:scale>
          <a:sx n="110" d="100"/>
          <a:sy n="110" d="100"/>
        </p:scale>
        <p:origin x="2272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9871-1B2D-FC4B-89AE-101F93F03CCE}" type="datetimeFigureOut">
              <a:rPr lang="en-US" smtClean="0"/>
              <a:t>9/22/22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41713" y="946150"/>
            <a:ext cx="3609975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69975" y="3643313"/>
            <a:ext cx="8553450" cy="2979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189788"/>
            <a:ext cx="463391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57900" y="7189788"/>
            <a:ext cx="4632325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01AFF-7CB8-C545-84B9-871011694E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0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301AFF-7CB8-C545-84B9-871011694E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3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301AFF-7CB8-C545-84B9-871011694E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66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6452"/>
            <a:ext cx="9089390" cy="1589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8752"/>
            <a:ext cx="7485380" cy="1892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40916"/>
            <a:ext cx="4651629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3" y="359994"/>
            <a:ext cx="9973412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40916"/>
            <a:ext cx="9624060" cy="49956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9356"/>
            <a:ext cx="3421888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9356"/>
            <a:ext cx="2459482" cy="378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image" Target="../media/image10.png"/><Relationship Id="rId3" Type="http://schemas.openxmlformats.org/officeDocument/2006/relationships/hyperlink" Target="https://play.google.com/store/apps/details?id=co" TargetMode="External"/><Relationship Id="rId7" Type="http://schemas.openxmlformats.org/officeDocument/2006/relationships/image" Target="../media/image4.jp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11" Type="http://schemas.openxmlformats.org/officeDocument/2006/relationships/image" Target="../media/image8.png"/><Relationship Id="rId5" Type="http://schemas.openxmlformats.org/officeDocument/2006/relationships/image" Target="../media/image2.jp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jp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0.png"/><Relationship Id="rId5" Type="http://schemas.openxmlformats.org/officeDocument/2006/relationships/image" Target="../media/image15.jp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3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200" dirty="0">
              <a:latin typeface="Times New Roman"/>
              <a:cs typeface="Times New Roman"/>
            </a:endParaRPr>
          </a:p>
          <a:p>
            <a:pPr marL="215265">
              <a:lnSpc>
                <a:spcPct val="100000"/>
              </a:lnSpc>
            </a:pPr>
            <a:r>
              <a:rPr spc="-15" dirty="0"/>
              <a:t>App Availability</a:t>
            </a:r>
            <a:r>
              <a:rPr spc="-65" dirty="0"/>
              <a:t> </a:t>
            </a:r>
            <a:r>
              <a:rPr spc="-20" dirty="0"/>
              <a:t>Overview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7300" y="2150770"/>
            <a:ext cx="1158875" cy="35458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</a:t>
            </a:r>
            <a:r>
              <a:rPr sz="700" spc="-6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Communication</a:t>
            </a:r>
            <a:r>
              <a:rPr sz="7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and  Marketing 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(Full/Mid Tech)</a:t>
            </a:r>
          </a:p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Vuforia</a:t>
            </a:r>
            <a:r>
              <a:rPr sz="7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Chalk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9993" y="2745688"/>
            <a:ext cx="14180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Jig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Space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300" y="3216299"/>
            <a:ext cx="1418000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lang="en-GB" sz="7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1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lang="en-GB"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ogg</a:t>
            </a:r>
            <a:r>
              <a:rPr lang="en-GB"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i</a:t>
            </a:r>
            <a:r>
              <a:rPr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pedia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300" y="3684642"/>
            <a:ext cx="14180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1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Chatterpix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Kids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300" y="4168433"/>
            <a:ext cx="14180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Education 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(Full/Mid Tech)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Flip</a:t>
            </a:r>
            <a:r>
              <a:rPr sz="700" spc="-1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Grid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 (Now called ‘Flip’)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300" y="4637463"/>
            <a:ext cx="1341800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Fun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1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14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Quiver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300" y="5119175"/>
            <a:ext cx="1089712" cy="2410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Fun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AR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Vid Augmented Reality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0950" y="5589895"/>
            <a:ext cx="1165225" cy="380232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Health and</a:t>
            </a:r>
            <a:r>
              <a:rPr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Inclusion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(Full/Mid Tech)</a:t>
            </a:r>
          </a:p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Pocket Anatomy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9993" y="6113723"/>
            <a:ext cx="1165225" cy="339195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Health and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Inclusion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(Full/Mid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Insight Heart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9993" y="6698246"/>
            <a:ext cx="1165225" cy="35201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Health and</a:t>
            </a:r>
            <a:r>
              <a:rPr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Inclusion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(Full Tech)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endParaRPr lang="en-GB" sz="700" spc="-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Homecourt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22276" y="2263647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22276" y="2821432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22276" y="3278632"/>
            <a:ext cx="24765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£3</a:t>
            </a:r>
            <a:r>
              <a:rPr sz="700" spc="5" dirty="0">
                <a:solidFill>
                  <a:srgbClr val="231F20"/>
                </a:solidFill>
                <a:latin typeface="Helvetica Neue"/>
                <a:cs typeface="Helvetica Neue"/>
              </a:rPr>
              <a:t>.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4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9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822276" y="3735832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822276" y="4217415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822276" y="4676000"/>
            <a:ext cx="695792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Free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22276" y="5147055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79700" y="5704839"/>
            <a:ext cx="6858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£0.99 a month or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£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8</a:t>
            </a:r>
            <a:r>
              <a:rPr sz="700" spc="5" dirty="0">
                <a:solidFill>
                  <a:srgbClr val="231F20"/>
                </a:solidFill>
                <a:latin typeface="Helvetica Neue"/>
                <a:cs typeface="Helvetica Neue"/>
              </a:rPr>
              <a:t>.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4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9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 a year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22276" y="6198615"/>
            <a:ext cx="24765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£</a:t>
            </a:r>
            <a:r>
              <a:rPr lang="en-GB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2.49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22276" y="6808216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80246" y="2205735"/>
            <a:ext cx="1465580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https://play.google.com/store/app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s/ 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details?id=com.vuforia.Chalk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80246" y="3680967"/>
            <a:ext cx="2081054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10" dirty="0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3"/>
              </a:rPr>
              <a:t>https://play.google.com/store/apps/details?id=co</a:t>
            </a:r>
            <a:r>
              <a:rPr lang="en-US" sz="700" spc="-10" dirty="0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m. </a:t>
            </a:r>
            <a:r>
              <a:rPr lang="en-US" sz="700" spc="-10" dirty="0" err="1">
                <a:solidFill>
                  <a:srgbClr val="231F2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duckduckmoosedesign.cpkids</a:t>
            </a:r>
            <a:endParaRPr sz="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80246" y="4150359"/>
            <a:ext cx="2004854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play.google.com</a:t>
            </a:r>
            <a:r>
              <a:rPr lang="en-US"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/store/</a:t>
            </a:r>
            <a:r>
              <a:rPr lang="en-US"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search?q</a:t>
            </a:r>
            <a:r>
              <a:rPr lang="en-US"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=</a:t>
            </a:r>
            <a:r>
              <a:rPr lang="en-US"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flipgrid&amp;c</a:t>
            </a:r>
            <a:r>
              <a:rPr lang="en-US"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=apps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80246" y="4619751"/>
            <a:ext cx="146558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https://play.google.com/store/a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pps/  details?id=</a:t>
            </a:r>
            <a:r>
              <a:rPr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com.puteko.colarmix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780246" y="6143752"/>
            <a:ext cx="170815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https://play.google.com/store/app</a:t>
            </a:r>
            <a:r>
              <a:rPr sz="700" dirty="0">
                <a:solidFill>
                  <a:srgbClr val="231F20"/>
                </a:solidFill>
                <a:latin typeface="Helvetica Neue"/>
                <a:cs typeface="Helvetica Neue"/>
              </a:rPr>
              <a:t>s/  </a:t>
            </a: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details?id=com.animares.heart&amp;</a:t>
            </a:r>
            <a:r>
              <a:rPr sz="700" spc="1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hl=en_GB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328476" y="2733040"/>
            <a:ext cx="1538605" cy="123752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https://</a:t>
            </a:r>
            <a:r>
              <a:rPr lang="en-US" sz="700" spc="-1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www.jig.space</a:t>
            </a:r>
            <a:r>
              <a:rPr lang="en-US" sz="7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/download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328476" y="4208271"/>
            <a:ext cx="814069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info.flip.com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573748" y="2260600"/>
            <a:ext cx="1790064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https://itunes.apple.com/app/id12</a:t>
            </a:r>
            <a:r>
              <a:rPr sz="700" spc="-8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80738776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573748" y="2763520"/>
            <a:ext cx="175577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https://itunes.apple.com/app/</a:t>
            </a:r>
            <a:r>
              <a:rPr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jigspace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/id1111193492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573748" y="3208528"/>
            <a:ext cx="182308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https://itunes.apple.com/gb/app/</a:t>
            </a:r>
            <a:r>
              <a:rPr sz="700" spc="-10" dirty="0" err="1">
                <a:solidFill>
                  <a:srgbClr val="231F20"/>
                </a:solidFill>
                <a:latin typeface="Helvetica Neue"/>
                <a:cs typeface="Helvetica Neue"/>
              </a:rPr>
              <a:t>froggipedia</a:t>
            </a: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/ 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id1348306157?mt=8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73748" y="3714496"/>
            <a:ext cx="1778635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https://itunes.apple.com/us/app/</a:t>
            </a:r>
            <a:r>
              <a:rPr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chatterpix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-  kids/id734046126?mt=8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573748" y="4159503"/>
            <a:ext cx="164655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apps.apple.com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/us/app/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flipgrid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/id756972930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573748" y="4668520"/>
            <a:ext cx="175577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https://itunes.apple.com/nz/app/quive</a:t>
            </a:r>
            <a:r>
              <a:rPr sz="700" spc="-10" dirty="0">
                <a:solidFill>
                  <a:srgbClr val="231F20"/>
                </a:solidFill>
                <a:latin typeface="Helvetica Neue"/>
                <a:cs typeface="Helvetica Neue"/>
              </a:rPr>
              <a:t>r-3d-  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coloring-app/id650645305?mt=8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573748" y="5619495"/>
            <a:ext cx="1641475" cy="236220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https://itunes.apple.com/us/app/pocket-  anatomy/id1296168277?mt=8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73748" y="6165088"/>
            <a:ext cx="1875155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apps.apple.com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gb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/app/insight-heart/id1280845473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573748" y="6774688"/>
            <a:ext cx="1811655" cy="223779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45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https://itunes.apple.com/us/app/homecourt-  the-basketball-app/id1258520424?mt=8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60000" y="2640180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3" name="object 43"/>
          <p:cNvGrpSpPr/>
          <p:nvPr/>
        </p:nvGrpSpPr>
        <p:grpSpPr>
          <a:xfrm>
            <a:off x="360000" y="3111355"/>
            <a:ext cx="9972040" cy="942350"/>
            <a:chOff x="360000" y="3111355"/>
            <a:chExt cx="9972040" cy="942350"/>
          </a:xfrm>
        </p:grpSpPr>
        <p:sp>
          <p:nvSpPr>
            <p:cNvPr id="44" name="object 44"/>
            <p:cNvSpPr/>
            <p:nvPr/>
          </p:nvSpPr>
          <p:spPr>
            <a:xfrm>
              <a:off x="360000" y="3582530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60000" y="3111355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939142" y="3157585"/>
              <a:ext cx="378712" cy="3787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60000" y="4053705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938742" y="3628760"/>
              <a:ext cx="379513" cy="3787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/>
          <p:nvPr/>
        </p:nvSpPr>
        <p:spPr>
          <a:xfrm>
            <a:off x="360000" y="4526159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60000" y="5468509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0000" y="4997334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3" name="object 53"/>
          <p:cNvGrpSpPr/>
          <p:nvPr/>
        </p:nvGrpSpPr>
        <p:grpSpPr>
          <a:xfrm>
            <a:off x="360000" y="6062830"/>
            <a:ext cx="9972040" cy="462915"/>
            <a:chOff x="360000" y="6062830"/>
            <a:chExt cx="9972040" cy="462915"/>
          </a:xfrm>
        </p:grpSpPr>
        <p:sp>
          <p:nvSpPr>
            <p:cNvPr id="54" name="object 54"/>
            <p:cNvSpPr/>
            <p:nvPr/>
          </p:nvSpPr>
          <p:spPr>
            <a:xfrm>
              <a:off x="360000" y="6066005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60000" y="6522355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939142" y="6105180"/>
              <a:ext cx="378712" cy="3787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7" name="object 57"/>
          <p:cNvSpPr/>
          <p:nvPr/>
        </p:nvSpPr>
        <p:spPr>
          <a:xfrm>
            <a:off x="360000" y="7276155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 txBox="1"/>
          <p:nvPr/>
        </p:nvSpPr>
        <p:spPr>
          <a:xfrm>
            <a:off x="359993" y="1695615"/>
            <a:ext cx="9972040" cy="207108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83185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655"/>
              </a:spcBef>
              <a:tabLst>
                <a:tab pos="1555750" algn="l"/>
                <a:tab pos="2473960" algn="l"/>
                <a:tab pos="3220720" algn="l"/>
                <a:tab pos="5436870" algn="l"/>
                <a:tab pos="8052434" algn="l"/>
              </a:tabLst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Lesson</a:t>
            </a:r>
            <a:r>
              <a:rPr lang="en-GB"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and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App	Icon	Cost	IOS/Apple	Android	Microsoft/Windows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962000" y="4123432"/>
            <a:ext cx="332998" cy="332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939142" y="5579816"/>
            <a:ext cx="378712" cy="3787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936737" y="6709891"/>
            <a:ext cx="383521" cy="37871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6055870" y="351629"/>
            <a:ext cx="4287641" cy="121436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6" name="Picture 65" descr="Icon&#10;&#10;Description automatically generated">
            <a:extLst>
              <a:ext uri="{FF2B5EF4-FFF2-40B4-BE49-F238E27FC236}">
                <a16:creationId xmlns:a16="http://schemas.microsoft.com/office/drawing/2014/main" id="{C2EAEA31-56EB-36A0-585E-B72EFBDC5B3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4" t="18305" r="15052" b="11346"/>
          <a:stretch/>
        </p:blipFill>
        <p:spPr>
          <a:xfrm>
            <a:off x="1932053" y="4113792"/>
            <a:ext cx="370620" cy="348111"/>
          </a:xfrm>
          <a:prstGeom prst="rect">
            <a:avLst/>
          </a:prstGeom>
        </p:spPr>
      </p:pic>
      <p:pic>
        <p:nvPicPr>
          <p:cNvPr id="38" name="Picture 37" descr="Logo, icon&#10;&#10;Description automatically generated">
            <a:extLst>
              <a:ext uri="{FF2B5EF4-FFF2-40B4-BE49-F238E27FC236}">
                <a16:creationId xmlns:a16="http://schemas.microsoft.com/office/drawing/2014/main" id="{FE0B5806-7482-6C6E-94B5-504A1FEC2D9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889" y="4550500"/>
            <a:ext cx="423215" cy="407669"/>
          </a:xfrm>
          <a:prstGeom prst="rect">
            <a:avLst/>
          </a:prstGeom>
        </p:spPr>
      </p:pic>
      <p:pic>
        <p:nvPicPr>
          <p:cNvPr id="68" name="Picture 67" descr="Icon&#10;&#10;Description automatically generated">
            <a:extLst>
              <a:ext uri="{FF2B5EF4-FFF2-40B4-BE49-F238E27FC236}">
                <a16:creationId xmlns:a16="http://schemas.microsoft.com/office/drawing/2014/main" id="{2E496638-EC47-07D4-9CA9-F3009A248F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45" y="2136405"/>
            <a:ext cx="488953" cy="474983"/>
          </a:xfrm>
          <a:prstGeom prst="rect">
            <a:avLst/>
          </a:prstGeom>
        </p:spPr>
      </p:pic>
      <p:pic>
        <p:nvPicPr>
          <p:cNvPr id="70" name="Picture 69" descr="Icon&#10;&#10;Description automatically generated">
            <a:extLst>
              <a:ext uri="{FF2B5EF4-FFF2-40B4-BE49-F238E27FC236}">
                <a16:creationId xmlns:a16="http://schemas.microsoft.com/office/drawing/2014/main" id="{BD521E8B-BC91-1CB4-10B7-FE186AD4448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98" y="2664521"/>
            <a:ext cx="467100" cy="451971"/>
          </a:xfrm>
          <a:prstGeom prst="rect">
            <a:avLst/>
          </a:prstGeom>
        </p:spPr>
      </p:pic>
      <p:pic>
        <p:nvPicPr>
          <p:cNvPr id="46" name="Picture 45" descr="Icon&#10;&#10;Description automatically generated">
            <a:extLst>
              <a:ext uri="{FF2B5EF4-FFF2-40B4-BE49-F238E27FC236}">
                <a16:creationId xmlns:a16="http://schemas.microsoft.com/office/drawing/2014/main" id="{871080D4-FCF1-BFA1-0CB3-A3820D9E78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18" y="5022925"/>
            <a:ext cx="439451" cy="433889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38DB5124-7D7E-E9E2-6D13-10799EE6C9BC}"/>
              </a:ext>
            </a:extLst>
          </p:cNvPr>
          <p:cNvSpPr txBox="1"/>
          <p:nvPr/>
        </p:nvSpPr>
        <p:spPr>
          <a:xfrm>
            <a:off x="3518068" y="5111855"/>
            <a:ext cx="1834315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https://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apps.apple.com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/us/app/</a:t>
            </a:r>
            <a:r>
              <a:rPr lang="en-US" sz="700" spc="-5" dirty="0" err="1">
                <a:solidFill>
                  <a:srgbClr val="231F20"/>
                </a:solidFill>
                <a:latin typeface="Helvetica Neue"/>
                <a:cs typeface="Helvetica Neue"/>
              </a:rPr>
              <a:t>arvid</a:t>
            </a:r>
            <a:r>
              <a:rPr lang="en-US"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-augmented-reality/id1276546297</a:t>
            </a:r>
            <a:endParaRPr lang="en-US" sz="700" dirty="0"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3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200">
              <a:latin typeface="Times New Roman"/>
              <a:cs typeface="Times New Roman"/>
            </a:endParaRPr>
          </a:p>
          <a:p>
            <a:pPr marL="215265">
              <a:lnSpc>
                <a:spcPct val="100000"/>
              </a:lnSpc>
            </a:pPr>
            <a:r>
              <a:rPr spc="-15" dirty="0"/>
              <a:t>App Availability</a:t>
            </a:r>
            <a:r>
              <a:rPr spc="-65" dirty="0"/>
              <a:t> </a:t>
            </a:r>
            <a:r>
              <a:rPr spc="-20" dirty="0"/>
              <a:t>Overview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9993" y="2162086"/>
            <a:ext cx="1176655" cy="35458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Entertainment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lang="en-GB"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Art 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 Tech)</a:t>
            </a:r>
            <a:r>
              <a:rPr sz="700" spc="-6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endParaRPr lang="en-GB" sz="700" spc="-6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5" dirty="0" err="1">
                <a:solidFill>
                  <a:srgbClr val="231F20"/>
                </a:solidFill>
                <a:latin typeface="Helvetica Neue"/>
                <a:cs typeface="Helvetica Neue"/>
              </a:rPr>
              <a:t>Toontastic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1457" y="2791414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Retail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 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Tech) 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Wanna</a:t>
            </a:r>
            <a:r>
              <a:rPr sz="70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Kicks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300" y="3223767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Retail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Tech) 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Ikea</a:t>
            </a:r>
            <a:r>
              <a:rPr sz="70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Place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300" y="3706486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Retail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(Full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Tech)  YouCam</a:t>
            </a:r>
            <a:r>
              <a:rPr sz="7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30" dirty="0">
                <a:solidFill>
                  <a:srgbClr val="231F20"/>
                </a:solidFill>
                <a:latin typeface="Helvetica Neue"/>
                <a:cs typeface="Helvetica Neue"/>
              </a:rPr>
              <a:t>Nails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4125" y="4184989"/>
            <a:ext cx="967105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for the</a:t>
            </a:r>
            <a:r>
              <a:rPr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70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Environment  </a:t>
            </a:r>
            <a:r>
              <a:rPr lang="en-GB" sz="700" spc="-25" dirty="0">
                <a:solidFill>
                  <a:srgbClr val="231F20"/>
                </a:solidFill>
                <a:latin typeface="Helvetica Neue"/>
                <a:cs typeface="Helvetica Neue"/>
              </a:rPr>
              <a:t>ZSL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Instant</a:t>
            </a:r>
            <a:r>
              <a:rPr sz="7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Wild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22276" y="2263647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22276" y="2821432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22276" y="3278632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22276" y="3735832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22276" y="4217415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80246" y="2193035"/>
            <a:ext cx="1480185" cy="25146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240"/>
              </a:spcBef>
            </a:pPr>
            <a:r>
              <a:rPr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https://play.google.com/store/app </a:t>
            </a:r>
            <a:r>
              <a:rPr sz="8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s/details?id=com.google.toontastic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80246" y="3668267"/>
            <a:ext cx="1900555" cy="24828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https://play.google.com/store/apps/details?i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3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d=com.perfectcorp.ycn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80244" y="2720340"/>
            <a:ext cx="1692910" cy="24828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https://play.google.com/store/apps/det </a:t>
            </a:r>
            <a:r>
              <a:rPr sz="8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4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ails?id=by.wanna.apps.wsneakers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328474" y="4207764"/>
            <a:ext cx="133794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https://instantwild.zsl.org/intro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73748" y="2750820"/>
            <a:ext cx="1556385" cy="24828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https://apps.apple.com/gb/app/wan </a:t>
            </a:r>
            <a:r>
              <a:rPr sz="800" spc="-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4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na-kicks/id1444049305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573748" y="3195828"/>
            <a:ext cx="1582420" cy="24828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https://apps.apple.com/gb/app/ikea-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place/id1279244498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73748" y="3701796"/>
            <a:ext cx="1739264" cy="25146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240"/>
              </a:spcBef>
            </a:pPr>
            <a:r>
              <a:rPr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https://apps.apple.com/gb/app/youcam-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nails-manicure-salon/id1051710880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73748" y="4146803"/>
            <a:ext cx="1515745" cy="24828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https://apps.apple.com/gb/app/zsl- </a:t>
            </a:r>
            <a:r>
              <a:rPr sz="800" spc="-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8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instant-wild/id1290294097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60000" y="2640180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4" name="object 24"/>
          <p:cNvGrpSpPr/>
          <p:nvPr/>
        </p:nvGrpSpPr>
        <p:grpSpPr>
          <a:xfrm>
            <a:off x="360000" y="3161689"/>
            <a:ext cx="9972040" cy="424180"/>
            <a:chOff x="360000" y="3161689"/>
            <a:chExt cx="9972040" cy="424180"/>
          </a:xfrm>
        </p:grpSpPr>
        <p:sp>
          <p:nvSpPr>
            <p:cNvPr id="25" name="object 25"/>
            <p:cNvSpPr/>
            <p:nvPr/>
          </p:nvSpPr>
          <p:spPr>
            <a:xfrm>
              <a:off x="360000" y="3582530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36189" y="3161689"/>
              <a:ext cx="381665" cy="38166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360000" y="3664605"/>
            <a:ext cx="9972040" cy="2329795"/>
            <a:chOff x="360000" y="3664605"/>
            <a:chExt cx="9972040" cy="2329795"/>
          </a:xfrm>
        </p:grpSpPr>
        <p:sp>
          <p:nvSpPr>
            <p:cNvPr id="28" name="object 28"/>
            <p:cNvSpPr/>
            <p:nvPr/>
          </p:nvSpPr>
          <p:spPr>
            <a:xfrm>
              <a:off x="360000" y="4526159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60000" y="4053705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961998" y="3664605"/>
              <a:ext cx="374273" cy="37427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955294" y="4086224"/>
              <a:ext cx="401582" cy="40158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9">
              <a:extLst>
                <a:ext uri="{FF2B5EF4-FFF2-40B4-BE49-F238E27FC236}">
                  <a16:creationId xmlns:a16="http://schemas.microsoft.com/office/drawing/2014/main" id="{65A63D47-AEBD-AF4E-918B-FA48C8B363BD}"/>
                </a:ext>
              </a:extLst>
            </p:cNvPr>
            <p:cNvSpPr/>
            <p:nvPr/>
          </p:nvSpPr>
          <p:spPr>
            <a:xfrm>
              <a:off x="360000" y="5060383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29">
              <a:extLst>
                <a:ext uri="{FF2B5EF4-FFF2-40B4-BE49-F238E27FC236}">
                  <a16:creationId xmlns:a16="http://schemas.microsoft.com/office/drawing/2014/main" id="{D69B6758-A1ED-AC47-9BC3-704E4ADA15DC}"/>
                </a:ext>
              </a:extLst>
            </p:cNvPr>
            <p:cNvSpPr/>
            <p:nvPr/>
          </p:nvSpPr>
          <p:spPr>
            <a:xfrm>
              <a:off x="360000" y="5521778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29">
              <a:extLst>
                <a:ext uri="{FF2B5EF4-FFF2-40B4-BE49-F238E27FC236}">
                  <a16:creationId xmlns:a16="http://schemas.microsoft.com/office/drawing/2014/main" id="{70EF5E96-2F96-9B4E-A321-CE91D62CFE07}"/>
                </a:ext>
              </a:extLst>
            </p:cNvPr>
            <p:cNvSpPr/>
            <p:nvPr/>
          </p:nvSpPr>
          <p:spPr>
            <a:xfrm>
              <a:off x="360000" y="5994400"/>
              <a:ext cx="9972040" cy="0"/>
            </a:xfrm>
            <a:custGeom>
              <a:avLst/>
              <a:gdLst/>
              <a:ahLst/>
              <a:cxnLst/>
              <a:rect l="l" t="t" r="r" b="b"/>
              <a:pathLst>
                <a:path w="9972040">
                  <a:moveTo>
                    <a:pt x="0" y="0"/>
                  </a:moveTo>
                  <a:lnTo>
                    <a:pt x="9972001" y="0"/>
                  </a:lnTo>
                </a:path>
              </a:pathLst>
            </a:custGeom>
            <a:ln w="635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360000" y="3111355"/>
            <a:ext cx="9972040" cy="0"/>
          </a:xfrm>
          <a:custGeom>
            <a:avLst/>
            <a:gdLst/>
            <a:ahLst/>
            <a:cxnLst/>
            <a:rect l="l" t="t" r="r" b="b"/>
            <a:pathLst>
              <a:path w="9972040">
                <a:moveTo>
                  <a:pt x="0" y="0"/>
                </a:moveTo>
                <a:lnTo>
                  <a:pt x="9972001" y="0"/>
                </a:lnTo>
              </a:path>
            </a:pathLst>
          </a:custGeom>
          <a:ln w="6350">
            <a:solidFill>
              <a:srgbClr val="9395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359993" y="1695615"/>
            <a:ext cx="9972040" cy="302895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83185" rIns="0" bIns="0" rtlCol="0">
            <a:spAutoFit/>
          </a:bodyPr>
          <a:lstStyle/>
          <a:p>
            <a:pPr marL="71755">
              <a:lnSpc>
                <a:spcPct val="100000"/>
              </a:lnSpc>
              <a:spcBef>
                <a:spcPts val="655"/>
              </a:spcBef>
              <a:tabLst>
                <a:tab pos="1555750" algn="l"/>
                <a:tab pos="2473960" algn="l"/>
                <a:tab pos="3220720" algn="l"/>
                <a:tab pos="5436870" algn="l"/>
                <a:tab pos="8052434" algn="l"/>
              </a:tabLst>
            </a:pP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Lesson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 and</a:t>
            </a:r>
            <a:r>
              <a:rPr sz="800" b="1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800" b="1" spc="-5" dirty="0">
                <a:solidFill>
                  <a:srgbClr val="FFFFFF"/>
                </a:solidFill>
                <a:latin typeface="Poppins"/>
                <a:cs typeface="Poppins"/>
              </a:rPr>
              <a:t>App	Icon	Cost	IOS/Apple	Android	Microsoft/Windows</a:t>
            </a:r>
            <a:endParaRPr sz="800">
              <a:latin typeface="Poppins"/>
              <a:cs typeface="Poppin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055870" y="351629"/>
            <a:ext cx="4287641" cy="12143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11476" y="2162086"/>
            <a:ext cx="391323" cy="39132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5">
            <a:extLst>
              <a:ext uri="{FF2B5EF4-FFF2-40B4-BE49-F238E27FC236}">
                <a16:creationId xmlns:a16="http://schemas.microsoft.com/office/drawing/2014/main" id="{0D4E36AC-99F9-334A-9DD1-9AB09DB6E4D8}"/>
              </a:ext>
            </a:extLst>
          </p:cNvPr>
          <p:cNvSpPr txBox="1"/>
          <p:nvPr/>
        </p:nvSpPr>
        <p:spPr>
          <a:xfrm>
            <a:off x="347300" y="4670603"/>
            <a:ext cx="963930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GB"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for Food (Full Tech) </a:t>
            </a:r>
            <a:r>
              <a:rPr lang="en-GB" sz="700" spc="-20" dirty="0" err="1">
                <a:solidFill>
                  <a:srgbClr val="231F20"/>
                </a:solidFill>
                <a:latin typeface="Helvetica Neue"/>
                <a:cs typeface="Helvetica Neue"/>
              </a:rPr>
              <a:t>Kabaq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0" name="object 10">
            <a:extLst>
              <a:ext uri="{FF2B5EF4-FFF2-40B4-BE49-F238E27FC236}">
                <a16:creationId xmlns:a16="http://schemas.microsoft.com/office/drawing/2014/main" id="{03CD87D1-83E8-504F-99B1-E7FC8DD283EF}"/>
              </a:ext>
            </a:extLst>
          </p:cNvPr>
          <p:cNvSpPr txBox="1"/>
          <p:nvPr/>
        </p:nvSpPr>
        <p:spPr>
          <a:xfrm>
            <a:off x="2822276" y="4725468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41" name="object 20">
            <a:extLst>
              <a:ext uri="{FF2B5EF4-FFF2-40B4-BE49-F238E27FC236}">
                <a16:creationId xmlns:a16="http://schemas.microsoft.com/office/drawing/2014/main" id="{6294671A-0298-B94A-AD32-4184C66D1C18}"/>
              </a:ext>
            </a:extLst>
          </p:cNvPr>
          <p:cNvSpPr txBox="1"/>
          <p:nvPr/>
        </p:nvSpPr>
        <p:spPr>
          <a:xfrm>
            <a:off x="3573748" y="4642664"/>
            <a:ext cx="1739264" cy="239168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</a:t>
            </a:r>
            <a:r>
              <a:rPr lang="en-GB" sz="800" u="sng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apps.apple.com</a:t>
            </a: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/us/app/</a:t>
            </a:r>
            <a:r>
              <a:rPr lang="en-GB" sz="800" u="sng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kabaq</a:t>
            </a: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-augmented-reality-food/id1169630776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46" name="object 5">
            <a:extLst>
              <a:ext uri="{FF2B5EF4-FFF2-40B4-BE49-F238E27FC236}">
                <a16:creationId xmlns:a16="http://schemas.microsoft.com/office/drawing/2014/main" id="{AD9B7FB8-7484-4045-A079-EA8B91A04408}"/>
              </a:ext>
            </a:extLst>
          </p:cNvPr>
          <p:cNvSpPr txBox="1"/>
          <p:nvPr/>
        </p:nvSpPr>
        <p:spPr>
          <a:xfrm>
            <a:off x="347299" y="5179889"/>
            <a:ext cx="1024241" cy="23304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GB"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for History (Full Tech) BBC Civilisations AR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47" name="object 10">
            <a:extLst>
              <a:ext uri="{FF2B5EF4-FFF2-40B4-BE49-F238E27FC236}">
                <a16:creationId xmlns:a16="http://schemas.microsoft.com/office/drawing/2014/main" id="{FE6281C5-B5F4-1344-8B23-B0BDAC3D72C2}"/>
              </a:ext>
            </a:extLst>
          </p:cNvPr>
          <p:cNvSpPr txBox="1"/>
          <p:nvPr/>
        </p:nvSpPr>
        <p:spPr>
          <a:xfrm>
            <a:off x="2822276" y="5234754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48" name="object 20">
            <a:extLst>
              <a:ext uri="{FF2B5EF4-FFF2-40B4-BE49-F238E27FC236}">
                <a16:creationId xmlns:a16="http://schemas.microsoft.com/office/drawing/2014/main" id="{5FE29999-C502-F34F-9C87-4DCFEDD8AE99}"/>
              </a:ext>
            </a:extLst>
          </p:cNvPr>
          <p:cNvSpPr txBox="1"/>
          <p:nvPr/>
        </p:nvSpPr>
        <p:spPr>
          <a:xfrm>
            <a:off x="3573748" y="5151950"/>
            <a:ext cx="1582420" cy="24828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</a:t>
            </a:r>
            <a:r>
              <a:rPr lang="en-GB" sz="800" u="sng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apps.apple.com</a:t>
            </a: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/</a:t>
            </a:r>
            <a:r>
              <a:rPr lang="en-GB" sz="800" u="sng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gb</a:t>
            </a: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/app/civilisations-</a:t>
            </a:r>
            <a:r>
              <a:rPr lang="en-GB" sz="800" u="sng" spc="-2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ar</a:t>
            </a:r>
            <a:r>
              <a:rPr lang="en-GB" sz="8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/id1350792208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2" name="object 38">
            <a:extLst>
              <a:ext uri="{FF2B5EF4-FFF2-40B4-BE49-F238E27FC236}">
                <a16:creationId xmlns:a16="http://schemas.microsoft.com/office/drawing/2014/main" id="{6DB862FA-5D12-CF4C-866A-71CE1F545DDA}"/>
              </a:ext>
            </a:extLst>
          </p:cNvPr>
          <p:cNvSpPr txBox="1"/>
          <p:nvPr/>
        </p:nvSpPr>
        <p:spPr>
          <a:xfrm>
            <a:off x="5780244" y="5182430"/>
            <a:ext cx="1692910" cy="235962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240"/>
              </a:spcBef>
            </a:pPr>
            <a:r>
              <a:rPr lang="en-GB"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https://</a:t>
            </a:r>
            <a:r>
              <a:rPr lang="en-GB" sz="800" u="sng" spc="-1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play.google.com</a:t>
            </a:r>
            <a:r>
              <a:rPr lang="en-GB"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/store/apps/</a:t>
            </a:r>
            <a:r>
              <a:rPr lang="en-GB" sz="800" u="sng" spc="-1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details?id</a:t>
            </a:r>
            <a:r>
              <a:rPr lang="en-GB"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=</a:t>
            </a:r>
            <a:r>
              <a:rPr lang="en-GB" sz="800" u="sng" spc="-1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uk.co.bbc.civilisations&amp;hl</a:t>
            </a:r>
            <a:r>
              <a:rPr lang="en-GB" sz="8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=</a:t>
            </a:r>
            <a:r>
              <a:rPr lang="en-GB" sz="800" u="sng" spc="-1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en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1A64A6CB-F473-FF47-847E-0CA22CF68458}"/>
              </a:ext>
            </a:extLst>
          </p:cNvPr>
          <p:cNvSpPr txBox="1"/>
          <p:nvPr/>
        </p:nvSpPr>
        <p:spPr>
          <a:xfrm>
            <a:off x="347299" y="5654451"/>
            <a:ext cx="1084467" cy="226344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165"/>
              </a:spcBef>
            </a:pPr>
            <a:r>
              <a:rPr lang="en-GB" sz="700" spc="-20" dirty="0">
                <a:solidFill>
                  <a:srgbClr val="231F20"/>
                </a:solidFill>
                <a:latin typeface="Helvetica Neue"/>
                <a:cs typeface="Helvetica Neue"/>
              </a:rPr>
              <a:t>Tech for History (Full Tech) Seven Wonders AR</a:t>
            </a:r>
            <a:endParaRPr sz="700" dirty="0">
              <a:latin typeface="Helvetica Neue"/>
              <a:cs typeface="Helvetica Neue"/>
            </a:endParaRPr>
          </a:p>
        </p:txBody>
      </p:sp>
      <p:sp>
        <p:nvSpPr>
          <p:cNvPr id="54" name="object 10">
            <a:extLst>
              <a:ext uri="{FF2B5EF4-FFF2-40B4-BE49-F238E27FC236}">
                <a16:creationId xmlns:a16="http://schemas.microsoft.com/office/drawing/2014/main" id="{685EE394-B36E-FF49-9FC8-EE82722453B1}"/>
              </a:ext>
            </a:extLst>
          </p:cNvPr>
          <p:cNvSpPr txBox="1"/>
          <p:nvPr/>
        </p:nvSpPr>
        <p:spPr>
          <a:xfrm>
            <a:off x="2822276" y="5709316"/>
            <a:ext cx="200025" cy="132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F</a:t>
            </a:r>
            <a:r>
              <a:rPr sz="700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700" spc="-5" dirty="0">
                <a:solidFill>
                  <a:srgbClr val="231F20"/>
                </a:solidFill>
                <a:latin typeface="Helvetica Neue"/>
                <a:cs typeface="Helvetica Neue"/>
              </a:rPr>
              <a:t>ee</a:t>
            </a:r>
            <a:endParaRPr sz="700">
              <a:latin typeface="Helvetica Neue"/>
              <a:cs typeface="Helvetica Neue"/>
            </a:endParaRPr>
          </a:p>
        </p:txBody>
      </p:sp>
      <p:sp>
        <p:nvSpPr>
          <p:cNvPr id="55" name="object 20">
            <a:extLst>
              <a:ext uri="{FF2B5EF4-FFF2-40B4-BE49-F238E27FC236}">
                <a16:creationId xmlns:a16="http://schemas.microsoft.com/office/drawing/2014/main" id="{89E0E953-93FF-7F44-982F-04A482464C3F}"/>
              </a:ext>
            </a:extLst>
          </p:cNvPr>
          <p:cNvSpPr txBox="1"/>
          <p:nvPr/>
        </p:nvSpPr>
        <p:spPr>
          <a:xfrm>
            <a:off x="3573748" y="5626512"/>
            <a:ext cx="1772952" cy="380232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790"/>
              </a:lnSpc>
              <a:spcBef>
                <a:spcPts val="265"/>
              </a:spcBef>
            </a:pPr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sz="800" u="sng" dirty="0" err="1">
                <a:latin typeface="Arial" panose="020B0604020202020204" pitchFamily="34" charset="0"/>
                <a:cs typeface="Arial" panose="020B0604020202020204" pitchFamily="34" charset="0"/>
              </a:rPr>
              <a:t>apps.apple.com</a:t>
            </a:r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800" u="sng" dirty="0" err="1">
                <a:latin typeface="Arial" panose="020B0604020202020204" pitchFamily="34" charset="0"/>
                <a:cs typeface="Arial" panose="020B0604020202020204" pitchFamily="34" charset="0"/>
              </a:rPr>
              <a:t>gb</a:t>
            </a:r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/app/ar-7-wonders-of-the-world/id1335901546</a:t>
            </a:r>
          </a:p>
          <a:p>
            <a:pPr marL="12700" marR="5080">
              <a:lnSpc>
                <a:spcPts val="790"/>
              </a:lnSpc>
              <a:spcBef>
                <a:spcPts val="265"/>
              </a:spcBef>
            </a:pPr>
            <a:endParaRPr sz="800" dirty="0">
              <a:latin typeface="Arial"/>
              <a:cs typeface="Arial"/>
            </a:endParaRPr>
          </a:p>
        </p:txBody>
      </p:sp>
      <p:pic>
        <p:nvPicPr>
          <p:cNvPr id="62" name="Picture 61" descr="Civilisations AR – Apps on Google Play">
            <a:extLst>
              <a:ext uri="{FF2B5EF4-FFF2-40B4-BE49-F238E27FC236}">
                <a16:creationId xmlns:a16="http://schemas.microsoft.com/office/drawing/2014/main" id="{F66F84C3-4615-064F-8FD3-CDC1213B6B2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988" y="5066756"/>
            <a:ext cx="433260" cy="433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 descr="A picture containing text, light&#10;&#10;Description automatically generated">
            <a:extLst>
              <a:ext uri="{FF2B5EF4-FFF2-40B4-BE49-F238E27FC236}">
                <a16:creationId xmlns:a16="http://schemas.microsoft.com/office/drawing/2014/main" id="{E840F917-DC22-C661-D01F-77DD4E5E70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407" y="2685980"/>
            <a:ext cx="417329" cy="392572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7ACBF493-9E08-5D29-74EA-91BFED75A64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443" y="4580160"/>
            <a:ext cx="450455" cy="420672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AC4B654D-9D47-0D0C-B8A1-D1A7F346AD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856" y="5554061"/>
            <a:ext cx="398580" cy="3805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11521</TotalTime>
  <Words>778</Words>
  <Application>Microsoft Macintosh PowerPoint</Application>
  <PresentationFormat>Custom</PresentationFormat>
  <Paragraphs>85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Neue</vt:lpstr>
      <vt:lpstr>Poppins</vt:lpstr>
      <vt:lpstr>Times New Roman</vt:lpstr>
      <vt:lpstr>Office Theme</vt:lpstr>
      <vt:lpstr> App Availability Overview</vt:lpstr>
      <vt:lpstr> App Availability Overview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 Availability Overview</dc:title>
  <dc:creator>Rebecca Patel</dc:creator>
  <cp:lastModifiedBy>Patel, Hitz</cp:lastModifiedBy>
  <cp:revision>16</cp:revision>
  <dcterms:created xsi:type="dcterms:W3CDTF">2020-09-30T17:31:01Z</dcterms:created>
  <dcterms:modified xsi:type="dcterms:W3CDTF">2022-09-22T18:31:29Z</dcterms:modified>
</cp:coreProperties>
</file>