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5" r:id="rId10"/>
    <p:sldId id="264" r:id="rId11"/>
  </p:sldIdLst>
  <p:sldSz cx="10693400" cy="7562850"/>
  <p:notesSz cx="10693400" cy="7562850"/>
  <p:embeddedFontLst>
    <p:embeddedFont>
      <p:font typeface="Calibri" panose="020F0502020204030204" pitchFamily="34" charset="0"/>
      <p:regular r:id="rId13"/>
      <p:bold r:id="rId14"/>
      <p:italic r:id="rId15"/>
      <p:boldItalic r:id="rId16"/>
    </p:embeddedFont>
    <p:embeddedFont>
      <p:font typeface="Helvetica Neue" panose="02000503000000020004" pitchFamily="2" charset="0"/>
      <p:regular r:id="rId17"/>
      <p:bold r:id="rId18"/>
      <p:italic r:id="rId19"/>
      <p:boldItalic r:id="rId20"/>
    </p:embeddedFont>
    <p:embeddedFont>
      <p:font typeface="Poppins" pitchFamily="2" charset="77"/>
      <p:regular r:id="rId21"/>
      <p:bold r:id="rId22"/>
      <p:italic r:id="rId23"/>
      <p:boldItalic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5" roundtripDataSignature="AMtx7mi08lGkDOwKAmnmq6VSJIJFVaeP6g=="/>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67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3971466-A081-40D4-A840-D1BED80EEF5A}">
  <a:tblStyle styleId="{83971466-A081-40D4-A840-D1BED80EEF5A}" styleName="Table_0">
    <a:wholeTbl>
      <a:tcTxStyle b="off" i="off">
        <a:font>
          <a:latin typeface="Calibri"/>
          <a:ea typeface="Calibri"/>
          <a:cs typeface="Calibri"/>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90"/>
    <p:restoredTop sz="94694"/>
  </p:normalViewPr>
  <p:slideViewPr>
    <p:cSldViewPr snapToGrid="0">
      <p:cViewPr varScale="1">
        <p:scale>
          <a:sx n="110" d="100"/>
          <a:sy n="110" d="100"/>
        </p:scale>
        <p:origin x="1728" y="176"/>
      </p:cViewPr>
      <p:guideLst>
        <p:guide orient="horz" pos="288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2.fntdata"/><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font" Target="fonts/font11.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782575" y="567200"/>
            <a:ext cx="7129275" cy="28360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1069325" y="3592350"/>
            <a:ext cx="8554700" cy="3403275"/>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Google Shape;40;p1:notes"/>
          <p:cNvSpPr txBox="1">
            <a:spLocks noGrp="1"/>
          </p:cNvSpPr>
          <p:nvPr>
            <p:ph type="body" idx="1"/>
          </p:nvPr>
        </p:nvSpPr>
        <p:spPr>
          <a:xfrm>
            <a:off x="1069325" y="3592350"/>
            <a:ext cx="8554700" cy="3403275"/>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 name="Google Shape;41;p1:notes"/>
          <p:cNvSpPr>
            <a:spLocks noGrp="1" noRot="1" noChangeAspect="1"/>
          </p:cNvSpPr>
          <p:nvPr>
            <p:ph type="sldImg" idx="2"/>
          </p:nvPr>
        </p:nvSpPr>
        <p:spPr>
          <a:xfrm>
            <a:off x="3341688" y="566738"/>
            <a:ext cx="4011612" cy="28368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9:notes"/>
          <p:cNvSpPr txBox="1">
            <a:spLocks noGrp="1"/>
          </p:cNvSpPr>
          <p:nvPr>
            <p:ph type="body" idx="1"/>
          </p:nvPr>
        </p:nvSpPr>
        <p:spPr>
          <a:xfrm>
            <a:off x="1069325" y="3592350"/>
            <a:ext cx="8554700" cy="3403275"/>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8" name="Google Shape;178;p9:notes"/>
          <p:cNvSpPr>
            <a:spLocks noGrp="1" noRot="1" noChangeAspect="1"/>
          </p:cNvSpPr>
          <p:nvPr>
            <p:ph type="sldImg" idx="2"/>
          </p:nvPr>
        </p:nvSpPr>
        <p:spPr>
          <a:xfrm>
            <a:off x="3341688" y="566738"/>
            <a:ext cx="4011612" cy="28368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2:notes"/>
          <p:cNvSpPr txBox="1">
            <a:spLocks noGrp="1"/>
          </p:cNvSpPr>
          <p:nvPr>
            <p:ph type="body" idx="1"/>
          </p:nvPr>
        </p:nvSpPr>
        <p:spPr>
          <a:xfrm>
            <a:off x="1069325" y="3592350"/>
            <a:ext cx="8554700" cy="3403275"/>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7" name="Google Shape;47;p2:notes"/>
          <p:cNvSpPr>
            <a:spLocks noGrp="1" noRot="1" noChangeAspect="1"/>
          </p:cNvSpPr>
          <p:nvPr>
            <p:ph type="sldImg" idx="2"/>
          </p:nvPr>
        </p:nvSpPr>
        <p:spPr>
          <a:xfrm>
            <a:off x="3341688" y="566738"/>
            <a:ext cx="4011612" cy="28368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p3:notes"/>
          <p:cNvSpPr txBox="1">
            <a:spLocks noGrp="1"/>
          </p:cNvSpPr>
          <p:nvPr>
            <p:ph type="body" idx="1"/>
          </p:nvPr>
        </p:nvSpPr>
        <p:spPr>
          <a:xfrm>
            <a:off x="1069325" y="3592350"/>
            <a:ext cx="8554700" cy="3403275"/>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8" name="Google Shape;58;p3:notes"/>
          <p:cNvSpPr>
            <a:spLocks noGrp="1" noRot="1" noChangeAspect="1"/>
          </p:cNvSpPr>
          <p:nvPr>
            <p:ph type="sldImg" idx="2"/>
          </p:nvPr>
        </p:nvSpPr>
        <p:spPr>
          <a:xfrm>
            <a:off x="3341688" y="566738"/>
            <a:ext cx="4011612" cy="28368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4:notes"/>
          <p:cNvSpPr txBox="1">
            <a:spLocks noGrp="1"/>
          </p:cNvSpPr>
          <p:nvPr>
            <p:ph type="body" idx="1"/>
          </p:nvPr>
        </p:nvSpPr>
        <p:spPr>
          <a:xfrm>
            <a:off x="1069325" y="3592350"/>
            <a:ext cx="8554700" cy="3403275"/>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7" name="Google Shape;107;p4:notes"/>
          <p:cNvSpPr>
            <a:spLocks noGrp="1" noRot="1" noChangeAspect="1"/>
          </p:cNvSpPr>
          <p:nvPr>
            <p:ph type="sldImg" idx="2"/>
          </p:nvPr>
        </p:nvSpPr>
        <p:spPr>
          <a:xfrm>
            <a:off x="3341688" y="566738"/>
            <a:ext cx="4011612" cy="28368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5:notes"/>
          <p:cNvSpPr txBox="1">
            <a:spLocks noGrp="1"/>
          </p:cNvSpPr>
          <p:nvPr>
            <p:ph type="body" idx="1"/>
          </p:nvPr>
        </p:nvSpPr>
        <p:spPr>
          <a:xfrm>
            <a:off x="1069325" y="3592350"/>
            <a:ext cx="8554700" cy="3403275"/>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1" name="Google Shape;131;p5:notes"/>
          <p:cNvSpPr>
            <a:spLocks noGrp="1" noRot="1" noChangeAspect="1"/>
          </p:cNvSpPr>
          <p:nvPr>
            <p:ph type="sldImg" idx="2"/>
          </p:nvPr>
        </p:nvSpPr>
        <p:spPr>
          <a:xfrm>
            <a:off x="3341688" y="566738"/>
            <a:ext cx="4011612" cy="28368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6:notes"/>
          <p:cNvSpPr txBox="1">
            <a:spLocks noGrp="1"/>
          </p:cNvSpPr>
          <p:nvPr>
            <p:ph type="body" idx="1"/>
          </p:nvPr>
        </p:nvSpPr>
        <p:spPr>
          <a:xfrm>
            <a:off x="1069325" y="3592350"/>
            <a:ext cx="8554700" cy="3403275"/>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44" name="Google Shape;144;p6:notes"/>
          <p:cNvSpPr>
            <a:spLocks noGrp="1" noRot="1" noChangeAspect="1"/>
          </p:cNvSpPr>
          <p:nvPr>
            <p:ph type="sldImg" idx="2"/>
          </p:nvPr>
        </p:nvSpPr>
        <p:spPr>
          <a:xfrm>
            <a:off x="3341688" y="566738"/>
            <a:ext cx="4011612" cy="28368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7:notes"/>
          <p:cNvSpPr txBox="1">
            <a:spLocks noGrp="1"/>
          </p:cNvSpPr>
          <p:nvPr>
            <p:ph type="body" idx="1"/>
          </p:nvPr>
        </p:nvSpPr>
        <p:spPr>
          <a:xfrm>
            <a:off x="1069325" y="3592350"/>
            <a:ext cx="8554700" cy="3403275"/>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4" name="Google Shape;154;p7:notes"/>
          <p:cNvSpPr>
            <a:spLocks noGrp="1" noRot="1" noChangeAspect="1"/>
          </p:cNvSpPr>
          <p:nvPr>
            <p:ph type="sldImg" idx="2"/>
          </p:nvPr>
        </p:nvSpPr>
        <p:spPr>
          <a:xfrm>
            <a:off x="3341688" y="566738"/>
            <a:ext cx="4011612" cy="28368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8:notes"/>
          <p:cNvSpPr txBox="1">
            <a:spLocks noGrp="1"/>
          </p:cNvSpPr>
          <p:nvPr>
            <p:ph type="body" idx="1"/>
          </p:nvPr>
        </p:nvSpPr>
        <p:spPr>
          <a:xfrm>
            <a:off x="1069325" y="3592350"/>
            <a:ext cx="8554700" cy="3403275"/>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3" name="Google Shape;163;p8:notes"/>
          <p:cNvSpPr>
            <a:spLocks noGrp="1" noRot="1" noChangeAspect="1"/>
          </p:cNvSpPr>
          <p:nvPr>
            <p:ph type="sldImg" idx="2"/>
          </p:nvPr>
        </p:nvSpPr>
        <p:spPr>
          <a:xfrm>
            <a:off x="3341688" y="566738"/>
            <a:ext cx="4011612" cy="28368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8:notes"/>
          <p:cNvSpPr txBox="1">
            <a:spLocks noGrp="1"/>
          </p:cNvSpPr>
          <p:nvPr>
            <p:ph type="body" idx="1"/>
          </p:nvPr>
        </p:nvSpPr>
        <p:spPr>
          <a:xfrm>
            <a:off x="1069325" y="3592350"/>
            <a:ext cx="8554700" cy="3403275"/>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3" name="Google Shape;163;p8:notes"/>
          <p:cNvSpPr>
            <a:spLocks noGrp="1" noRot="1" noChangeAspect="1"/>
          </p:cNvSpPr>
          <p:nvPr>
            <p:ph type="sldImg" idx="2"/>
          </p:nvPr>
        </p:nvSpPr>
        <p:spPr>
          <a:xfrm>
            <a:off x="3341688" y="566738"/>
            <a:ext cx="4011612" cy="28368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829882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Blank" type="obj">
  <p:cSld name="OBJECT">
    <p:bg>
      <p:bgPr>
        <a:solidFill>
          <a:schemeClr val="lt1"/>
        </a:solidFill>
        <a:effectLst/>
      </p:bgPr>
    </p:bg>
    <p:spTree>
      <p:nvGrpSpPr>
        <p:cNvPr id="1" name="Shape 11"/>
        <p:cNvGrpSpPr/>
        <p:nvPr/>
      </p:nvGrpSpPr>
      <p:grpSpPr>
        <a:xfrm>
          <a:off x="0" y="0"/>
          <a:ext cx="0" cy="0"/>
          <a:chOff x="0" y="0"/>
          <a:chExt cx="0" cy="0"/>
        </a:xfrm>
      </p:grpSpPr>
      <p:sp>
        <p:nvSpPr>
          <p:cNvPr id="12" name="Google Shape;12;p11"/>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11"/>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 name="Google Shape;14;p11"/>
          <p:cNvSpPr txBox="1">
            <a:spLocks noGrp="1"/>
          </p:cNvSpPr>
          <p:nvPr>
            <p:ph type="sldNum" idx="12"/>
          </p:nvPr>
        </p:nvSpPr>
        <p:spPr>
          <a:xfrm>
            <a:off x="10357832" y="7319954"/>
            <a:ext cx="93345" cy="114300"/>
          </a:xfrm>
          <a:prstGeom prst="rect">
            <a:avLst/>
          </a:prstGeom>
          <a:noFill/>
          <a:ln>
            <a:noFill/>
          </a:ln>
        </p:spPr>
        <p:txBody>
          <a:bodyPr spcFirstLastPara="1" wrap="square" lIns="0" tIns="0" rIns="0" bIns="0" anchor="t" anchorCtr="0">
            <a:spAutoFit/>
          </a:bodyPr>
          <a:lstStyle>
            <a:lvl1pPr marL="25400" marR="0" lvl="0"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1pPr>
            <a:lvl2pPr marL="25400" marR="0" lvl="1"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2pPr>
            <a:lvl3pPr marL="25400" marR="0" lvl="2"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3pPr>
            <a:lvl4pPr marL="25400" marR="0" lvl="3"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4pPr>
            <a:lvl5pPr marL="25400" marR="0" lvl="4"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5pPr>
            <a:lvl6pPr marL="25400" marR="0" lvl="5"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6pPr>
            <a:lvl7pPr marL="25400" marR="0" lvl="6"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7pPr>
            <a:lvl8pPr marL="25400" marR="0" lvl="7"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8pPr>
            <a:lvl9pPr marL="25400" marR="0" lvl="8"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9pPr>
          </a:lstStyle>
          <a:p>
            <a:pPr marL="2540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5"/>
        <p:cNvGrpSpPr/>
        <p:nvPr/>
      </p:nvGrpSpPr>
      <p:grpSpPr>
        <a:xfrm>
          <a:off x="0" y="0"/>
          <a:ext cx="0" cy="0"/>
          <a:chOff x="0" y="0"/>
          <a:chExt cx="0" cy="0"/>
        </a:xfrm>
      </p:grpSpPr>
      <p:sp>
        <p:nvSpPr>
          <p:cNvPr id="16" name="Google Shape;16;p12"/>
          <p:cNvSpPr txBox="1">
            <a:spLocks noGrp="1"/>
          </p:cNvSpPr>
          <p:nvPr>
            <p:ph type="title"/>
          </p:nvPr>
        </p:nvSpPr>
        <p:spPr>
          <a:xfrm>
            <a:off x="3748620" y="1226020"/>
            <a:ext cx="3196158" cy="379094"/>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sz="2300" b="1" i="0">
                <a:solidFill>
                  <a:schemeClr val="lt1"/>
                </a:solidFill>
                <a:latin typeface="Poppins"/>
                <a:ea typeface="Poppins"/>
                <a:cs typeface="Poppins"/>
                <a:sym typeface="Poppi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12"/>
          <p:cNvSpPr txBox="1">
            <a:spLocks noGrp="1"/>
          </p:cNvSpPr>
          <p:nvPr>
            <p:ph type="body" idx="1"/>
          </p:nvPr>
        </p:nvSpPr>
        <p:spPr>
          <a:xfrm>
            <a:off x="534670" y="1739455"/>
            <a:ext cx="9624060" cy="4991481"/>
          </a:xfrm>
          <a:prstGeom prst="rect">
            <a:avLst/>
          </a:prstGeom>
          <a:noFill/>
          <a:ln>
            <a:noFill/>
          </a:ln>
        </p:spPr>
        <p:txBody>
          <a:bodyPr spcFirstLastPara="1" wrap="square" lIns="0" tIns="0" rIns="0" bIns="0" anchor="t" anchorCtr="0">
            <a:sp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8" name="Google Shape;18;p12"/>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12"/>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2"/>
          <p:cNvSpPr txBox="1">
            <a:spLocks noGrp="1"/>
          </p:cNvSpPr>
          <p:nvPr>
            <p:ph type="sldNum" idx="12"/>
          </p:nvPr>
        </p:nvSpPr>
        <p:spPr>
          <a:xfrm>
            <a:off x="10357832" y="7319954"/>
            <a:ext cx="93345" cy="114300"/>
          </a:xfrm>
          <a:prstGeom prst="rect">
            <a:avLst/>
          </a:prstGeom>
          <a:noFill/>
          <a:ln>
            <a:noFill/>
          </a:ln>
        </p:spPr>
        <p:txBody>
          <a:bodyPr spcFirstLastPara="1" wrap="square" lIns="0" tIns="0" rIns="0" bIns="0" anchor="t" anchorCtr="0">
            <a:spAutoFit/>
          </a:bodyPr>
          <a:lstStyle>
            <a:lvl1pPr marL="25400" marR="0" lvl="0"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1pPr>
            <a:lvl2pPr marL="25400" marR="0" lvl="1"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2pPr>
            <a:lvl3pPr marL="25400" marR="0" lvl="2"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3pPr>
            <a:lvl4pPr marL="25400" marR="0" lvl="3"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4pPr>
            <a:lvl5pPr marL="25400" marR="0" lvl="4"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5pPr>
            <a:lvl6pPr marL="25400" marR="0" lvl="5"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6pPr>
            <a:lvl7pPr marL="25400" marR="0" lvl="6"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7pPr>
            <a:lvl8pPr marL="25400" marR="0" lvl="7"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8pPr>
            <a:lvl9pPr marL="25400" marR="0" lvl="8"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9pPr>
          </a:lstStyle>
          <a:p>
            <a:pPr marL="2540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21"/>
        <p:cNvGrpSpPr/>
        <p:nvPr/>
      </p:nvGrpSpPr>
      <p:grpSpPr>
        <a:xfrm>
          <a:off x="0" y="0"/>
          <a:ext cx="0" cy="0"/>
          <a:chOff x="0" y="0"/>
          <a:chExt cx="0" cy="0"/>
        </a:xfrm>
      </p:grpSpPr>
      <p:sp>
        <p:nvSpPr>
          <p:cNvPr id="22" name="Google Shape;22;p13"/>
          <p:cNvSpPr txBox="1">
            <a:spLocks noGrp="1"/>
          </p:cNvSpPr>
          <p:nvPr>
            <p:ph type="ctrTitle"/>
          </p:nvPr>
        </p:nvSpPr>
        <p:spPr>
          <a:xfrm>
            <a:off x="802005" y="2344483"/>
            <a:ext cx="9089390" cy="1588198"/>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13"/>
          <p:cNvSpPr txBox="1">
            <a:spLocks noGrp="1"/>
          </p:cNvSpPr>
          <p:nvPr>
            <p:ph type="subTitle" idx="1"/>
          </p:nvPr>
        </p:nvSpPr>
        <p:spPr>
          <a:xfrm>
            <a:off x="1604010" y="4235196"/>
            <a:ext cx="7485380" cy="1890712"/>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13"/>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13"/>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13"/>
          <p:cNvSpPr txBox="1">
            <a:spLocks noGrp="1"/>
          </p:cNvSpPr>
          <p:nvPr>
            <p:ph type="sldNum" idx="12"/>
          </p:nvPr>
        </p:nvSpPr>
        <p:spPr>
          <a:xfrm>
            <a:off x="10357832" y="7319954"/>
            <a:ext cx="93345" cy="114300"/>
          </a:xfrm>
          <a:prstGeom prst="rect">
            <a:avLst/>
          </a:prstGeom>
          <a:noFill/>
          <a:ln>
            <a:noFill/>
          </a:ln>
        </p:spPr>
        <p:txBody>
          <a:bodyPr spcFirstLastPara="1" wrap="square" lIns="0" tIns="0" rIns="0" bIns="0" anchor="t" anchorCtr="0">
            <a:spAutoFit/>
          </a:bodyPr>
          <a:lstStyle>
            <a:lvl1pPr marL="25400" marR="0" lvl="0"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1pPr>
            <a:lvl2pPr marL="25400" marR="0" lvl="1"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2pPr>
            <a:lvl3pPr marL="25400" marR="0" lvl="2"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3pPr>
            <a:lvl4pPr marL="25400" marR="0" lvl="3"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4pPr>
            <a:lvl5pPr marL="25400" marR="0" lvl="4"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5pPr>
            <a:lvl6pPr marL="25400" marR="0" lvl="5"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6pPr>
            <a:lvl7pPr marL="25400" marR="0" lvl="6"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7pPr>
            <a:lvl8pPr marL="25400" marR="0" lvl="7"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8pPr>
            <a:lvl9pPr marL="25400" marR="0" lvl="8"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9pPr>
          </a:lstStyle>
          <a:p>
            <a:pPr marL="2540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7"/>
        <p:cNvGrpSpPr/>
        <p:nvPr/>
      </p:nvGrpSpPr>
      <p:grpSpPr>
        <a:xfrm>
          <a:off x="0" y="0"/>
          <a:ext cx="0" cy="0"/>
          <a:chOff x="0" y="0"/>
          <a:chExt cx="0" cy="0"/>
        </a:xfrm>
      </p:grpSpPr>
      <p:sp>
        <p:nvSpPr>
          <p:cNvPr id="28" name="Google Shape;28;p14"/>
          <p:cNvSpPr txBox="1">
            <a:spLocks noGrp="1"/>
          </p:cNvSpPr>
          <p:nvPr>
            <p:ph type="title"/>
          </p:nvPr>
        </p:nvSpPr>
        <p:spPr>
          <a:xfrm>
            <a:off x="3748620" y="1226020"/>
            <a:ext cx="3196158" cy="379094"/>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sz="2300" b="1" i="0">
                <a:solidFill>
                  <a:schemeClr val="lt1"/>
                </a:solidFill>
                <a:latin typeface="Poppins"/>
                <a:ea typeface="Poppins"/>
                <a:cs typeface="Poppins"/>
                <a:sym typeface="Poppi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14"/>
          <p:cNvSpPr txBox="1">
            <a:spLocks noGrp="1"/>
          </p:cNvSpPr>
          <p:nvPr>
            <p:ph type="body" idx="1"/>
          </p:nvPr>
        </p:nvSpPr>
        <p:spPr>
          <a:xfrm>
            <a:off x="534670" y="1739455"/>
            <a:ext cx="4651629" cy="4991481"/>
          </a:xfrm>
          <a:prstGeom prst="rect">
            <a:avLst/>
          </a:prstGeom>
          <a:noFill/>
          <a:ln>
            <a:noFill/>
          </a:ln>
        </p:spPr>
        <p:txBody>
          <a:bodyPr spcFirstLastPara="1" wrap="square" lIns="0" tIns="0" rIns="0" bIns="0" anchor="t" anchorCtr="0">
            <a:sp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0" name="Google Shape;30;p14"/>
          <p:cNvSpPr txBox="1">
            <a:spLocks noGrp="1"/>
          </p:cNvSpPr>
          <p:nvPr>
            <p:ph type="body" idx="2"/>
          </p:nvPr>
        </p:nvSpPr>
        <p:spPr>
          <a:xfrm>
            <a:off x="5507101" y="1739455"/>
            <a:ext cx="4651629" cy="4991481"/>
          </a:xfrm>
          <a:prstGeom prst="rect">
            <a:avLst/>
          </a:prstGeom>
          <a:noFill/>
          <a:ln>
            <a:noFill/>
          </a:ln>
        </p:spPr>
        <p:txBody>
          <a:bodyPr spcFirstLastPara="1" wrap="square" lIns="0" tIns="0" rIns="0" bIns="0" anchor="t" anchorCtr="0">
            <a:sp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1" name="Google Shape;31;p14"/>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4"/>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14"/>
          <p:cNvSpPr txBox="1">
            <a:spLocks noGrp="1"/>
          </p:cNvSpPr>
          <p:nvPr>
            <p:ph type="sldNum" idx="12"/>
          </p:nvPr>
        </p:nvSpPr>
        <p:spPr>
          <a:xfrm>
            <a:off x="10357832" y="7319954"/>
            <a:ext cx="93345" cy="114300"/>
          </a:xfrm>
          <a:prstGeom prst="rect">
            <a:avLst/>
          </a:prstGeom>
          <a:noFill/>
          <a:ln>
            <a:noFill/>
          </a:ln>
        </p:spPr>
        <p:txBody>
          <a:bodyPr spcFirstLastPara="1" wrap="square" lIns="0" tIns="0" rIns="0" bIns="0" anchor="t" anchorCtr="0">
            <a:spAutoFit/>
          </a:bodyPr>
          <a:lstStyle>
            <a:lvl1pPr marL="25400" marR="0" lvl="0"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1pPr>
            <a:lvl2pPr marL="25400" marR="0" lvl="1"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2pPr>
            <a:lvl3pPr marL="25400" marR="0" lvl="2"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3pPr>
            <a:lvl4pPr marL="25400" marR="0" lvl="3"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4pPr>
            <a:lvl5pPr marL="25400" marR="0" lvl="4"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5pPr>
            <a:lvl6pPr marL="25400" marR="0" lvl="5"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6pPr>
            <a:lvl7pPr marL="25400" marR="0" lvl="6"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7pPr>
            <a:lvl8pPr marL="25400" marR="0" lvl="7"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8pPr>
            <a:lvl9pPr marL="25400" marR="0" lvl="8"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9pPr>
          </a:lstStyle>
          <a:p>
            <a:pPr marL="2540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4"/>
        <p:cNvGrpSpPr/>
        <p:nvPr/>
      </p:nvGrpSpPr>
      <p:grpSpPr>
        <a:xfrm>
          <a:off x="0" y="0"/>
          <a:ext cx="0" cy="0"/>
          <a:chOff x="0" y="0"/>
          <a:chExt cx="0" cy="0"/>
        </a:xfrm>
      </p:grpSpPr>
      <p:sp>
        <p:nvSpPr>
          <p:cNvPr id="35" name="Google Shape;35;p15"/>
          <p:cNvSpPr txBox="1">
            <a:spLocks noGrp="1"/>
          </p:cNvSpPr>
          <p:nvPr>
            <p:ph type="title"/>
          </p:nvPr>
        </p:nvSpPr>
        <p:spPr>
          <a:xfrm>
            <a:off x="3748620" y="1226020"/>
            <a:ext cx="3196158" cy="379094"/>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sz="2300" b="1" i="0">
                <a:solidFill>
                  <a:schemeClr val="lt1"/>
                </a:solidFill>
                <a:latin typeface="Poppins"/>
                <a:ea typeface="Poppins"/>
                <a:cs typeface="Poppins"/>
                <a:sym typeface="Poppi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15"/>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15"/>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15"/>
          <p:cNvSpPr txBox="1">
            <a:spLocks noGrp="1"/>
          </p:cNvSpPr>
          <p:nvPr>
            <p:ph type="sldNum" idx="12"/>
          </p:nvPr>
        </p:nvSpPr>
        <p:spPr>
          <a:xfrm>
            <a:off x="10357832" y="7319954"/>
            <a:ext cx="93345" cy="114300"/>
          </a:xfrm>
          <a:prstGeom prst="rect">
            <a:avLst/>
          </a:prstGeom>
          <a:noFill/>
          <a:ln>
            <a:noFill/>
          </a:ln>
        </p:spPr>
        <p:txBody>
          <a:bodyPr spcFirstLastPara="1" wrap="square" lIns="0" tIns="0" rIns="0" bIns="0" anchor="t" anchorCtr="0">
            <a:spAutoFit/>
          </a:bodyPr>
          <a:lstStyle>
            <a:lvl1pPr marL="25400" marR="0" lvl="0"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1pPr>
            <a:lvl2pPr marL="25400" marR="0" lvl="1"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2pPr>
            <a:lvl3pPr marL="25400" marR="0" lvl="2"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3pPr>
            <a:lvl4pPr marL="25400" marR="0" lvl="3"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4pPr>
            <a:lvl5pPr marL="25400" marR="0" lvl="4"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5pPr>
            <a:lvl6pPr marL="25400" marR="0" lvl="5"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6pPr>
            <a:lvl7pPr marL="25400" marR="0" lvl="6"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7pPr>
            <a:lvl8pPr marL="25400" marR="0" lvl="7"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8pPr>
            <a:lvl9pPr marL="25400" marR="0" lvl="8" indent="0" algn="l">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9pPr>
          </a:lstStyle>
          <a:p>
            <a:pPr marL="2540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0"/>
          <p:cNvSpPr txBox="1">
            <a:spLocks noGrp="1"/>
          </p:cNvSpPr>
          <p:nvPr>
            <p:ph type="title"/>
          </p:nvPr>
        </p:nvSpPr>
        <p:spPr>
          <a:xfrm>
            <a:off x="3748620" y="1226020"/>
            <a:ext cx="3196158" cy="379094"/>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000000"/>
              </a:buClr>
              <a:buSzPts val="1400"/>
              <a:buFont typeface="Arial"/>
              <a:buNone/>
              <a:defRPr sz="2300" b="1" i="0" u="none" strike="noStrike" cap="none">
                <a:solidFill>
                  <a:schemeClr val="lt1"/>
                </a:solidFill>
                <a:latin typeface="Poppins"/>
                <a:ea typeface="Poppins"/>
                <a:cs typeface="Poppins"/>
                <a:sym typeface="Poppi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10"/>
          <p:cNvSpPr txBox="1">
            <a:spLocks noGrp="1"/>
          </p:cNvSpPr>
          <p:nvPr>
            <p:ph type="body" idx="1"/>
          </p:nvPr>
        </p:nvSpPr>
        <p:spPr>
          <a:xfrm>
            <a:off x="534670" y="1739455"/>
            <a:ext cx="9624060" cy="4991481"/>
          </a:xfrm>
          <a:prstGeom prst="rect">
            <a:avLst/>
          </a:prstGeom>
          <a:noFill/>
          <a:ln>
            <a:noFill/>
          </a:ln>
        </p:spPr>
        <p:txBody>
          <a:bodyPr spcFirstLastPara="1" wrap="square" lIns="0" tIns="0" rIns="0" bIns="0" anchor="t" anchorCtr="0">
            <a:spAutoFit/>
          </a:bodyPr>
          <a:lstStyle>
            <a:lvl1pPr marL="457200" marR="0" lvl="0"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9pPr>
          </a:lstStyle>
          <a:p>
            <a:endParaRPr/>
          </a:p>
        </p:txBody>
      </p:sp>
      <p:sp>
        <p:nvSpPr>
          <p:cNvPr id="8" name="Google Shape;8;p10"/>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marR="0" lvl="0" algn="ctr" rtl="0">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0"/>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0"/>
          <p:cNvSpPr txBox="1">
            <a:spLocks noGrp="1"/>
          </p:cNvSpPr>
          <p:nvPr>
            <p:ph type="sldNum" idx="12"/>
          </p:nvPr>
        </p:nvSpPr>
        <p:spPr>
          <a:xfrm>
            <a:off x="10357832" y="7319954"/>
            <a:ext cx="93345" cy="114300"/>
          </a:xfrm>
          <a:prstGeom prst="rect">
            <a:avLst/>
          </a:prstGeom>
          <a:noFill/>
          <a:ln>
            <a:noFill/>
          </a:ln>
        </p:spPr>
        <p:txBody>
          <a:bodyPr spcFirstLastPara="1" wrap="square" lIns="0" tIns="0" rIns="0" bIns="0" anchor="t" anchorCtr="0">
            <a:spAutoFit/>
          </a:bodyPr>
          <a:lstStyle>
            <a:lvl1pPr marL="25400" marR="0" lvl="0" indent="0" algn="l" rtl="0">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1pPr>
            <a:lvl2pPr marL="25400" marR="0" lvl="1" indent="0" algn="l" rtl="0">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2pPr>
            <a:lvl3pPr marL="25400" marR="0" lvl="2" indent="0" algn="l" rtl="0">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3pPr>
            <a:lvl4pPr marL="25400" marR="0" lvl="3" indent="0" algn="l" rtl="0">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4pPr>
            <a:lvl5pPr marL="25400" marR="0" lvl="4" indent="0" algn="l" rtl="0">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5pPr>
            <a:lvl6pPr marL="25400" marR="0" lvl="5" indent="0" algn="l" rtl="0">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6pPr>
            <a:lvl7pPr marL="25400" marR="0" lvl="6" indent="0" algn="l" rtl="0">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7pPr>
            <a:lvl8pPr marL="25400" marR="0" lvl="7" indent="0" algn="l" rtl="0">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8pPr>
            <a:lvl9pPr marL="25400" marR="0" lvl="8" indent="0" algn="l" rtl="0">
              <a:lnSpc>
                <a:spcPct val="100000"/>
              </a:lnSpc>
              <a:spcBef>
                <a:spcPts val="0"/>
              </a:spcBef>
              <a:spcAft>
                <a:spcPts val="0"/>
              </a:spcAft>
              <a:buClr>
                <a:srgbClr val="000000"/>
              </a:buClr>
              <a:buSzPts val="600"/>
              <a:buFont typeface="Arial"/>
              <a:buNone/>
              <a:defRPr sz="600" b="0" i="0" u="none" strike="noStrike" cap="none">
                <a:solidFill>
                  <a:srgbClr val="231F20"/>
                </a:solidFill>
                <a:latin typeface="Helvetica Neue"/>
                <a:ea typeface="Helvetica Neue"/>
                <a:cs typeface="Helvetica Neue"/>
                <a:sym typeface="Helvetica Neue"/>
              </a:defRPr>
            </a:lvl9pPr>
          </a:lstStyle>
          <a:p>
            <a:pPr marL="25400" lvl="0" indent="0" algn="l"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hyperlink" Target="https://www.sciencemuseum.org.uk/games-and-apps" TargetMode="External"/><Relationship Id="rId7" Type="http://schemas.openxmlformats.org/officeDocument/2006/relationships/hyperlink" Target="https://www.appsforgood.org/" TargetMode="External"/><Relationship Id="rId12"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s://www.stem.org.uk/" TargetMode="External"/><Relationship Id="rId11" Type="http://schemas.openxmlformats.org/officeDocument/2006/relationships/hyperlink" Target="https://www.girlsintocoding.com/" TargetMode="External"/><Relationship Id="rId5" Type="http://schemas.openxmlformats.org/officeDocument/2006/relationships/hyperlink" Target="https://microbit.org/do-your-bit/" TargetMode="External"/><Relationship Id="rId10" Type="http://schemas.openxmlformats.org/officeDocument/2006/relationships/hyperlink" Target="https://uk.girlswhocode.com/" TargetMode="External"/><Relationship Id="rId4" Type="http://schemas.openxmlformats.org/officeDocument/2006/relationships/hyperlink" Target="http://www.thisisengineering.org.uk/" TargetMode="External"/><Relationship Id="rId9" Type="http://schemas.openxmlformats.org/officeDocument/2006/relationships/hyperlink" Target="https://www.modernmuse.or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Shape 42"/>
        <p:cNvGrpSpPr/>
        <p:nvPr/>
      </p:nvGrpSpPr>
      <p:grpSpPr>
        <a:xfrm>
          <a:off x="0" y="0"/>
          <a:ext cx="0" cy="0"/>
          <a:chOff x="0" y="0"/>
          <a:chExt cx="0" cy="0"/>
        </a:xfrm>
      </p:grpSpPr>
      <p:sp>
        <p:nvSpPr>
          <p:cNvPr id="43" name="Google Shape;43;p1"/>
          <p:cNvSpPr/>
          <p:nvPr/>
        </p:nvSpPr>
        <p:spPr>
          <a:xfrm>
            <a:off x="457200" y="457212"/>
            <a:ext cx="9777603" cy="6645592"/>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4" name="Google Shape;44;p1"/>
          <p:cNvSpPr txBox="1"/>
          <p:nvPr/>
        </p:nvSpPr>
        <p:spPr>
          <a:xfrm>
            <a:off x="2857757" y="5421829"/>
            <a:ext cx="4977130" cy="1512707"/>
          </a:xfrm>
          <a:prstGeom prst="rect">
            <a:avLst/>
          </a:prstGeom>
          <a:noFill/>
          <a:ln>
            <a:noFill/>
          </a:ln>
        </p:spPr>
        <p:txBody>
          <a:bodyPr spcFirstLastPara="1" wrap="square" lIns="0" tIns="85075" rIns="0" bIns="0" anchor="t" anchorCtr="0">
            <a:spAutoFit/>
          </a:bodyPr>
          <a:lstStyle/>
          <a:p>
            <a:pPr marL="12065" marR="5080" lvl="0" indent="-635" algn="ctr" rtl="0">
              <a:lnSpc>
                <a:spcPct val="104788"/>
              </a:lnSpc>
              <a:spcBef>
                <a:spcPts val="0"/>
              </a:spcBef>
              <a:spcAft>
                <a:spcPts val="0"/>
              </a:spcAft>
              <a:buClr>
                <a:srgbClr val="000000"/>
              </a:buClr>
              <a:buSzPts val="3550"/>
              <a:buFont typeface="Arial"/>
              <a:buNone/>
            </a:pPr>
            <a:r>
              <a:rPr lang="en-GB" sz="3550" b="1" i="0" u="none" strike="noStrike" cap="none" dirty="0">
                <a:solidFill>
                  <a:srgbClr val="FFFFFF"/>
                </a:solidFill>
                <a:latin typeface="Poppins"/>
                <a:ea typeface="Poppins"/>
                <a:cs typeface="Poppins"/>
                <a:sym typeface="Poppins"/>
              </a:rPr>
              <a:t>Tech We Can Curriculum Overview</a:t>
            </a:r>
            <a:endParaRPr sz="3550" b="0" i="0" u="none" strike="noStrike" cap="none" dirty="0">
              <a:solidFill>
                <a:schemeClr val="dk1"/>
              </a:solidFill>
              <a:latin typeface="Poppins"/>
              <a:ea typeface="Poppins"/>
              <a:cs typeface="Poppins"/>
              <a:sym typeface="Poppins"/>
            </a:endParaRPr>
          </a:p>
          <a:p>
            <a:pPr marL="0" marR="0" lvl="0" indent="0" algn="ctr" rtl="0">
              <a:lnSpc>
                <a:spcPct val="100000"/>
              </a:lnSpc>
              <a:spcBef>
                <a:spcPts val="525"/>
              </a:spcBef>
              <a:spcAft>
                <a:spcPts val="0"/>
              </a:spcAft>
              <a:buClr>
                <a:srgbClr val="000000"/>
              </a:buClr>
              <a:buSzPts val="1400"/>
              <a:buFont typeface="Arial"/>
              <a:buNone/>
            </a:pPr>
            <a:r>
              <a:rPr lang="en-GB" sz="1400" b="1" i="0" u="none" strike="noStrike" cap="none" dirty="0">
                <a:solidFill>
                  <a:srgbClr val="FFFFFF"/>
                </a:solidFill>
                <a:latin typeface="Poppins"/>
                <a:ea typeface="Poppins"/>
                <a:cs typeface="Poppins"/>
                <a:sym typeface="Poppins"/>
              </a:rPr>
              <a:t>Created by Tech She Can © 2022</a:t>
            </a:r>
            <a:endParaRPr sz="1400" b="0" i="0" u="none" strike="noStrike" cap="none" dirty="0">
              <a:solidFill>
                <a:schemeClr val="dk1"/>
              </a:solidFill>
              <a:latin typeface="Poppins"/>
              <a:ea typeface="Poppins"/>
              <a:cs typeface="Poppins"/>
              <a:sym typeface="Poppin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Shape 179"/>
        <p:cNvGrpSpPr/>
        <p:nvPr/>
      </p:nvGrpSpPr>
      <p:grpSpPr>
        <a:xfrm>
          <a:off x="0" y="0"/>
          <a:ext cx="0" cy="0"/>
          <a:chOff x="0" y="0"/>
          <a:chExt cx="0" cy="0"/>
        </a:xfrm>
      </p:grpSpPr>
      <p:grpSp>
        <p:nvGrpSpPr>
          <p:cNvPr id="180" name="Google Shape;180;p9"/>
          <p:cNvGrpSpPr/>
          <p:nvPr/>
        </p:nvGrpSpPr>
        <p:grpSpPr>
          <a:xfrm>
            <a:off x="457201" y="2052003"/>
            <a:ext cx="9819747" cy="5053646"/>
            <a:chOff x="457201" y="2052003"/>
            <a:chExt cx="10368000" cy="5053646"/>
          </a:xfrm>
        </p:grpSpPr>
        <p:sp>
          <p:nvSpPr>
            <p:cNvPr id="181" name="Google Shape;181;p9"/>
            <p:cNvSpPr/>
            <p:nvPr/>
          </p:nvSpPr>
          <p:spPr>
            <a:xfrm>
              <a:off x="457201" y="2052003"/>
              <a:ext cx="3456000" cy="5053646"/>
            </a:xfrm>
            <a:custGeom>
              <a:avLst/>
              <a:gdLst/>
              <a:ahLst/>
              <a:cxnLst/>
              <a:rect l="l" t="t" r="r" b="b"/>
              <a:pathLst>
                <a:path w="4888865" h="2619375" extrusionOk="0">
                  <a:moveTo>
                    <a:pt x="0" y="2618994"/>
                  </a:moveTo>
                  <a:lnTo>
                    <a:pt x="4888801" y="2618994"/>
                  </a:lnTo>
                  <a:lnTo>
                    <a:pt x="4888801" y="0"/>
                  </a:lnTo>
                  <a:lnTo>
                    <a:pt x="0" y="0"/>
                  </a:lnTo>
                  <a:lnTo>
                    <a:pt x="0" y="2618994"/>
                  </a:lnTo>
                  <a:close/>
                </a:path>
              </a:pathLst>
            </a:custGeom>
            <a:solidFill>
              <a:srgbClr val="14377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82" name="Google Shape;182;p9"/>
            <p:cNvSpPr/>
            <p:nvPr/>
          </p:nvSpPr>
          <p:spPr>
            <a:xfrm>
              <a:off x="3913201" y="2052003"/>
              <a:ext cx="3456000" cy="5053646"/>
            </a:xfrm>
            <a:custGeom>
              <a:avLst/>
              <a:gdLst/>
              <a:ahLst/>
              <a:cxnLst/>
              <a:rect l="l" t="t" r="r" b="b"/>
              <a:pathLst>
                <a:path w="4888865" h="2619375" extrusionOk="0">
                  <a:moveTo>
                    <a:pt x="0" y="2618994"/>
                  </a:moveTo>
                  <a:lnTo>
                    <a:pt x="4888801" y="2618994"/>
                  </a:lnTo>
                  <a:lnTo>
                    <a:pt x="4888801" y="0"/>
                  </a:lnTo>
                  <a:lnTo>
                    <a:pt x="0" y="0"/>
                  </a:lnTo>
                  <a:lnTo>
                    <a:pt x="0" y="2618994"/>
                  </a:lnTo>
                  <a:close/>
                </a:path>
              </a:pathLst>
            </a:custGeom>
            <a:solidFill>
              <a:srgbClr val="3C9CD7"/>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83" name="Google Shape;183;p9"/>
            <p:cNvSpPr/>
            <p:nvPr/>
          </p:nvSpPr>
          <p:spPr>
            <a:xfrm>
              <a:off x="7369201" y="2052003"/>
              <a:ext cx="3456000" cy="5053646"/>
            </a:xfrm>
            <a:custGeom>
              <a:avLst/>
              <a:gdLst/>
              <a:ahLst/>
              <a:cxnLst/>
              <a:rect l="l" t="t" r="r" b="b"/>
              <a:pathLst>
                <a:path w="4888865" h="2619375" extrusionOk="0">
                  <a:moveTo>
                    <a:pt x="0" y="2618994"/>
                  </a:moveTo>
                  <a:lnTo>
                    <a:pt x="4888801" y="2618994"/>
                  </a:lnTo>
                  <a:lnTo>
                    <a:pt x="4888801" y="0"/>
                  </a:lnTo>
                  <a:lnTo>
                    <a:pt x="0" y="0"/>
                  </a:lnTo>
                  <a:lnTo>
                    <a:pt x="0" y="2618994"/>
                  </a:lnTo>
                  <a:close/>
                </a:path>
              </a:pathLst>
            </a:custGeom>
            <a:solidFill>
              <a:srgbClr val="E56757"/>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184" name="Google Shape;184;p9"/>
          <p:cNvSpPr/>
          <p:nvPr/>
        </p:nvSpPr>
        <p:spPr>
          <a:xfrm>
            <a:off x="457199" y="457201"/>
            <a:ext cx="6546500" cy="1594802"/>
          </a:xfrm>
          <a:custGeom>
            <a:avLst/>
            <a:gdLst/>
            <a:ahLst/>
            <a:cxnLst/>
            <a:rect l="l" t="t" r="r" b="b"/>
            <a:pathLst>
              <a:path w="4582795" h="6645909" extrusionOk="0">
                <a:moveTo>
                  <a:pt x="0" y="6645605"/>
                </a:moveTo>
                <a:lnTo>
                  <a:pt x="4582795" y="6645605"/>
                </a:lnTo>
                <a:lnTo>
                  <a:pt x="4582795" y="0"/>
                </a:lnTo>
                <a:lnTo>
                  <a:pt x="0" y="0"/>
                </a:lnTo>
                <a:lnTo>
                  <a:pt x="0" y="6645605"/>
                </a:lnTo>
                <a:close/>
              </a:path>
            </a:pathLst>
          </a:custGeom>
          <a:solidFill>
            <a:srgbClr val="FFCF67"/>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85" name="Google Shape;185;p9"/>
          <p:cNvSpPr txBox="1"/>
          <p:nvPr/>
        </p:nvSpPr>
        <p:spPr>
          <a:xfrm>
            <a:off x="731682" y="2681555"/>
            <a:ext cx="2777592" cy="236475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800"/>
              <a:buFont typeface="Arial"/>
              <a:buNone/>
            </a:pPr>
            <a:r>
              <a:rPr lang="en-GB" sz="800" b="1" i="0" u="sng" strike="noStrike" cap="none" dirty="0">
                <a:solidFill>
                  <a:schemeClr val="lt1"/>
                </a:solidFill>
                <a:latin typeface="Helvetica Neue"/>
                <a:ea typeface="Helvetica Neue"/>
                <a:cs typeface="Helvetica Neue"/>
                <a:sym typeface="Helvetica Neue"/>
                <a:hlinkClick r:id="rId3">
                  <a:extLst>
                    <a:ext uri="{A12FA001-AC4F-418D-AE19-62706E023703}">
                      <ahyp:hlinkClr xmlns:ahyp="http://schemas.microsoft.com/office/drawing/2018/hyperlinkcolor" val="tx"/>
                    </a:ext>
                  </a:extLst>
                </a:hlinkClick>
              </a:rPr>
              <a:t>https://www.sciencemuseum.org.uk/games-and-apps</a:t>
            </a:r>
            <a:endParaRPr sz="800" b="0" i="0" u="none" strike="noStrike" cap="none" dirty="0">
              <a:solidFill>
                <a:schemeClr val="lt1"/>
              </a:solidFill>
              <a:latin typeface="Helvetica Neue"/>
              <a:ea typeface="Helvetica Neue"/>
              <a:cs typeface="Helvetica Neue"/>
              <a:sym typeface="Helvetica Neue"/>
            </a:endParaRPr>
          </a:p>
          <a:p>
            <a:pPr marL="12700" marR="60325" lvl="0" indent="0" algn="l" rtl="0">
              <a:lnSpc>
                <a:spcPct val="100000"/>
              </a:lnSpc>
              <a:spcBef>
                <a:spcPts val="40"/>
              </a:spcBef>
              <a:spcAft>
                <a:spcPts val="0"/>
              </a:spcAft>
              <a:buClr>
                <a:srgbClr val="000000"/>
              </a:buClr>
              <a:buSzPts val="800"/>
              <a:buFont typeface="Arial"/>
              <a:buNone/>
            </a:pPr>
            <a:r>
              <a:rPr lang="en-GB" sz="800" b="0" i="0" u="none" strike="noStrike" cap="none" dirty="0">
                <a:solidFill>
                  <a:schemeClr val="lt1"/>
                </a:solidFill>
                <a:latin typeface="Helvetica Neue"/>
                <a:ea typeface="Helvetica Neue"/>
                <a:cs typeface="Helvetica Neue"/>
                <a:sym typeface="Helvetica Neue"/>
              </a:rPr>
              <a:t>Following the Total Darkness game. Please encourage the students to continue to investigate the range of games and apps on The Science Museum website.</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50"/>
              </a:spcBef>
              <a:spcAft>
                <a:spcPts val="0"/>
              </a:spcAft>
              <a:buClr>
                <a:srgbClr val="000000"/>
              </a:buClr>
              <a:buSzPts val="800"/>
              <a:buFont typeface="Arial"/>
              <a:buNone/>
            </a:pPr>
            <a:endParaRPr sz="800" b="0" i="0" u="none" strike="noStrike" cap="none" dirty="0">
              <a:solidFill>
                <a:schemeClr val="lt1"/>
              </a:solidFill>
              <a:latin typeface="Helvetica Neue"/>
              <a:ea typeface="Helvetica Neue"/>
              <a:cs typeface="Helvetica Neue"/>
              <a:sym typeface="Helvetica Neue"/>
            </a:endParaRPr>
          </a:p>
          <a:p>
            <a:pPr marL="12700" marR="0" lvl="0" indent="0" algn="l" rtl="0">
              <a:lnSpc>
                <a:spcPct val="100000"/>
              </a:lnSpc>
              <a:spcBef>
                <a:spcPts val="0"/>
              </a:spcBef>
              <a:spcAft>
                <a:spcPts val="0"/>
              </a:spcAft>
              <a:buClr>
                <a:srgbClr val="000000"/>
              </a:buClr>
              <a:buSzPts val="800"/>
              <a:buFont typeface="Arial"/>
              <a:buNone/>
            </a:pPr>
            <a:r>
              <a:rPr lang="en-GB" sz="800" b="1" i="0" u="sng" strike="noStrike" cap="none" dirty="0">
                <a:solidFill>
                  <a:schemeClr val="lt1"/>
                </a:solidFill>
                <a:latin typeface="Helvetica Neue"/>
                <a:ea typeface="Helvetica Neue"/>
                <a:cs typeface="Helvetica Neue"/>
                <a:sym typeface="Helvetica Neue"/>
                <a:hlinkClick r:id="rId4">
                  <a:extLst>
                    <a:ext uri="{A12FA001-AC4F-418D-AE19-62706E023703}">
                      <ahyp:hlinkClr xmlns:ahyp="http://schemas.microsoft.com/office/drawing/2018/hyperlinkcolor" val="tx"/>
                    </a:ext>
                  </a:extLst>
                </a:hlinkClick>
              </a:rPr>
              <a:t>https://</a:t>
            </a:r>
            <a:r>
              <a:rPr lang="en-GB" sz="800" b="1" i="0" u="sng" strike="noStrike" cap="none" dirty="0" err="1">
                <a:solidFill>
                  <a:schemeClr val="lt1"/>
                </a:solidFill>
                <a:latin typeface="Helvetica Neue"/>
                <a:ea typeface="Helvetica Neue"/>
                <a:cs typeface="Helvetica Neue"/>
                <a:sym typeface="Helvetica Neue"/>
                <a:hlinkClick r:id="rId4">
                  <a:extLst>
                    <a:ext uri="{A12FA001-AC4F-418D-AE19-62706E023703}">
                      <ahyp:hlinkClr xmlns:ahyp="http://schemas.microsoft.com/office/drawing/2018/hyperlinkcolor" val="tx"/>
                    </a:ext>
                  </a:extLst>
                </a:hlinkClick>
              </a:rPr>
              <a:t>www.thisisengineering.or</a:t>
            </a:r>
            <a:r>
              <a:rPr lang="en-GB" sz="800" b="1" i="0" u="none" strike="noStrike" cap="none" dirty="0" err="1">
                <a:solidFill>
                  <a:schemeClr val="lt1"/>
                </a:solidFill>
                <a:latin typeface="Helvetica Neue"/>
                <a:ea typeface="Helvetica Neue"/>
                <a:cs typeface="Helvetica Neue"/>
                <a:sym typeface="Helvetica Neue"/>
              </a:rPr>
              <a:t>g.uk</a:t>
            </a:r>
            <a:r>
              <a:rPr lang="en-GB" sz="800" b="1" i="0" u="none" strike="noStrike" cap="none" dirty="0">
                <a:solidFill>
                  <a:schemeClr val="lt1"/>
                </a:solidFill>
                <a:latin typeface="Helvetica Neue"/>
                <a:ea typeface="Helvetica Neue"/>
                <a:cs typeface="Helvetica Neue"/>
                <a:sym typeface="Helvetica Neue"/>
              </a:rPr>
              <a:t>/</a:t>
            </a:r>
            <a:endParaRPr sz="800" b="0" i="0" u="none" strike="noStrike" cap="none" dirty="0">
              <a:solidFill>
                <a:schemeClr val="lt1"/>
              </a:solidFill>
              <a:latin typeface="Helvetica Neue"/>
              <a:ea typeface="Helvetica Neue"/>
              <a:cs typeface="Helvetica Neue"/>
              <a:sym typeface="Helvetica Neue"/>
            </a:endParaRPr>
          </a:p>
          <a:p>
            <a:pPr marL="12700" marR="151130" lvl="0" indent="0" algn="l" rtl="0">
              <a:lnSpc>
                <a:spcPct val="100000"/>
              </a:lnSpc>
              <a:spcBef>
                <a:spcPts val="40"/>
              </a:spcBef>
              <a:spcAft>
                <a:spcPts val="0"/>
              </a:spcAft>
              <a:buClr>
                <a:srgbClr val="000000"/>
              </a:buClr>
              <a:buSzPts val="800"/>
              <a:buFont typeface="Arial"/>
              <a:buNone/>
            </a:pPr>
            <a:r>
              <a:rPr lang="en-GB" sz="800" b="0" i="0" u="none" strike="noStrike" cap="none" dirty="0">
                <a:solidFill>
                  <a:schemeClr val="lt1"/>
                </a:solidFill>
                <a:latin typeface="Helvetica Neue"/>
                <a:ea typeface="Helvetica Neue"/>
                <a:cs typeface="Helvetica Neue"/>
                <a:sym typeface="Helvetica Neue"/>
              </a:rPr>
              <a:t>Encourage the students to continue to investigate the This is Engineering site as new role models are continually added.</a:t>
            </a:r>
            <a:endParaRPr sz="1400" b="0" i="0" u="none" strike="noStrike" cap="none" dirty="0">
              <a:solidFill>
                <a:srgbClr val="000000"/>
              </a:solidFill>
              <a:latin typeface="Arial"/>
              <a:ea typeface="Arial"/>
              <a:cs typeface="Arial"/>
              <a:sym typeface="Arial"/>
            </a:endParaRPr>
          </a:p>
          <a:p>
            <a:pPr marL="12700" marR="5080" lvl="0" indent="0" algn="l" rtl="0">
              <a:lnSpc>
                <a:spcPct val="100000"/>
              </a:lnSpc>
              <a:spcBef>
                <a:spcPts val="40"/>
              </a:spcBef>
              <a:spcAft>
                <a:spcPts val="0"/>
              </a:spcAft>
              <a:buClr>
                <a:srgbClr val="000000"/>
              </a:buClr>
              <a:buSzPts val="800"/>
              <a:buFont typeface="Arial"/>
              <a:buNone/>
            </a:pPr>
            <a:endParaRPr sz="800" b="0" i="0" u="none" strike="noStrike" cap="none" dirty="0">
              <a:solidFill>
                <a:schemeClr val="lt1"/>
              </a:solidFill>
              <a:latin typeface="Helvetica Neue"/>
              <a:ea typeface="Helvetica Neue"/>
              <a:cs typeface="Helvetica Neue"/>
              <a:sym typeface="Helvetica Neue"/>
            </a:endParaRPr>
          </a:p>
          <a:p>
            <a:pPr marL="12700" marR="5080" lvl="0">
              <a:spcBef>
                <a:spcPts val="40"/>
              </a:spcBef>
              <a:buSzPts val="800"/>
            </a:pPr>
            <a:r>
              <a:rPr lang="en-GB" sz="800" b="1" u="sng" dirty="0">
                <a:solidFill>
                  <a:schemeClr val="lt1"/>
                </a:solidFill>
                <a:latin typeface="Helvetica Neue"/>
                <a:ea typeface="Helvetica Neue"/>
                <a:cs typeface="Helvetica Neue"/>
                <a:sym typeface="Helvetica Neue"/>
              </a:rPr>
              <a:t>https://</a:t>
            </a:r>
            <a:r>
              <a:rPr lang="en-GB" sz="800" b="1" u="sng" dirty="0" err="1">
                <a:solidFill>
                  <a:schemeClr val="lt1"/>
                </a:solidFill>
                <a:latin typeface="Helvetica Neue"/>
                <a:ea typeface="Helvetica Neue"/>
                <a:cs typeface="Helvetica Neue"/>
                <a:sym typeface="Helvetica Neue"/>
              </a:rPr>
              <a:t>learning.sciencemuseumgroup.org.uk</a:t>
            </a:r>
            <a:r>
              <a:rPr lang="en-GB" sz="800" b="1" u="sng" dirty="0">
                <a:solidFill>
                  <a:schemeClr val="lt1"/>
                </a:solidFill>
                <a:latin typeface="Helvetica Neue"/>
                <a:ea typeface="Helvetica Neue"/>
                <a:cs typeface="Helvetica Neue"/>
                <a:sym typeface="Helvetica Neue"/>
              </a:rPr>
              <a:t>/learning-resources/</a:t>
            </a:r>
          </a:p>
          <a:p>
            <a:pPr marL="12700" marR="5080" lvl="0">
              <a:spcBef>
                <a:spcPts val="40"/>
              </a:spcBef>
              <a:buSzPts val="800"/>
            </a:pPr>
            <a:r>
              <a:rPr lang="en-GB" sz="800" b="0" i="0" u="none" strike="noStrike" cap="none" dirty="0">
                <a:solidFill>
                  <a:schemeClr val="lt1"/>
                </a:solidFill>
                <a:latin typeface="Helvetica Neue"/>
                <a:ea typeface="Helvetica Neue"/>
                <a:cs typeface="Helvetica Neue"/>
                <a:sym typeface="Helvetica Neue"/>
              </a:rPr>
              <a:t>A variety of resources, lesson plans and video links for teachers to use in their classrooms. </a:t>
            </a:r>
            <a:endParaRPr sz="1400" b="0" i="0" u="none" strike="noStrike" cap="none" dirty="0">
              <a:solidFill>
                <a:srgbClr val="000000"/>
              </a:solidFill>
              <a:latin typeface="Arial"/>
              <a:ea typeface="Arial"/>
              <a:cs typeface="Arial"/>
              <a:sym typeface="Arial"/>
            </a:endParaRPr>
          </a:p>
          <a:p>
            <a:pPr marL="12700" marR="5080" lvl="0" indent="0" algn="l" rtl="0">
              <a:lnSpc>
                <a:spcPct val="100000"/>
              </a:lnSpc>
              <a:spcBef>
                <a:spcPts val="40"/>
              </a:spcBef>
              <a:spcAft>
                <a:spcPts val="0"/>
              </a:spcAft>
              <a:buClr>
                <a:srgbClr val="000000"/>
              </a:buClr>
              <a:buSzPts val="800"/>
              <a:buFont typeface="Arial"/>
              <a:buNone/>
            </a:pPr>
            <a:endParaRPr sz="800" b="0" i="0" u="none" strike="noStrike" cap="none" dirty="0">
              <a:solidFill>
                <a:schemeClr val="lt1"/>
              </a:solidFill>
              <a:latin typeface="Helvetica Neue"/>
              <a:ea typeface="Helvetica Neue"/>
              <a:cs typeface="Helvetica Neue"/>
              <a:sym typeface="Helvetica Neue"/>
            </a:endParaRPr>
          </a:p>
          <a:p>
            <a:pPr marL="12700" marR="5080" lvl="0" indent="0" algn="l" rtl="0">
              <a:lnSpc>
                <a:spcPct val="100000"/>
              </a:lnSpc>
              <a:spcBef>
                <a:spcPts val="40"/>
              </a:spcBef>
              <a:spcAft>
                <a:spcPts val="0"/>
              </a:spcAft>
              <a:buClr>
                <a:srgbClr val="000000"/>
              </a:buClr>
              <a:buSzPts val="800"/>
              <a:buFont typeface="Arial"/>
              <a:buNone/>
            </a:pPr>
            <a:r>
              <a:rPr lang="en-GB" sz="800" b="1" i="0" u="sng" strike="noStrike" cap="none" dirty="0">
                <a:solidFill>
                  <a:schemeClr val="lt1"/>
                </a:solidFill>
                <a:latin typeface="Helvetica Neue"/>
                <a:ea typeface="Helvetica Neue"/>
                <a:cs typeface="Helvetica Neue"/>
                <a:sym typeface="Helvetica Neue"/>
                <a:hlinkClick r:id="rId5">
                  <a:extLst>
                    <a:ext uri="{A12FA001-AC4F-418D-AE19-62706E023703}">
                      <ahyp:hlinkClr xmlns:ahyp="http://schemas.microsoft.com/office/drawing/2018/hyperlinkcolor" val="tx"/>
                    </a:ext>
                  </a:extLst>
                </a:hlinkClick>
              </a:rPr>
              <a:t>https://microbit.org/do-your-bit/</a:t>
            </a:r>
            <a:endParaRPr sz="800" b="1" i="0" u="none" strike="noStrike" cap="none" dirty="0">
              <a:solidFill>
                <a:schemeClr val="lt1"/>
              </a:solidFill>
              <a:latin typeface="Helvetica Neue"/>
              <a:ea typeface="Helvetica Neue"/>
              <a:cs typeface="Helvetica Neue"/>
              <a:sym typeface="Helvetica Neue"/>
            </a:endParaRPr>
          </a:p>
          <a:p>
            <a:pPr marL="12700" marR="5080" lvl="0" indent="0" algn="l" rtl="0">
              <a:lnSpc>
                <a:spcPct val="100000"/>
              </a:lnSpc>
              <a:spcBef>
                <a:spcPts val="40"/>
              </a:spcBef>
              <a:spcAft>
                <a:spcPts val="0"/>
              </a:spcAft>
              <a:buClr>
                <a:srgbClr val="000000"/>
              </a:buClr>
              <a:buSzPts val="800"/>
              <a:buFont typeface="Arial"/>
              <a:buNone/>
            </a:pPr>
            <a:r>
              <a:rPr lang="en-GB" sz="800" b="0" i="0" u="none" strike="noStrike" cap="none" dirty="0">
                <a:solidFill>
                  <a:schemeClr val="lt1"/>
                </a:solidFill>
                <a:latin typeface="Helvetica Neue"/>
                <a:ea typeface="Helvetica Neue"/>
                <a:cs typeface="Helvetica Neue"/>
                <a:sym typeface="Helvetica Neue"/>
              </a:rPr>
              <a:t>The BBC </a:t>
            </a:r>
            <a:r>
              <a:rPr lang="en-GB" sz="800" b="0" i="0" u="none" strike="noStrike" cap="none" dirty="0" err="1">
                <a:solidFill>
                  <a:schemeClr val="lt1"/>
                </a:solidFill>
                <a:latin typeface="Helvetica Neue"/>
                <a:ea typeface="Helvetica Neue"/>
                <a:cs typeface="Helvetica Neue"/>
                <a:sym typeface="Helvetica Neue"/>
              </a:rPr>
              <a:t>microbit</a:t>
            </a:r>
            <a:r>
              <a:rPr lang="en-GB" sz="800" b="0" i="0" u="none" strike="noStrike" cap="none" dirty="0">
                <a:solidFill>
                  <a:schemeClr val="lt1"/>
                </a:solidFill>
                <a:latin typeface="Helvetica Neue"/>
                <a:ea typeface="Helvetica Neue"/>
                <a:cs typeface="Helvetica Neue"/>
                <a:sym typeface="Helvetica Neue"/>
              </a:rPr>
              <a:t> ‘do your: bit’ challenge for children and teens to combine creativity and technology in solutions for the Global Goals. </a:t>
            </a:r>
            <a:endParaRPr sz="1400" b="0" i="0" u="none" strike="noStrike" cap="none" dirty="0">
              <a:solidFill>
                <a:srgbClr val="000000"/>
              </a:solidFill>
              <a:latin typeface="Arial"/>
              <a:ea typeface="Arial"/>
              <a:cs typeface="Arial"/>
              <a:sym typeface="Arial"/>
            </a:endParaRPr>
          </a:p>
        </p:txBody>
      </p:sp>
      <p:sp>
        <p:nvSpPr>
          <p:cNvPr id="186" name="Google Shape;186;p9"/>
          <p:cNvSpPr txBox="1"/>
          <p:nvPr/>
        </p:nvSpPr>
        <p:spPr>
          <a:xfrm>
            <a:off x="7230872" y="2681555"/>
            <a:ext cx="2725965" cy="101053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800"/>
              <a:buFont typeface="Arial"/>
              <a:buNone/>
            </a:pPr>
            <a:r>
              <a:rPr lang="en-GB" sz="800" b="1" i="0" u="sng" strike="noStrike" cap="none" dirty="0">
                <a:solidFill>
                  <a:schemeClr val="lt1"/>
                </a:solidFill>
                <a:latin typeface="Helvetica Neue"/>
                <a:ea typeface="Helvetica Neue"/>
                <a:cs typeface="Helvetica Neue"/>
                <a:sym typeface="Helvetica Neue"/>
                <a:hlinkClick r:id="rId6">
                  <a:extLst>
                    <a:ext uri="{A12FA001-AC4F-418D-AE19-62706E023703}">
                      <ahyp:hlinkClr xmlns:ahyp="http://schemas.microsoft.com/office/drawing/2018/hyperlinkcolor" val="tx"/>
                    </a:ext>
                  </a:extLst>
                </a:hlinkClick>
              </a:rPr>
              <a:t>https://www.stem.org.uk/</a:t>
            </a:r>
            <a:r>
              <a:rPr lang="en-GB" sz="800" b="1" i="0" u="none" strike="noStrike" cap="none" dirty="0">
                <a:solidFill>
                  <a:schemeClr val="lt1"/>
                </a:solidFill>
                <a:latin typeface="Helvetica Neue"/>
                <a:ea typeface="Helvetica Neue"/>
                <a:cs typeface="Helvetica Neue"/>
                <a:sym typeface="Helvetica Neue"/>
              </a:rPr>
              <a:t> </a:t>
            </a:r>
            <a:endParaRPr sz="800" b="0" i="0" u="none" strike="noStrike" cap="none" dirty="0">
              <a:solidFill>
                <a:schemeClr val="lt1"/>
              </a:solidFill>
              <a:latin typeface="Helvetica Neue"/>
              <a:ea typeface="Helvetica Neue"/>
              <a:cs typeface="Helvetica Neue"/>
              <a:sym typeface="Helvetica Neue"/>
            </a:endParaRPr>
          </a:p>
          <a:p>
            <a:pPr marL="12700" marR="5080" lvl="0" indent="0" algn="l" rtl="0">
              <a:lnSpc>
                <a:spcPct val="100000"/>
              </a:lnSpc>
              <a:spcBef>
                <a:spcPts val="40"/>
              </a:spcBef>
              <a:spcAft>
                <a:spcPts val="0"/>
              </a:spcAft>
              <a:buClr>
                <a:srgbClr val="000000"/>
              </a:buClr>
              <a:buSzPts val="800"/>
              <a:buFont typeface="Arial"/>
              <a:buNone/>
            </a:pPr>
            <a:r>
              <a:rPr lang="en-GB" sz="800" b="0" i="0" u="none" strike="noStrike" cap="none" dirty="0">
                <a:solidFill>
                  <a:schemeClr val="lt1"/>
                </a:solidFill>
                <a:latin typeface="Helvetica Neue"/>
                <a:ea typeface="Helvetica Neue"/>
                <a:cs typeface="Helvetica Neue"/>
                <a:sym typeface="Helvetica Neue"/>
              </a:rPr>
              <a:t>Stem Learning – Education and careers support for in STEM. CPD Opportunities and access to a wide variety of online STEM resources.</a:t>
            </a:r>
            <a:endParaRPr sz="800" b="0" i="0" u="none" strike="noStrike" cap="none" dirty="0">
              <a:solidFill>
                <a:schemeClr val="lt1"/>
              </a:solidFill>
              <a:latin typeface="Helvetica Neue"/>
              <a:ea typeface="Helvetica Neue"/>
              <a:cs typeface="Helvetica Neue"/>
              <a:sym typeface="Helvetica Neue"/>
            </a:endParaRPr>
          </a:p>
          <a:p>
            <a:pPr marL="12700" marR="5080" lvl="0" indent="0" algn="l" rtl="0">
              <a:lnSpc>
                <a:spcPct val="100000"/>
              </a:lnSpc>
              <a:spcBef>
                <a:spcPts val="40"/>
              </a:spcBef>
              <a:spcAft>
                <a:spcPts val="0"/>
              </a:spcAft>
              <a:buClr>
                <a:srgbClr val="000000"/>
              </a:buClr>
              <a:buSzPts val="800"/>
              <a:buFont typeface="Arial"/>
              <a:buNone/>
            </a:pPr>
            <a:endParaRPr sz="800" b="0" i="0" u="none" strike="noStrike" cap="none" dirty="0">
              <a:solidFill>
                <a:schemeClr val="lt1"/>
              </a:solidFill>
              <a:latin typeface="Helvetica Neue"/>
              <a:ea typeface="Helvetica Neue"/>
              <a:cs typeface="Helvetica Neue"/>
              <a:sym typeface="Helvetica Neue"/>
            </a:endParaRPr>
          </a:p>
          <a:p>
            <a:pPr marL="12700" marR="0" lvl="0" indent="0" algn="l" rtl="0">
              <a:lnSpc>
                <a:spcPct val="100000"/>
              </a:lnSpc>
              <a:spcBef>
                <a:spcPts val="100"/>
              </a:spcBef>
              <a:spcAft>
                <a:spcPts val="0"/>
              </a:spcAft>
              <a:buClr>
                <a:srgbClr val="000000"/>
              </a:buClr>
              <a:buSzPts val="800"/>
              <a:buFont typeface="Arial"/>
              <a:buNone/>
            </a:pPr>
            <a:r>
              <a:rPr lang="en-GB" sz="800" b="1" i="0" u="sng" strike="noStrike" cap="none" dirty="0">
                <a:solidFill>
                  <a:schemeClr val="lt1"/>
                </a:solidFill>
                <a:latin typeface="Helvetica Neue"/>
                <a:ea typeface="Helvetica Neue"/>
                <a:cs typeface="Helvetica Neue"/>
                <a:sym typeface="Helvetica Neue"/>
                <a:hlinkClick r:id="rId7">
                  <a:extLst>
                    <a:ext uri="{A12FA001-AC4F-418D-AE19-62706E023703}">
                      <ahyp:hlinkClr xmlns:ahyp="http://schemas.microsoft.com/office/drawing/2018/hyperlinkcolor" val="tx"/>
                    </a:ext>
                  </a:extLst>
                </a:hlinkClick>
              </a:rPr>
              <a:t>https://www.appsforgood.org/</a:t>
            </a:r>
            <a:r>
              <a:rPr lang="en-GB" sz="800" b="1" i="0" u="none" strike="noStrike" cap="none" dirty="0">
                <a:solidFill>
                  <a:schemeClr val="lt1"/>
                </a:solidFill>
                <a:latin typeface="Helvetica Neue"/>
                <a:ea typeface="Helvetica Neue"/>
                <a:cs typeface="Helvetica Neue"/>
                <a:sym typeface="Helvetica Neue"/>
              </a:rPr>
              <a:t> </a:t>
            </a:r>
            <a:endParaRPr sz="800" b="0" i="0" u="none" strike="noStrike" cap="none" dirty="0">
              <a:solidFill>
                <a:schemeClr val="lt1"/>
              </a:solidFill>
              <a:latin typeface="Helvetica Neue"/>
              <a:ea typeface="Helvetica Neue"/>
              <a:cs typeface="Helvetica Neue"/>
              <a:sym typeface="Helvetica Neue"/>
            </a:endParaRPr>
          </a:p>
          <a:p>
            <a:pPr marL="12700" marR="0" lvl="0" indent="0" algn="l" rtl="0">
              <a:lnSpc>
                <a:spcPct val="100000"/>
              </a:lnSpc>
              <a:spcBef>
                <a:spcPts val="0"/>
              </a:spcBef>
              <a:spcAft>
                <a:spcPts val="0"/>
              </a:spcAft>
              <a:buClr>
                <a:srgbClr val="000000"/>
              </a:buClr>
              <a:buSzPts val="800"/>
              <a:buFont typeface="Arial"/>
              <a:buNone/>
            </a:pPr>
            <a:r>
              <a:rPr lang="en-GB" sz="800" b="0" i="0" u="none" strike="noStrike" cap="none" dirty="0">
                <a:solidFill>
                  <a:schemeClr val="lt1"/>
                </a:solidFill>
                <a:latin typeface="Helvetica Neue"/>
                <a:ea typeface="Helvetica Neue"/>
                <a:cs typeface="Helvetica Neue"/>
                <a:sym typeface="Helvetica Neue"/>
              </a:rPr>
              <a:t>Creative tech courses for you to deliver in your classroom.</a:t>
            </a:r>
            <a:endParaRPr sz="800" b="0" i="0" u="none" strike="noStrike" cap="none" dirty="0">
              <a:solidFill>
                <a:schemeClr val="lt1"/>
              </a:solidFill>
              <a:latin typeface="Helvetica Neue"/>
              <a:ea typeface="Helvetica Neue"/>
              <a:cs typeface="Helvetica Neue"/>
              <a:sym typeface="Helvetica Neue"/>
            </a:endParaRPr>
          </a:p>
          <a:p>
            <a:pPr marL="12700" marR="5080" lvl="0" indent="0" algn="l" rtl="0">
              <a:lnSpc>
                <a:spcPct val="100000"/>
              </a:lnSpc>
              <a:spcBef>
                <a:spcPts val="40"/>
              </a:spcBef>
              <a:spcAft>
                <a:spcPts val="0"/>
              </a:spcAft>
              <a:buClr>
                <a:srgbClr val="000000"/>
              </a:buClr>
              <a:buSzPts val="800"/>
              <a:buFont typeface="Arial"/>
              <a:buNone/>
            </a:pPr>
            <a:endParaRPr sz="800" b="0" i="0" u="none" strike="noStrike" cap="none" dirty="0">
              <a:solidFill>
                <a:schemeClr val="lt1"/>
              </a:solidFill>
              <a:latin typeface="Helvetica Neue"/>
              <a:ea typeface="Helvetica Neue"/>
              <a:cs typeface="Helvetica Neue"/>
              <a:sym typeface="Helvetica Neue"/>
            </a:endParaRPr>
          </a:p>
        </p:txBody>
      </p:sp>
      <p:sp>
        <p:nvSpPr>
          <p:cNvPr id="187" name="Google Shape;187;p9"/>
          <p:cNvSpPr/>
          <p:nvPr/>
        </p:nvSpPr>
        <p:spPr>
          <a:xfrm>
            <a:off x="7230872" y="4442354"/>
            <a:ext cx="2818902" cy="2438530"/>
          </a:xfrm>
          <a:prstGeom prst="rect">
            <a:avLst/>
          </a:prstGeom>
          <a:blipFill rotWithShape="1">
            <a:blip r:embed="rId8">
              <a:alphaModFix/>
            </a:blip>
            <a:stretch>
              <a:fillRect/>
            </a:stretch>
          </a:blip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88" name="Google Shape;188;p9"/>
          <p:cNvSpPr txBox="1">
            <a:spLocks noGrp="1"/>
          </p:cNvSpPr>
          <p:nvPr>
            <p:ph type="sldNum" idx="12"/>
          </p:nvPr>
        </p:nvSpPr>
        <p:spPr>
          <a:xfrm>
            <a:off x="10223500" y="7169926"/>
            <a:ext cx="93345" cy="116699"/>
          </a:xfrm>
          <a:prstGeom prst="rect">
            <a:avLst/>
          </a:prstGeom>
          <a:noFill/>
          <a:ln>
            <a:noFill/>
          </a:ln>
        </p:spPr>
        <p:txBody>
          <a:bodyPr spcFirstLastPara="1" wrap="square" lIns="0" tIns="8875" rIns="0" bIns="0" anchor="t" anchorCtr="0">
            <a:spAutoFit/>
          </a:bodyPr>
          <a:lstStyle/>
          <a:p>
            <a:pPr marL="25400" lvl="0" indent="0" algn="l" rtl="0">
              <a:lnSpc>
                <a:spcPct val="100000"/>
              </a:lnSpc>
              <a:spcBef>
                <a:spcPts val="0"/>
              </a:spcBef>
              <a:spcAft>
                <a:spcPts val="0"/>
              </a:spcAft>
              <a:buSzPts val="700"/>
              <a:buNone/>
            </a:pPr>
            <a:r>
              <a:rPr lang="en-GB" sz="700" dirty="0"/>
              <a:t>8</a:t>
            </a:r>
            <a:endParaRPr sz="700" dirty="0"/>
          </a:p>
        </p:txBody>
      </p:sp>
      <p:sp>
        <p:nvSpPr>
          <p:cNvPr id="189" name="Google Shape;189;p9"/>
          <p:cNvSpPr txBox="1"/>
          <p:nvPr/>
        </p:nvSpPr>
        <p:spPr>
          <a:xfrm>
            <a:off x="457200" y="818019"/>
            <a:ext cx="3670300" cy="722633"/>
          </a:xfrm>
          <a:prstGeom prst="rect">
            <a:avLst/>
          </a:prstGeom>
          <a:noFill/>
          <a:ln>
            <a:noFill/>
          </a:ln>
        </p:spPr>
        <p:txBody>
          <a:bodyPr spcFirstLastPara="1" wrap="square" lIns="0" tIns="14600" rIns="0" bIns="0" anchor="t" anchorCtr="0">
            <a:spAutoFit/>
          </a:bodyPr>
          <a:lstStyle/>
          <a:p>
            <a:pPr marL="304800" marR="0" lvl="0" indent="0" algn="l" rtl="0">
              <a:lnSpc>
                <a:spcPct val="100000"/>
              </a:lnSpc>
              <a:spcBef>
                <a:spcPts val="0"/>
              </a:spcBef>
              <a:spcAft>
                <a:spcPts val="0"/>
              </a:spcAft>
              <a:buClr>
                <a:srgbClr val="000000"/>
              </a:buClr>
              <a:buSzPts val="2300"/>
              <a:buFont typeface="Arial"/>
              <a:buNone/>
            </a:pPr>
            <a:r>
              <a:rPr lang="en-GB" sz="2300" b="1" i="0" u="none" strike="noStrike" cap="none">
                <a:solidFill>
                  <a:srgbClr val="231F20"/>
                </a:solidFill>
                <a:latin typeface="Poppins"/>
                <a:ea typeface="Poppins"/>
                <a:cs typeface="Poppins"/>
                <a:sym typeface="Poppins"/>
              </a:rPr>
              <a:t>Suggestions for further learning</a:t>
            </a:r>
            <a:endParaRPr sz="2300" b="0" i="0" u="none" strike="noStrike" cap="none">
              <a:solidFill>
                <a:schemeClr val="dk1"/>
              </a:solidFill>
              <a:latin typeface="Poppins"/>
              <a:ea typeface="Poppins"/>
              <a:cs typeface="Poppins"/>
              <a:sym typeface="Poppins"/>
            </a:endParaRPr>
          </a:p>
        </p:txBody>
      </p:sp>
      <p:sp>
        <p:nvSpPr>
          <p:cNvPr id="190" name="Google Shape;190;p9"/>
          <p:cNvSpPr txBox="1"/>
          <p:nvPr/>
        </p:nvSpPr>
        <p:spPr>
          <a:xfrm>
            <a:off x="731682" y="2321452"/>
            <a:ext cx="2771595" cy="16671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000"/>
              <a:buFont typeface="Arial"/>
              <a:buNone/>
            </a:pPr>
            <a:r>
              <a:rPr lang="en-GB" sz="1000" b="1" i="0" u="none" strike="noStrike" cap="none">
                <a:solidFill>
                  <a:schemeClr val="lt1"/>
                </a:solidFill>
                <a:latin typeface="Poppins"/>
                <a:ea typeface="Poppins"/>
                <a:cs typeface="Poppins"/>
                <a:sym typeface="Poppins"/>
              </a:rPr>
              <a:t>For boys and girls</a:t>
            </a:r>
            <a:endParaRPr sz="1000" b="0" i="0" u="none" strike="noStrike" cap="none">
              <a:solidFill>
                <a:schemeClr val="lt1"/>
              </a:solidFill>
              <a:latin typeface="Poppins"/>
              <a:ea typeface="Poppins"/>
              <a:cs typeface="Poppins"/>
              <a:sym typeface="Poppins"/>
            </a:endParaRPr>
          </a:p>
        </p:txBody>
      </p:sp>
      <p:sp>
        <p:nvSpPr>
          <p:cNvPr id="191" name="Google Shape;191;p9"/>
          <p:cNvSpPr txBox="1"/>
          <p:nvPr/>
        </p:nvSpPr>
        <p:spPr>
          <a:xfrm>
            <a:off x="7230872" y="2321452"/>
            <a:ext cx="2885035" cy="16671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000"/>
              <a:buFont typeface="Arial"/>
              <a:buNone/>
            </a:pPr>
            <a:r>
              <a:rPr lang="en-GB" sz="1000" b="1" i="0" u="none" strike="noStrike" cap="none">
                <a:solidFill>
                  <a:schemeClr val="lt1"/>
                </a:solidFill>
                <a:latin typeface="Poppins"/>
                <a:ea typeface="Poppins"/>
                <a:cs typeface="Poppins"/>
                <a:sym typeface="Poppins"/>
              </a:rPr>
              <a:t>For teachers</a:t>
            </a:r>
            <a:endParaRPr sz="1000" b="0" i="0" u="none" strike="noStrike" cap="none">
              <a:solidFill>
                <a:schemeClr val="lt1"/>
              </a:solidFill>
              <a:latin typeface="Poppins"/>
              <a:ea typeface="Poppins"/>
              <a:cs typeface="Poppins"/>
              <a:sym typeface="Poppins"/>
            </a:endParaRPr>
          </a:p>
        </p:txBody>
      </p:sp>
      <p:sp>
        <p:nvSpPr>
          <p:cNvPr id="192" name="Google Shape;192;p9"/>
          <p:cNvSpPr txBox="1"/>
          <p:nvPr/>
        </p:nvSpPr>
        <p:spPr>
          <a:xfrm>
            <a:off x="3986001" y="2681555"/>
            <a:ext cx="2790524" cy="2772554"/>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800"/>
              <a:buFont typeface="Arial"/>
              <a:buNone/>
            </a:pPr>
            <a:r>
              <a:rPr lang="en-GB" sz="800" b="1" i="0" u="sng" strike="noStrike" cap="none" dirty="0">
                <a:solidFill>
                  <a:schemeClr val="lt1"/>
                </a:solidFill>
                <a:latin typeface="Helvetica Neue"/>
                <a:ea typeface="Helvetica Neue"/>
                <a:cs typeface="Helvetica Neue"/>
                <a:sym typeface="Helvetica Neue"/>
                <a:hlinkClick r:id="rId9">
                  <a:extLst>
                    <a:ext uri="{A12FA001-AC4F-418D-AE19-62706E023703}">
                      <ahyp:hlinkClr xmlns:ahyp="http://schemas.microsoft.com/office/drawing/2018/hyperlinkcolor" val="tx"/>
                    </a:ext>
                  </a:extLst>
                </a:hlinkClick>
              </a:rPr>
              <a:t>https://www.modernmuse.org/</a:t>
            </a:r>
            <a:r>
              <a:rPr lang="en-GB" sz="800" b="1" i="0" u="none" strike="noStrike" cap="none" dirty="0">
                <a:solidFill>
                  <a:schemeClr val="lt1"/>
                </a:solidFill>
                <a:latin typeface="Helvetica Neue"/>
                <a:ea typeface="Helvetica Neue"/>
                <a:cs typeface="Helvetica Neue"/>
                <a:sym typeface="Helvetica Neue"/>
              </a:rPr>
              <a:t> </a:t>
            </a:r>
            <a:endParaRPr sz="800" b="0" i="0" u="none" strike="noStrike" cap="none" dirty="0">
              <a:solidFill>
                <a:schemeClr val="lt1"/>
              </a:solidFill>
              <a:latin typeface="Helvetica Neue"/>
              <a:ea typeface="Helvetica Neue"/>
              <a:cs typeface="Helvetica Neue"/>
              <a:sym typeface="Helvetica Neue"/>
            </a:endParaRPr>
          </a:p>
          <a:p>
            <a:pPr marL="12700" marR="5080" lvl="0" indent="0" algn="l" rtl="0">
              <a:lnSpc>
                <a:spcPct val="100000"/>
              </a:lnSpc>
              <a:spcBef>
                <a:spcPts val="40"/>
              </a:spcBef>
              <a:spcAft>
                <a:spcPts val="0"/>
              </a:spcAft>
              <a:buClr>
                <a:srgbClr val="000000"/>
              </a:buClr>
              <a:buSzPts val="800"/>
              <a:buFont typeface="Arial"/>
              <a:buNone/>
            </a:pPr>
            <a:r>
              <a:rPr lang="en-GB" sz="800" b="0" i="0" u="none" strike="noStrike" cap="none" dirty="0">
                <a:solidFill>
                  <a:schemeClr val="lt1"/>
                </a:solidFill>
                <a:latin typeface="Helvetica Neue"/>
                <a:ea typeface="Helvetica Neue"/>
                <a:cs typeface="Helvetica Neue"/>
                <a:sym typeface="Helvetica Neue"/>
              </a:rPr>
              <a:t>Learn about the working world of successful women - please encourage the girls to explore companies, subject choices and career paths. They can follow specific women in careers they are interested in, see their work day to day and ask them questions.</a:t>
            </a:r>
            <a:endParaRPr sz="800" b="0" i="0" u="none" strike="noStrike" cap="none" dirty="0">
              <a:solidFill>
                <a:schemeClr val="lt1"/>
              </a:solidFill>
              <a:latin typeface="Helvetica Neue"/>
              <a:ea typeface="Helvetica Neue"/>
              <a:cs typeface="Helvetica Neue"/>
              <a:sym typeface="Helvetica Neue"/>
            </a:endParaRPr>
          </a:p>
          <a:p>
            <a:pPr marL="12700" marR="5080" lvl="0" indent="0" algn="l" rtl="0">
              <a:lnSpc>
                <a:spcPct val="100000"/>
              </a:lnSpc>
              <a:spcBef>
                <a:spcPts val="40"/>
              </a:spcBef>
              <a:spcAft>
                <a:spcPts val="0"/>
              </a:spcAft>
              <a:buClr>
                <a:srgbClr val="000000"/>
              </a:buClr>
              <a:buSzPts val="800"/>
              <a:buFont typeface="Arial"/>
              <a:buNone/>
            </a:pPr>
            <a:endParaRPr sz="800" b="0" i="0" u="none" strike="noStrike" cap="none" dirty="0">
              <a:solidFill>
                <a:schemeClr val="lt1"/>
              </a:solidFill>
              <a:latin typeface="Helvetica Neue"/>
              <a:ea typeface="Helvetica Neue"/>
              <a:cs typeface="Helvetica Neue"/>
              <a:sym typeface="Helvetica Neue"/>
            </a:endParaRPr>
          </a:p>
          <a:p>
            <a:pPr marL="12700" marR="0" lvl="0" indent="0" algn="l" rtl="0">
              <a:lnSpc>
                <a:spcPct val="100000"/>
              </a:lnSpc>
              <a:spcBef>
                <a:spcPts val="100"/>
              </a:spcBef>
              <a:spcAft>
                <a:spcPts val="0"/>
              </a:spcAft>
              <a:buClr>
                <a:srgbClr val="000000"/>
              </a:buClr>
              <a:buSzPts val="800"/>
              <a:buFont typeface="Arial"/>
              <a:buNone/>
            </a:pPr>
            <a:r>
              <a:rPr lang="en-GB" sz="800" b="1" i="0" u="sng" strike="noStrike" cap="none" dirty="0">
                <a:solidFill>
                  <a:schemeClr val="lt1"/>
                </a:solidFill>
                <a:latin typeface="Helvetica Neue"/>
                <a:ea typeface="Helvetica Neue"/>
                <a:cs typeface="Helvetica Neue"/>
                <a:sym typeface="Helvetica Neue"/>
                <a:hlinkClick r:id="rId10">
                  <a:extLst>
                    <a:ext uri="{A12FA001-AC4F-418D-AE19-62706E023703}">
                      <ahyp:hlinkClr xmlns:ahyp="http://schemas.microsoft.com/office/drawing/2018/hyperlinkcolor" val="tx"/>
                    </a:ext>
                  </a:extLst>
                </a:hlinkClick>
              </a:rPr>
              <a:t>https://uk.girlswhocode.com/</a:t>
            </a:r>
            <a:r>
              <a:rPr lang="en-GB" sz="800" b="1" i="0" u="none" strike="noStrike" cap="none" dirty="0">
                <a:solidFill>
                  <a:schemeClr val="lt1"/>
                </a:solidFill>
                <a:latin typeface="Helvetica Neue"/>
                <a:ea typeface="Helvetica Neue"/>
                <a:cs typeface="Helvetica Neue"/>
                <a:sym typeface="Helvetica Neue"/>
              </a:rPr>
              <a:t> </a:t>
            </a:r>
            <a:endParaRPr sz="800" b="0" i="0" u="none" strike="noStrike" cap="none" dirty="0">
              <a:solidFill>
                <a:schemeClr val="lt1"/>
              </a:solidFill>
              <a:latin typeface="Helvetica Neue"/>
              <a:ea typeface="Helvetica Neue"/>
              <a:cs typeface="Helvetica Neue"/>
              <a:sym typeface="Helvetica Neue"/>
            </a:endParaRPr>
          </a:p>
          <a:p>
            <a:pPr marL="12700" marR="5080" lvl="0" indent="0" algn="l" rtl="0">
              <a:lnSpc>
                <a:spcPct val="100000"/>
              </a:lnSpc>
              <a:spcBef>
                <a:spcPts val="40"/>
              </a:spcBef>
              <a:spcAft>
                <a:spcPts val="0"/>
              </a:spcAft>
              <a:buClr>
                <a:srgbClr val="000000"/>
              </a:buClr>
              <a:buSzPts val="800"/>
              <a:buFont typeface="Arial"/>
              <a:buNone/>
            </a:pPr>
            <a:r>
              <a:rPr lang="en-GB" sz="800" b="0" i="0" u="none" strike="noStrike" cap="none" dirty="0">
                <a:solidFill>
                  <a:schemeClr val="lt1"/>
                </a:solidFill>
                <a:latin typeface="Helvetica Neue"/>
                <a:ea typeface="Helvetica Neue"/>
                <a:cs typeface="Helvetica Neue"/>
                <a:sym typeface="Helvetica Neue"/>
              </a:rPr>
              <a:t>Girls Who Code Clubs are free after-school programs designed for girls with a wide range of computer science skills between the ages of 11 and 18 years old.</a:t>
            </a:r>
          </a:p>
          <a:p>
            <a:pPr marL="12700" marR="5080" lvl="0" indent="0" algn="l" rtl="0">
              <a:lnSpc>
                <a:spcPct val="100000"/>
              </a:lnSpc>
              <a:spcBef>
                <a:spcPts val="40"/>
              </a:spcBef>
              <a:spcAft>
                <a:spcPts val="0"/>
              </a:spcAft>
              <a:buClr>
                <a:srgbClr val="000000"/>
              </a:buClr>
              <a:buSzPts val="800"/>
              <a:buFont typeface="Arial"/>
              <a:buNone/>
            </a:pPr>
            <a:endParaRPr lang="en-GB" sz="800" dirty="0">
              <a:solidFill>
                <a:schemeClr val="lt1"/>
              </a:solidFill>
              <a:latin typeface="Helvetica Neue"/>
              <a:ea typeface="Helvetica Neue"/>
              <a:cs typeface="Helvetica Neue"/>
              <a:sym typeface="Helvetica Neue"/>
            </a:endParaRPr>
          </a:p>
          <a:p>
            <a:pPr marL="12700" lvl="0">
              <a:spcBef>
                <a:spcPts val="100"/>
              </a:spcBef>
              <a:buSzPts val="800"/>
            </a:pPr>
            <a:r>
              <a:rPr lang="en-GB" sz="800" b="1" u="sng" dirty="0">
                <a:solidFill>
                  <a:schemeClr val="lt1"/>
                </a:solidFill>
                <a:latin typeface="Helvetica Neue"/>
                <a:ea typeface="Helvetica Neue"/>
                <a:cs typeface="Helvetica Neue"/>
                <a:sym typeface="Helvetica Neue"/>
                <a:hlinkClick r:id="rId11">
                  <a:extLst>
                    <a:ext uri="{A12FA001-AC4F-418D-AE19-62706E023703}">
                      <ahyp:hlinkClr xmlns:ahyp="http://schemas.microsoft.com/office/drawing/2018/hyperlinkcolor" val="tx"/>
                    </a:ext>
                  </a:extLst>
                </a:hlinkClick>
              </a:rPr>
              <a:t>https://www.girlsintocoding.com/</a:t>
            </a:r>
            <a:r>
              <a:rPr lang="en-GB" sz="800" b="1" dirty="0">
                <a:solidFill>
                  <a:schemeClr val="lt1"/>
                </a:solidFill>
                <a:latin typeface="Helvetica Neue"/>
                <a:ea typeface="Helvetica Neue"/>
                <a:cs typeface="Helvetica Neue"/>
                <a:sym typeface="Helvetica Neue"/>
              </a:rPr>
              <a:t> </a:t>
            </a:r>
            <a:endParaRPr lang="en-GB" sz="800" dirty="0">
              <a:solidFill>
                <a:schemeClr val="lt1"/>
              </a:solidFill>
              <a:latin typeface="Helvetica Neue"/>
              <a:ea typeface="Helvetica Neue"/>
              <a:cs typeface="Helvetica Neue"/>
              <a:sym typeface="Helvetica Neue"/>
            </a:endParaRPr>
          </a:p>
          <a:p>
            <a:pPr marL="12700" marR="5080" lvl="0" indent="0" algn="l" rtl="0">
              <a:lnSpc>
                <a:spcPct val="100000"/>
              </a:lnSpc>
              <a:spcBef>
                <a:spcPts val="40"/>
              </a:spcBef>
              <a:spcAft>
                <a:spcPts val="0"/>
              </a:spcAft>
              <a:buClr>
                <a:srgbClr val="000000"/>
              </a:buClr>
              <a:buSzPts val="800"/>
              <a:buFont typeface="Arial"/>
              <a:buNone/>
            </a:pPr>
            <a:r>
              <a:rPr lang="en-GB" sz="800" b="0" i="0" u="none" strike="noStrike" cap="none" dirty="0">
                <a:solidFill>
                  <a:schemeClr val="lt1"/>
                </a:solidFill>
                <a:latin typeface="Helvetica Neue"/>
                <a:ea typeface="Helvetica Neue"/>
                <a:cs typeface="Helvetica Neue"/>
                <a:sym typeface="Helvetica Neue"/>
              </a:rPr>
              <a:t>Virtual and in-person STEM events for girls aged 10-14 offering hands on experiences in physical computing, robotics and coding. </a:t>
            </a:r>
          </a:p>
          <a:p>
            <a:pPr marL="12700" marR="5080" lvl="0" indent="0" algn="l" rtl="0">
              <a:lnSpc>
                <a:spcPct val="100000"/>
              </a:lnSpc>
              <a:spcBef>
                <a:spcPts val="40"/>
              </a:spcBef>
              <a:spcAft>
                <a:spcPts val="0"/>
              </a:spcAft>
              <a:buClr>
                <a:srgbClr val="000000"/>
              </a:buClr>
              <a:buSzPts val="800"/>
              <a:buFont typeface="Arial"/>
              <a:buNone/>
            </a:pPr>
            <a:endParaRPr sz="800" b="0" i="0" u="none" strike="noStrike" cap="none" dirty="0">
              <a:solidFill>
                <a:schemeClr val="lt1"/>
              </a:solidFill>
              <a:latin typeface="Helvetica Neue"/>
              <a:ea typeface="Helvetica Neue"/>
              <a:cs typeface="Helvetica Neue"/>
              <a:sym typeface="Helvetica Neue"/>
            </a:endParaRPr>
          </a:p>
          <a:p>
            <a:pPr marL="12700" lvl="0">
              <a:spcBef>
                <a:spcPts val="100"/>
              </a:spcBef>
              <a:buSzPts val="800"/>
            </a:pPr>
            <a:r>
              <a:rPr lang="en-GB" sz="800" b="1" u="sng" dirty="0">
                <a:solidFill>
                  <a:schemeClr val="lt1"/>
                </a:solidFill>
                <a:latin typeface="Helvetica Neue"/>
                <a:ea typeface="Helvetica Neue"/>
                <a:cs typeface="Helvetica Neue"/>
                <a:sym typeface="Helvetica Neue"/>
              </a:rPr>
              <a:t>https://</a:t>
            </a:r>
            <a:r>
              <a:rPr lang="en-GB" sz="800" b="1" u="sng" dirty="0" err="1">
                <a:solidFill>
                  <a:schemeClr val="lt1"/>
                </a:solidFill>
                <a:latin typeface="Helvetica Neue"/>
                <a:ea typeface="Helvetica Neue"/>
                <a:cs typeface="Helvetica Neue"/>
                <a:sym typeface="Helvetica Neue"/>
              </a:rPr>
              <a:t>www.wisecampaign.org.uk</a:t>
            </a:r>
            <a:r>
              <a:rPr lang="en-GB" sz="800" b="1" u="sng" dirty="0">
                <a:solidFill>
                  <a:schemeClr val="lt1"/>
                </a:solidFill>
                <a:latin typeface="Helvetica Neue"/>
                <a:ea typeface="Helvetica Neue"/>
                <a:cs typeface="Helvetica Neue"/>
                <a:sym typeface="Helvetica Neue"/>
              </a:rPr>
              <a:t>/how-to-get-involved/my-skills-my-life/</a:t>
            </a:r>
          </a:p>
          <a:p>
            <a:pPr marL="12700" lvl="0">
              <a:spcBef>
                <a:spcPts val="100"/>
              </a:spcBef>
              <a:buSzPts val="800"/>
            </a:pPr>
            <a:r>
              <a:rPr lang="en-GB" sz="800" b="0" i="0" u="none" strike="noStrike" cap="none" dirty="0">
                <a:solidFill>
                  <a:schemeClr val="lt1"/>
                </a:solidFill>
                <a:latin typeface="Helvetica Neue"/>
                <a:ea typeface="Helvetica Neue"/>
                <a:cs typeface="Helvetica Neue"/>
                <a:sym typeface="Helvetica Neue"/>
              </a:rPr>
              <a:t>WISE has created an interactive fame to help girls find rewarding careers in STEM; where girls will be happy and successful. </a:t>
            </a:r>
            <a:endParaRPr lang="en-GB" sz="1400" b="0" i="0" u="none" strike="noStrike" cap="none" dirty="0">
              <a:solidFill>
                <a:srgbClr val="000000"/>
              </a:solidFill>
              <a:latin typeface="Arial"/>
              <a:ea typeface="Arial"/>
              <a:cs typeface="Arial"/>
              <a:sym typeface="Arial"/>
            </a:endParaRPr>
          </a:p>
        </p:txBody>
      </p:sp>
      <p:sp>
        <p:nvSpPr>
          <p:cNvPr id="193" name="Google Shape;193;p9"/>
          <p:cNvSpPr txBox="1"/>
          <p:nvPr/>
        </p:nvSpPr>
        <p:spPr>
          <a:xfrm>
            <a:off x="3986001" y="2321452"/>
            <a:ext cx="2739691" cy="16671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000"/>
              <a:buFont typeface="Arial"/>
              <a:buNone/>
            </a:pPr>
            <a:r>
              <a:rPr lang="en-GB" sz="1000" b="1" i="0" u="none" strike="noStrike" cap="none">
                <a:solidFill>
                  <a:schemeClr val="lt1"/>
                </a:solidFill>
                <a:latin typeface="Poppins"/>
                <a:ea typeface="Poppins"/>
                <a:cs typeface="Poppins"/>
                <a:sym typeface="Poppins"/>
              </a:rPr>
              <a:t>For girls</a:t>
            </a:r>
            <a:endParaRPr sz="1000" b="0" i="0" u="none" strike="noStrike" cap="none">
              <a:solidFill>
                <a:schemeClr val="lt1"/>
              </a:solidFill>
              <a:latin typeface="Poppins"/>
              <a:ea typeface="Poppins"/>
              <a:cs typeface="Poppins"/>
              <a:sym typeface="Poppins"/>
            </a:endParaRPr>
          </a:p>
        </p:txBody>
      </p:sp>
      <p:pic>
        <p:nvPicPr>
          <p:cNvPr id="194" name="Google Shape;194;p9"/>
          <p:cNvPicPr preferRelativeResize="0"/>
          <p:nvPr/>
        </p:nvPicPr>
        <p:blipFill rotWithShape="1">
          <a:blip r:embed="rId12">
            <a:alphaModFix/>
          </a:blip>
          <a:srcRect/>
          <a:stretch/>
        </p:blipFill>
        <p:spPr>
          <a:xfrm>
            <a:off x="3730450" y="457202"/>
            <a:ext cx="6539722" cy="159480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Shape 48"/>
        <p:cNvGrpSpPr/>
        <p:nvPr/>
      </p:nvGrpSpPr>
      <p:grpSpPr>
        <a:xfrm>
          <a:off x="0" y="0"/>
          <a:ext cx="0" cy="0"/>
          <a:chOff x="0" y="0"/>
          <a:chExt cx="0" cy="0"/>
        </a:xfrm>
      </p:grpSpPr>
      <p:sp>
        <p:nvSpPr>
          <p:cNvPr id="49" name="Google Shape;49;p2"/>
          <p:cNvSpPr/>
          <p:nvPr/>
        </p:nvSpPr>
        <p:spPr>
          <a:xfrm>
            <a:off x="5039995" y="359994"/>
            <a:ext cx="5292090" cy="4104004"/>
          </a:xfrm>
          <a:custGeom>
            <a:avLst/>
            <a:gdLst/>
            <a:ahLst/>
            <a:cxnLst/>
            <a:rect l="l" t="t" r="r" b="b"/>
            <a:pathLst>
              <a:path w="5292090" h="4104004" extrusionOk="0">
                <a:moveTo>
                  <a:pt x="0" y="4104004"/>
                </a:moveTo>
                <a:lnTo>
                  <a:pt x="5292001" y="4104004"/>
                </a:lnTo>
                <a:lnTo>
                  <a:pt x="5292001" y="0"/>
                </a:lnTo>
                <a:lnTo>
                  <a:pt x="0" y="0"/>
                </a:lnTo>
                <a:lnTo>
                  <a:pt x="0" y="4104004"/>
                </a:lnTo>
                <a:close/>
              </a:path>
            </a:pathLst>
          </a:custGeom>
          <a:solidFill>
            <a:srgbClr val="3C9CD7"/>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0" name="Google Shape;50;p2"/>
          <p:cNvSpPr txBox="1">
            <a:spLocks noGrp="1"/>
          </p:cNvSpPr>
          <p:nvPr>
            <p:ph type="title"/>
          </p:nvPr>
        </p:nvSpPr>
        <p:spPr>
          <a:xfrm>
            <a:off x="3748620" y="1038225"/>
            <a:ext cx="3196158" cy="379094"/>
          </a:xfrm>
          <a:prstGeom prst="rect">
            <a:avLst/>
          </a:prstGeom>
          <a:noFill/>
          <a:ln>
            <a:noFill/>
          </a:ln>
        </p:spPr>
        <p:txBody>
          <a:bodyPr spcFirstLastPara="1" wrap="square" lIns="0" tIns="14600" rIns="0" bIns="0" anchor="t" anchorCtr="0">
            <a:spAutoFit/>
          </a:bodyPr>
          <a:lstStyle/>
          <a:p>
            <a:pPr marL="1949450" lvl="0" indent="0" algn="l" rtl="0">
              <a:lnSpc>
                <a:spcPct val="100000"/>
              </a:lnSpc>
              <a:spcBef>
                <a:spcPts val="0"/>
              </a:spcBef>
              <a:spcAft>
                <a:spcPts val="0"/>
              </a:spcAft>
              <a:buSzPts val="1400"/>
              <a:buNone/>
            </a:pPr>
            <a:r>
              <a:rPr lang="en-GB"/>
              <a:t>Content</a:t>
            </a:r>
            <a:endParaRPr/>
          </a:p>
        </p:txBody>
      </p:sp>
      <p:sp>
        <p:nvSpPr>
          <p:cNvPr id="51" name="Google Shape;51;p2"/>
          <p:cNvSpPr/>
          <p:nvPr/>
        </p:nvSpPr>
        <p:spPr>
          <a:xfrm>
            <a:off x="359994" y="359994"/>
            <a:ext cx="4680000" cy="4104010"/>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2" name="Google Shape;52;p2"/>
          <p:cNvSpPr/>
          <p:nvPr/>
        </p:nvSpPr>
        <p:spPr>
          <a:xfrm>
            <a:off x="359994" y="4464012"/>
            <a:ext cx="4680585" cy="2736215"/>
          </a:xfrm>
          <a:custGeom>
            <a:avLst/>
            <a:gdLst/>
            <a:ahLst/>
            <a:cxnLst/>
            <a:rect l="l" t="t" r="r" b="b"/>
            <a:pathLst>
              <a:path w="4680585" h="2736215" extrusionOk="0">
                <a:moveTo>
                  <a:pt x="0" y="2735999"/>
                </a:moveTo>
                <a:lnTo>
                  <a:pt x="4680000" y="2735999"/>
                </a:lnTo>
                <a:lnTo>
                  <a:pt x="4680000" y="0"/>
                </a:lnTo>
                <a:lnTo>
                  <a:pt x="0" y="0"/>
                </a:lnTo>
                <a:lnTo>
                  <a:pt x="0" y="2735999"/>
                </a:lnTo>
                <a:close/>
              </a:path>
            </a:pathLst>
          </a:custGeom>
          <a:solidFill>
            <a:srgbClr val="FFCF67"/>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3" name="Google Shape;53;p2"/>
          <p:cNvSpPr/>
          <p:nvPr/>
        </p:nvSpPr>
        <p:spPr>
          <a:xfrm>
            <a:off x="5039995" y="4464012"/>
            <a:ext cx="5292001" cy="2735999"/>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4" name="Google Shape;54;p2"/>
          <p:cNvSpPr txBox="1"/>
          <p:nvPr/>
        </p:nvSpPr>
        <p:spPr>
          <a:xfrm>
            <a:off x="911212" y="5470803"/>
            <a:ext cx="3578225" cy="722633"/>
          </a:xfrm>
          <a:prstGeom prst="rect">
            <a:avLst/>
          </a:prstGeom>
          <a:noFill/>
          <a:ln>
            <a:noFill/>
          </a:ln>
        </p:spPr>
        <p:txBody>
          <a:bodyPr spcFirstLastPara="1" wrap="square" lIns="0" tIns="14600" rIns="0" bIns="0" anchor="t" anchorCtr="0">
            <a:spAutoFit/>
          </a:bodyPr>
          <a:lstStyle/>
          <a:p>
            <a:pPr marL="12700" marR="0" lvl="0" indent="0" algn="l" rtl="0">
              <a:lnSpc>
                <a:spcPct val="100000"/>
              </a:lnSpc>
              <a:spcBef>
                <a:spcPts val="0"/>
              </a:spcBef>
              <a:spcAft>
                <a:spcPts val="0"/>
              </a:spcAft>
              <a:buClr>
                <a:srgbClr val="000000"/>
              </a:buClr>
              <a:buSzPts val="2300"/>
              <a:buFont typeface="Arial"/>
              <a:buNone/>
            </a:pPr>
            <a:r>
              <a:rPr lang="en-GB" sz="2300" b="1" i="0" u="none" strike="noStrike" cap="none">
                <a:solidFill>
                  <a:srgbClr val="231F20"/>
                </a:solidFill>
                <a:latin typeface="Poppins"/>
                <a:ea typeface="Poppins"/>
                <a:cs typeface="Poppins"/>
                <a:sym typeface="Poppins"/>
              </a:rPr>
              <a:t>Tech We Can </a:t>
            </a:r>
            <a:br>
              <a:rPr lang="en-GB" sz="2300" b="1" i="0" u="none" strike="noStrike" cap="none">
                <a:solidFill>
                  <a:srgbClr val="231F20"/>
                </a:solidFill>
                <a:latin typeface="Poppins"/>
                <a:ea typeface="Poppins"/>
                <a:cs typeface="Poppins"/>
                <a:sym typeface="Poppins"/>
              </a:rPr>
            </a:br>
            <a:r>
              <a:rPr lang="en-GB" sz="2300" b="1" i="0" u="none" strike="noStrike" cap="none">
                <a:solidFill>
                  <a:srgbClr val="231F20"/>
                </a:solidFill>
                <a:latin typeface="Poppins"/>
                <a:ea typeface="Poppins"/>
                <a:cs typeface="Poppins"/>
                <a:sym typeface="Poppins"/>
              </a:rPr>
              <a:t>curriculum overview</a:t>
            </a:r>
            <a:endParaRPr sz="2300" b="0" i="0" u="none" strike="noStrike" cap="none">
              <a:solidFill>
                <a:schemeClr val="dk1"/>
              </a:solidFill>
              <a:latin typeface="Poppins"/>
              <a:ea typeface="Poppins"/>
              <a:cs typeface="Poppins"/>
              <a:sym typeface="Poppins"/>
            </a:endParaRPr>
          </a:p>
        </p:txBody>
      </p:sp>
      <p:graphicFrame>
        <p:nvGraphicFramePr>
          <p:cNvPr id="55" name="Google Shape;55;p2"/>
          <p:cNvGraphicFramePr/>
          <p:nvPr>
            <p:extLst>
              <p:ext uri="{D42A27DB-BD31-4B8C-83A1-F6EECF244321}">
                <p14:modId xmlns:p14="http://schemas.microsoft.com/office/powerpoint/2010/main" val="1951597146"/>
              </p:ext>
            </p:extLst>
          </p:nvPr>
        </p:nvGraphicFramePr>
        <p:xfrm>
          <a:off x="5704795" y="1599945"/>
          <a:ext cx="3962400" cy="2181480"/>
        </p:xfrm>
        <a:graphic>
          <a:graphicData uri="http://schemas.openxmlformats.org/drawingml/2006/table">
            <a:tbl>
              <a:tblPr firstRow="1" bandRow="1">
                <a:noFill/>
                <a:tableStyleId>{83971466-A081-40D4-A840-D1BED80EEF5A}</a:tableStyleId>
              </a:tblPr>
              <a:tblGrid>
                <a:gridCol w="3418550">
                  <a:extLst>
                    <a:ext uri="{9D8B030D-6E8A-4147-A177-3AD203B41FA5}">
                      <a16:colId xmlns:a16="http://schemas.microsoft.com/office/drawing/2014/main" val="20000"/>
                    </a:ext>
                  </a:extLst>
                </a:gridCol>
                <a:gridCol w="543850">
                  <a:extLst>
                    <a:ext uri="{9D8B030D-6E8A-4147-A177-3AD203B41FA5}">
                      <a16:colId xmlns:a16="http://schemas.microsoft.com/office/drawing/2014/main" val="20001"/>
                    </a:ext>
                  </a:extLst>
                </a:gridCol>
              </a:tblGrid>
              <a:tr h="0">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dirty="0">
                          <a:solidFill>
                            <a:schemeClr val="lt1"/>
                          </a:solidFill>
                          <a:latin typeface="Helvetica Neue"/>
                          <a:ea typeface="Helvetica Neue"/>
                          <a:cs typeface="Helvetica Neue"/>
                          <a:sym typeface="Helvetica Neue"/>
                        </a:rPr>
                        <a:t>Design principles</a:t>
                      </a:r>
                      <a:endParaRPr sz="1400" u="none" strike="noStrike" cap="none" dirty="0"/>
                    </a:p>
                  </a:txBody>
                  <a:tcPr marL="0" marR="0" marT="72000" marB="72000">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100"/>
                        <a:buFont typeface="Arial"/>
                        <a:buNone/>
                      </a:pPr>
                      <a:r>
                        <a:rPr lang="en-GB" sz="1100" u="none" strike="noStrike" cap="none">
                          <a:solidFill>
                            <a:schemeClr val="lt1"/>
                          </a:solidFill>
                          <a:latin typeface="Helvetica Neue"/>
                          <a:ea typeface="Helvetica Neue"/>
                          <a:cs typeface="Helvetica Neue"/>
                          <a:sym typeface="Helvetica Neue"/>
                        </a:rPr>
                        <a:t>1</a:t>
                      </a:r>
                      <a:endParaRPr sz="1400" u="none" strike="noStrike" cap="none"/>
                    </a:p>
                  </a:txBody>
                  <a:tcPr marL="0" marR="0" marT="72000" marB="72000">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tcPr>
                </a:tc>
                <a:extLst>
                  <a:ext uri="{0D108BD9-81ED-4DB2-BD59-A6C34878D82A}">
                    <a16:rowId xmlns:a16="http://schemas.microsoft.com/office/drawing/2014/main" val="10000"/>
                  </a:ext>
                </a:extLst>
              </a:tr>
              <a:tr h="0">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dirty="0">
                          <a:solidFill>
                            <a:schemeClr val="lt1"/>
                          </a:solidFill>
                          <a:latin typeface="Helvetica Neue"/>
                          <a:ea typeface="Helvetica Neue"/>
                          <a:cs typeface="Helvetica Neue"/>
                          <a:sym typeface="Helvetica Neue"/>
                        </a:rPr>
                        <a:t>Overview</a:t>
                      </a:r>
                      <a:endParaRPr sz="1400" u="none" strike="noStrike" cap="none" dirty="0"/>
                    </a:p>
                  </a:txBody>
                  <a:tcPr marL="0" marR="0" marT="72000" marB="72000">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100"/>
                        <a:buFont typeface="Arial"/>
                        <a:buNone/>
                      </a:pPr>
                      <a:r>
                        <a:rPr lang="en-GB" sz="1100" u="none" strike="noStrike" cap="none">
                          <a:solidFill>
                            <a:schemeClr val="lt1"/>
                          </a:solidFill>
                          <a:latin typeface="Helvetica Neue"/>
                          <a:ea typeface="Helvetica Neue"/>
                          <a:cs typeface="Helvetica Neue"/>
                          <a:sym typeface="Helvetica Neue"/>
                        </a:rPr>
                        <a:t>1</a:t>
                      </a:r>
                      <a:endParaRPr sz="1400" u="none" strike="noStrike" cap="none"/>
                    </a:p>
                  </a:txBody>
                  <a:tcPr marL="0" marR="0" marT="72000" marB="72000">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tcPr>
                </a:tc>
                <a:extLst>
                  <a:ext uri="{0D108BD9-81ED-4DB2-BD59-A6C34878D82A}">
                    <a16:rowId xmlns:a16="http://schemas.microsoft.com/office/drawing/2014/main" val="10001"/>
                  </a:ext>
                </a:extLst>
              </a:tr>
              <a:tr h="0">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lt1"/>
                          </a:solidFill>
                          <a:latin typeface="Helvetica Neue"/>
                          <a:ea typeface="Helvetica Neue"/>
                          <a:cs typeface="Helvetica Neue"/>
                          <a:sym typeface="Helvetica Neue"/>
                        </a:rPr>
                        <a:t>Lesson plan synopses</a:t>
                      </a:r>
                      <a:endParaRPr sz="1400" u="none" strike="noStrike" cap="none"/>
                    </a:p>
                  </a:txBody>
                  <a:tcPr marL="0" marR="0" marT="72000" marB="72000">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100"/>
                        <a:buFont typeface="Arial"/>
                        <a:buNone/>
                      </a:pPr>
                      <a:r>
                        <a:rPr lang="en-GB" sz="1100" u="none" strike="noStrike" cap="none" dirty="0">
                          <a:solidFill>
                            <a:schemeClr val="lt1"/>
                          </a:solidFill>
                          <a:latin typeface="Helvetica Neue"/>
                          <a:ea typeface="Helvetica Neue"/>
                          <a:cs typeface="Helvetica Neue"/>
                          <a:sym typeface="Helvetica Neue"/>
                        </a:rPr>
                        <a:t>2-3</a:t>
                      </a:r>
                      <a:endParaRPr sz="1400" u="none" strike="noStrike" cap="none" dirty="0"/>
                    </a:p>
                  </a:txBody>
                  <a:tcPr marL="0" marR="0" marT="72000" marB="72000">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tcPr>
                </a:tc>
                <a:extLst>
                  <a:ext uri="{0D108BD9-81ED-4DB2-BD59-A6C34878D82A}">
                    <a16:rowId xmlns:a16="http://schemas.microsoft.com/office/drawing/2014/main" val="10002"/>
                  </a:ext>
                </a:extLst>
              </a:tr>
              <a:tr h="0">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a:solidFill>
                            <a:schemeClr val="lt1"/>
                          </a:solidFill>
                          <a:latin typeface="Helvetica Neue"/>
                          <a:ea typeface="Helvetica Neue"/>
                          <a:cs typeface="Helvetica Neue"/>
                          <a:sym typeface="Helvetica Neue"/>
                        </a:rPr>
                        <a:t>Tech We Can Gatsby benchmark links</a:t>
                      </a:r>
                      <a:endParaRPr sz="1400" u="none" strike="noStrike" cap="none"/>
                    </a:p>
                  </a:txBody>
                  <a:tcPr marL="0" marR="0" marT="72000" marB="72000">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100"/>
                        <a:buFont typeface="Arial"/>
                        <a:buNone/>
                      </a:pPr>
                      <a:r>
                        <a:rPr lang="en-GB" sz="1100" u="none" strike="noStrike" cap="none" dirty="0">
                          <a:solidFill>
                            <a:schemeClr val="lt1"/>
                          </a:solidFill>
                          <a:latin typeface="Helvetica Neue"/>
                          <a:ea typeface="Helvetica Neue"/>
                          <a:cs typeface="Helvetica Neue"/>
                          <a:sym typeface="Helvetica Neue"/>
                        </a:rPr>
                        <a:t>4</a:t>
                      </a:r>
                      <a:endParaRPr sz="1400" u="none" strike="noStrike" cap="none" dirty="0"/>
                    </a:p>
                  </a:txBody>
                  <a:tcPr marL="0" marR="0" marT="72000" marB="72000">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tcPr>
                </a:tc>
                <a:extLst>
                  <a:ext uri="{0D108BD9-81ED-4DB2-BD59-A6C34878D82A}">
                    <a16:rowId xmlns:a16="http://schemas.microsoft.com/office/drawing/2014/main" val="10003"/>
                  </a:ext>
                </a:extLst>
              </a:tr>
              <a:tr h="0">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dirty="0">
                          <a:solidFill>
                            <a:schemeClr val="lt1"/>
                          </a:solidFill>
                          <a:latin typeface="Helvetica Neue"/>
                          <a:ea typeface="Helvetica Neue"/>
                          <a:cs typeface="Helvetica Neue"/>
                          <a:sym typeface="Helvetica Neue"/>
                        </a:rPr>
                        <a:t>National Curriculum links</a:t>
                      </a:r>
                      <a:endParaRPr sz="1400" u="none" strike="noStrike" cap="none" dirty="0"/>
                    </a:p>
                  </a:txBody>
                  <a:tcPr marL="0" marR="0" marT="72000" marB="72000">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100"/>
                        <a:buFont typeface="Arial"/>
                        <a:buNone/>
                      </a:pPr>
                      <a:r>
                        <a:rPr lang="en-GB" sz="1100" u="none" strike="noStrike" cap="none" dirty="0">
                          <a:solidFill>
                            <a:schemeClr val="lt1"/>
                          </a:solidFill>
                          <a:latin typeface="Helvetica Neue"/>
                          <a:ea typeface="Helvetica Neue"/>
                          <a:cs typeface="Helvetica Neue"/>
                          <a:sym typeface="Helvetica Neue"/>
                        </a:rPr>
                        <a:t>5</a:t>
                      </a:r>
                      <a:endParaRPr sz="1400" u="none" strike="noStrike" cap="none" dirty="0"/>
                    </a:p>
                  </a:txBody>
                  <a:tcPr marL="0" marR="0" marT="72000" marB="72000">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tcPr>
                </a:tc>
                <a:extLst>
                  <a:ext uri="{0D108BD9-81ED-4DB2-BD59-A6C34878D82A}">
                    <a16:rowId xmlns:a16="http://schemas.microsoft.com/office/drawing/2014/main" val="10004"/>
                  </a:ext>
                </a:extLst>
              </a:tr>
              <a:tr h="0">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dirty="0">
                          <a:solidFill>
                            <a:schemeClr val="lt1"/>
                          </a:solidFill>
                          <a:latin typeface="Helvetica Neue"/>
                          <a:ea typeface="Helvetica Neue"/>
                          <a:cs typeface="Helvetica Neue"/>
                          <a:sym typeface="Helvetica Neue"/>
                        </a:rPr>
                        <a:t>Scottish Career Education Standard (3 – 18) links</a:t>
                      </a:r>
                      <a:endParaRPr sz="1400" u="none" strike="noStrike" cap="none" dirty="0"/>
                    </a:p>
                  </a:txBody>
                  <a:tcPr marL="0" marR="0" marT="72000" marB="72000">
                    <a:lnT w="12700" cap="flat" cmpd="sng">
                      <a:solidFill>
                        <a:schemeClr val="lt1"/>
                      </a:solidFill>
                      <a:prstDash val="solid"/>
                      <a:round/>
                      <a:headEnd type="none" w="sm" len="sm"/>
                      <a:tailEnd type="none" w="sm" len="sm"/>
                    </a:lnT>
                    <a:lnB w="12700" cap="flat" cmpd="sng" algn="ctr">
                      <a:solidFill>
                        <a:schemeClr val="lt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100"/>
                        <a:buFont typeface="Arial"/>
                        <a:buNone/>
                      </a:pPr>
                      <a:r>
                        <a:rPr lang="en-GB" sz="1100" u="none" strike="noStrike" cap="none" dirty="0">
                          <a:solidFill>
                            <a:schemeClr val="lt1"/>
                          </a:solidFill>
                          <a:latin typeface="Helvetica Neue"/>
                          <a:ea typeface="Helvetica Neue"/>
                          <a:cs typeface="Helvetica Neue"/>
                          <a:sym typeface="Helvetica Neue"/>
                        </a:rPr>
                        <a:t>6</a:t>
                      </a:r>
                      <a:endParaRPr sz="1400" u="none" strike="noStrike" cap="none" dirty="0"/>
                    </a:p>
                  </a:txBody>
                  <a:tcPr marL="0" marR="0" marT="72000" marB="72000">
                    <a:lnT w="12700" cap="flat" cmpd="sng">
                      <a:solidFill>
                        <a:schemeClr val="lt1"/>
                      </a:solidFill>
                      <a:prstDash val="solid"/>
                      <a:round/>
                      <a:headEnd type="none" w="sm" len="sm"/>
                      <a:tailEnd type="none" w="sm" len="sm"/>
                    </a:lnT>
                    <a:lnB w="12700" cap="flat" cmpd="sng" algn="ctr">
                      <a:solidFill>
                        <a:schemeClr val="lt1"/>
                      </a:solidFill>
                      <a:prstDash val="solid"/>
                      <a:round/>
                      <a:headEnd type="none" w="sm" len="sm"/>
                      <a:tailEnd type="none" w="sm" len="sm"/>
                    </a:lnB>
                  </a:tcPr>
                </a:tc>
                <a:extLst>
                  <a:ext uri="{0D108BD9-81ED-4DB2-BD59-A6C34878D82A}">
                    <a16:rowId xmlns:a16="http://schemas.microsoft.com/office/drawing/2014/main" val="10005"/>
                  </a:ext>
                </a:extLst>
              </a:tr>
              <a:tr h="0">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dirty="0">
                          <a:solidFill>
                            <a:schemeClr val="lt1"/>
                          </a:solidFill>
                          <a:latin typeface="Helvetica Neue"/>
                          <a:ea typeface="Helvetica Neue"/>
                          <a:cs typeface="Helvetica Neue"/>
                          <a:sym typeface="Helvetica Neue"/>
                        </a:rPr>
                        <a:t>Scottish Career Education Standard ‘I can’ statements</a:t>
                      </a:r>
                      <a:endParaRPr sz="1400" u="none" strike="noStrike" cap="none" dirty="0"/>
                    </a:p>
                  </a:txBody>
                  <a:tcPr marL="0" marR="0" marT="72000" marB="72000">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100"/>
                        <a:buFont typeface="Arial"/>
                        <a:buNone/>
                      </a:pPr>
                      <a:r>
                        <a:rPr lang="en-GB" sz="1100" u="none" strike="noStrike" cap="none" dirty="0">
                          <a:solidFill>
                            <a:schemeClr val="lt1"/>
                          </a:solidFill>
                          <a:latin typeface="Helvetica Neue"/>
                          <a:ea typeface="Helvetica Neue"/>
                          <a:cs typeface="Helvetica Neue"/>
                          <a:sym typeface="Helvetica Neue"/>
                        </a:rPr>
                        <a:t>7</a:t>
                      </a:r>
                      <a:endParaRPr sz="1400" u="none" strike="noStrike" cap="none" dirty="0"/>
                    </a:p>
                  </a:txBody>
                  <a:tcPr marL="0" marR="0" marT="72000" marB="72000">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graphicFrame>
        <p:nvGraphicFramePr>
          <p:cNvPr id="2" name="Table 1">
            <a:extLst>
              <a:ext uri="{FF2B5EF4-FFF2-40B4-BE49-F238E27FC236}">
                <a16:creationId xmlns:a16="http://schemas.microsoft.com/office/drawing/2014/main" id="{6121F35B-27C4-4B63-76BD-9A23139F6CF7}"/>
              </a:ext>
            </a:extLst>
          </p:cNvPr>
          <p:cNvGraphicFramePr>
            <a:graphicFrameLocks noGrp="1"/>
          </p:cNvGraphicFramePr>
          <p:nvPr>
            <p:extLst>
              <p:ext uri="{D42A27DB-BD31-4B8C-83A1-F6EECF244321}">
                <p14:modId xmlns:p14="http://schemas.microsoft.com/office/powerpoint/2010/main" val="607369894"/>
              </p:ext>
            </p:extLst>
          </p:nvPr>
        </p:nvGraphicFramePr>
        <p:xfrm>
          <a:off x="5704795" y="3781425"/>
          <a:ext cx="3962400" cy="311640"/>
        </p:xfrm>
        <a:graphic>
          <a:graphicData uri="http://schemas.openxmlformats.org/drawingml/2006/table">
            <a:tbl>
              <a:tblPr firstRow="1" bandRow="1">
                <a:noFill/>
                <a:tableStyleId>{83971466-A081-40D4-A840-D1BED80EEF5A}</a:tableStyleId>
              </a:tblPr>
              <a:tblGrid>
                <a:gridCol w="3418550">
                  <a:extLst>
                    <a:ext uri="{9D8B030D-6E8A-4147-A177-3AD203B41FA5}">
                      <a16:colId xmlns:a16="http://schemas.microsoft.com/office/drawing/2014/main" val="3971973415"/>
                    </a:ext>
                  </a:extLst>
                </a:gridCol>
                <a:gridCol w="543850">
                  <a:extLst>
                    <a:ext uri="{9D8B030D-6E8A-4147-A177-3AD203B41FA5}">
                      <a16:colId xmlns:a16="http://schemas.microsoft.com/office/drawing/2014/main" val="3291397255"/>
                    </a:ext>
                  </a:extLst>
                </a:gridCol>
              </a:tblGrid>
              <a:tr h="0">
                <a:tc>
                  <a:txBody>
                    <a:bodyPr/>
                    <a:lstStyle/>
                    <a:p>
                      <a:pPr marL="0" marR="0" lvl="0" indent="0" algn="l" rtl="0">
                        <a:lnSpc>
                          <a:spcPct val="100000"/>
                        </a:lnSpc>
                        <a:spcBef>
                          <a:spcPts val="0"/>
                        </a:spcBef>
                        <a:spcAft>
                          <a:spcPts val="0"/>
                        </a:spcAft>
                        <a:buClr>
                          <a:srgbClr val="000000"/>
                        </a:buClr>
                        <a:buSzPts val="1100"/>
                        <a:buFont typeface="Arial"/>
                        <a:buNone/>
                      </a:pPr>
                      <a:r>
                        <a:rPr lang="en-GB" sz="1100" u="none" strike="noStrike" cap="none" dirty="0">
                          <a:solidFill>
                            <a:schemeClr val="lt1"/>
                          </a:solidFill>
                          <a:latin typeface="Helvetica Neue"/>
                          <a:ea typeface="Helvetica Neue"/>
                          <a:cs typeface="Helvetica Neue"/>
                          <a:sym typeface="Helvetica Neue"/>
                        </a:rPr>
                        <a:t>Suggestions for further learning</a:t>
                      </a:r>
                      <a:endParaRPr sz="1400" u="none" strike="noStrike" cap="none" dirty="0"/>
                    </a:p>
                  </a:txBody>
                  <a:tcPr marL="0" marR="0" marT="72000" marB="72000">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100"/>
                        <a:buFont typeface="Arial"/>
                        <a:buNone/>
                      </a:pPr>
                      <a:r>
                        <a:rPr lang="en-GB" sz="1100" u="none" strike="noStrike" cap="none" dirty="0">
                          <a:solidFill>
                            <a:schemeClr val="lt1"/>
                          </a:solidFill>
                          <a:latin typeface="Helvetica Neue"/>
                          <a:ea typeface="Helvetica Neue"/>
                          <a:cs typeface="Helvetica Neue"/>
                          <a:sym typeface="Helvetica Neue"/>
                        </a:rPr>
                        <a:t>8</a:t>
                      </a:r>
                      <a:endParaRPr sz="1400" u="none" strike="noStrike" cap="none" dirty="0"/>
                    </a:p>
                  </a:txBody>
                  <a:tcPr marL="0" marR="0" marT="72000" marB="72000">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tcPr>
                </a:tc>
                <a:extLst>
                  <a:ext uri="{0D108BD9-81ED-4DB2-BD59-A6C34878D82A}">
                    <a16:rowId xmlns:a16="http://schemas.microsoft.com/office/drawing/2014/main" val="251432701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3"/>
          <p:cNvSpPr/>
          <p:nvPr/>
        </p:nvSpPr>
        <p:spPr>
          <a:xfrm>
            <a:off x="457200" y="457200"/>
            <a:ext cx="4536000" cy="6645909"/>
          </a:xfrm>
          <a:custGeom>
            <a:avLst/>
            <a:gdLst/>
            <a:ahLst/>
            <a:cxnLst/>
            <a:rect l="l" t="t" r="r" b="b"/>
            <a:pathLst>
              <a:path w="4582795" h="6645909" extrusionOk="0">
                <a:moveTo>
                  <a:pt x="0" y="6645605"/>
                </a:moveTo>
                <a:lnTo>
                  <a:pt x="4582795" y="6645605"/>
                </a:lnTo>
                <a:lnTo>
                  <a:pt x="4582795" y="0"/>
                </a:lnTo>
                <a:lnTo>
                  <a:pt x="0" y="0"/>
                </a:lnTo>
                <a:lnTo>
                  <a:pt x="0" y="6645605"/>
                </a:lnTo>
                <a:close/>
              </a:path>
            </a:pathLst>
          </a:custGeom>
          <a:solidFill>
            <a:srgbClr val="FFCF67"/>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1" name="Google Shape;61;p3"/>
          <p:cNvSpPr txBox="1"/>
          <p:nvPr/>
        </p:nvSpPr>
        <p:spPr>
          <a:xfrm>
            <a:off x="457200" y="818019"/>
            <a:ext cx="3308800" cy="379095"/>
          </a:xfrm>
          <a:prstGeom prst="rect">
            <a:avLst/>
          </a:prstGeom>
          <a:noFill/>
          <a:ln>
            <a:noFill/>
          </a:ln>
        </p:spPr>
        <p:txBody>
          <a:bodyPr spcFirstLastPara="1" wrap="square" lIns="0" tIns="14600" rIns="0" bIns="0" anchor="t" anchorCtr="0">
            <a:spAutoFit/>
          </a:bodyPr>
          <a:lstStyle/>
          <a:p>
            <a:pPr marL="304800" marR="0" lvl="0" indent="0" algn="l" rtl="0">
              <a:lnSpc>
                <a:spcPct val="100000"/>
              </a:lnSpc>
              <a:spcBef>
                <a:spcPts val="0"/>
              </a:spcBef>
              <a:spcAft>
                <a:spcPts val="0"/>
              </a:spcAft>
              <a:buClr>
                <a:srgbClr val="000000"/>
              </a:buClr>
              <a:buSzPts val="2300"/>
              <a:buFont typeface="Arial"/>
              <a:buNone/>
            </a:pPr>
            <a:r>
              <a:rPr lang="en-GB" sz="2300" b="1" i="0" u="none" strike="noStrike" cap="none">
                <a:solidFill>
                  <a:srgbClr val="231F20"/>
                </a:solidFill>
                <a:latin typeface="Poppins"/>
                <a:ea typeface="Poppins"/>
                <a:cs typeface="Poppins"/>
                <a:sym typeface="Poppins"/>
              </a:rPr>
              <a:t>Design principles</a:t>
            </a:r>
            <a:endParaRPr sz="2300" b="0" i="0" u="none" strike="noStrike" cap="none">
              <a:solidFill>
                <a:schemeClr val="dk1"/>
              </a:solidFill>
              <a:latin typeface="Poppins"/>
              <a:ea typeface="Poppins"/>
              <a:cs typeface="Poppins"/>
              <a:sym typeface="Poppins"/>
            </a:endParaRPr>
          </a:p>
        </p:txBody>
      </p:sp>
      <p:sp>
        <p:nvSpPr>
          <p:cNvPr id="62" name="Google Shape;62;p3"/>
          <p:cNvSpPr/>
          <p:nvPr/>
        </p:nvSpPr>
        <p:spPr>
          <a:xfrm>
            <a:off x="767969" y="1502143"/>
            <a:ext cx="1231900" cy="1231900"/>
          </a:xfrm>
          <a:custGeom>
            <a:avLst/>
            <a:gdLst/>
            <a:ahLst/>
            <a:cxnLst/>
            <a:rect l="l" t="t" r="r" b="b"/>
            <a:pathLst>
              <a:path w="1231900" h="1231900" extrusionOk="0">
                <a:moveTo>
                  <a:pt x="0" y="1231607"/>
                </a:moveTo>
                <a:lnTo>
                  <a:pt x="1231607" y="1231607"/>
                </a:lnTo>
                <a:lnTo>
                  <a:pt x="1231607" y="0"/>
                </a:lnTo>
                <a:lnTo>
                  <a:pt x="0" y="0"/>
                </a:lnTo>
                <a:lnTo>
                  <a:pt x="0" y="1231607"/>
                </a:lnTo>
                <a:close/>
              </a:path>
            </a:pathLst>
          </a:custGeom>
          <a:noFill/>
          <a:ln w="1192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3" name="Google Shape;63;p3"/>
          <p:cNvSpPr txBox="1"/>
          <p:nvPr/>
        </p:nvSpPr>
        <p:spPr>
          <a:xfrm>
            <a:off x="880122" y="1792313"/>
            <a:ext cx="127635" cy="412750"/>
          </a:xfrm>
          <a:prstGeom prst="rect">
            <a:avLst/>
          </a:prstGeom>
          <a:noFill/>
          <a:ln>
            <a:noFill/>
          </a:ln>
        </p:spPr>
        <p:txBody>
          <a:bodyPr spcFirstLastPara="1" wrap="square" lIns="0" tIns="17125" rIns="0" bIns="0" anchor="t" anchorCtr="0">
            <a:spAutoFit/>
          </a:bodyPr>
          <a:lstStyle/>
          <a:p>
            <a:pPr marL="0" marR="0" lvl="0" indent="0" algn="l" rtl="0">
              <a:lnSpc>
                <a:spcPct val="100000"/>
              </a:lnSpc>
              <a:spcBef>
                <a:spcPts val="0"/>
              </a:spcBef>
              <a:spcAft>
                <a:spcPts val="0"/>
              </a:spcAft>
              <a:buClr>
                <a:srgbClr val="000000"/>
              </a:buClr>
              <a:buSzPts val="2500"/>
              <a:buFont typeface="Arial"/>
              <a:buNone/>
            </a:pPr>
            <a:r>
              <a:rPr lang="en-GB" sz="2500" b="1" i="0" u="none" strike="noStrike" cap="none">
                <a:solidFill>
                  <a:srgbClr val="14377D"/>
                </a:solidFill>
                <a:latin typeface="Poppins"/>
                <a:ea typeface="Poppins"/>
                <a:cs typeface="Poppins"/>
                <a:sym typeface="Poppins"/>
              </a:rPr>
              <a:t>1</a:t>
            </a:r>
            <a:endParaRPr sz="2500" b="0" i="0" u="none" strike="noStrike" cap="none">
              <a:solidFill>
                <a:schemeClr val="dk1"/>
              </a:solidFill>
              <a:latin typeface="Poppins"/>
              <a:ea typeface="Poppins"/>
              <a:cs typeface="Poppins"/>
              <a:sym typeface="Poppins"/>
            </a:endParaRPr>
          </a:p>
        </p:txBody>
      </p:sp>
      <p:sp>
        <p:nvSpPr>
          <p:cNvPr id="64" name="Google Shape;64;p3"/>
          <p:cNvSpPr txBox="1"/>
          <p:nvPr/>
        </p:nvSpPr>
        <p:spPr>
          <a:xfrm>
            <a:off x="880122" y="2187981"/>
            <a:ext cx="876300" cy="428835"/>
          </a:xfrm>
          <a:prstGeom prst="rect">
            <a:avLst/>
          </a:prstGeom>
          <a:noFill/>
          <a:ln>
            <a:noFill/>
          </a:ln>
        </p:spPr>
        <p:txBody>
          <a:bodyPr spcFirstLastPara="1" wrap="square" lIns="0" tIns="13950" rIns="0" bIns="0" anchor="t" anchorCtr="0">
            <a:spAutoFit/>
          </a:bodyPr>
          <a:lstStyle/>
          <a:p>
            <a:pPr marL="0" marR="5080" lvl="0" indent="0" algn="l" rtl="0">
              <a:lnSpc>
                <a:spcPct val="101800"/>
              </a:lnSpc>
              <a:spcBef>
                <a:spcPts val="0"/>
              </a:spcBef>
              <a:spcAft>
                <a:spcPts val="0"/>
              </a:spcAft>
              <a:buClr>
                <a:srgbClr val="000000"/>
              </a:buClr>
              <a:buSzPts val="900"/>
              <a:buFont typeface="Arial"/>
              <a:buNone/>
            </a:pPr>
            <a:r>
              <a:rPr lang="en-GB" sz="900" b="0" i="0" u="none" strike="noStrike" cap="none">
                <a:solidFill>
                  <a:schemeClr val="dk1"/>
                </a:solidFill>
                <a:latin typeface="Helvetica Neue"/>
                <a:ea typeface="Helvetica Neue"/>
                <a:cs typeface="Helvetica Neue"/>
                <a:sym typeface="Helvetica Neue"/>
              </a:rPr>
              <a:t>Demonstrate a breadth of careers in tech</a:t>
            </a:r>
            <a:endParaRPr sz="900" b="0" i="0" u="none" strike="noStrike" cap="none">
              <a:solidFill>
                <a:schemeClr val="dk1"/>
              </a:solidFill>
              <a:latin typeface="Helvetica Neue"/>
              <a:ea typeface="Helvetica Neue"/>
              <a:cs typeface="Helvetica Neue"/>
              <a:sym typeface="Helvetica Neue"/>
            </a:endParaRPr>
          </a:p>
        </p:txBody>
      </p:sp>
      <p:sp>
        <p:nvSpPr>
          <p:cNvPr id="65" name="Google Shape;65;p3"/>
          <p:cNvSpPr/>
          <p:nvPr/>
        </p:nvSpPr>
        <p:spPr>
          <a:xfrm>
            <a:off x="767969" y="2844901"/>
            <a:ext cx="1231900" cy="1231900"/>
          </a:xfrm>
          <a:custGeom>
            <a:avLst/>
            <a:gdLst/>
            <a:ahLst/>
            <a:cxnLst/>
            <a:rect l="l" t="t" r="r" b="b"/>
            <a:pathLst>
              <a:path w="1231900" h="1231900" extrusionOk="0">
                <a:moveTo>
                  <a:pt x="0" y="1231607"/>
                </a:moveTo>
                <a:lnTo>
                  <a:pt x="1231607" y="1231607"/>
                </a:lnTo>
                <a:lnTo>
                  <a:pt x="1231607" y="0"/>
                </a:lnTo>
                <a:lnTo>
                  <a:pt x="0" y="0"/>
                </a:lnTo>
                <a:lnTo>
                  <a:pt x="0" y="1231607"/>
                </a:lnTo>
                <a:close/>
              </a:path>
            </a:pathLst>
          </a:custGeom>
          <a:noFill/>
          <a:ln w="1192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6" name="Google Shape;66;p3"/>
          <p:cNvSpPr txBox="1"/>
          <p:nvPr/>
        </p:nvSpPr>
        <p:spPr>
          <a:xfrm>
            <a:off x="880122" y="3115310"/>
            <a:ext cx="243840" cy="437515"/>
          </a:xfrm>
          <a:prstGeom prst="rect">
            <a:avLst/>
          </a:prstGeom>
          <a:noFill/>
          <a:ln>
            <a:noFill/>
          </a:ln>
        </p:spPr>
        <p:txBody>
          <a:bodyPr spcFirstLastPara="1" wrap="square" lIns="0" tIns="12700" rIns="0" bIns="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en-GB" sz="2700" b="1" i="0" u="none" strike="noStrike" cap="none">
                <a:solidFill>
                  <a:srgbClr val="E56757"/>
                </a:solidFill>
                <a:latin typeface="Poppins"/>
                <a:ea typeface="Poppins"/>
                <a:cs typeface="Poppins"/>
                <a:sym typeface="Poppins"/>
              </a:rPr>
              <a:t>4</a:t>
            </a:r>
            <a:endParaRPr sz="2700" b="0" i="0" u="none" strike="noStrike" cap="none">
              <a:solidFill>
                <a:schemeClr val="dk1"/>
              </a:solidFill>
              <a:latin typeface="Poppins"/>
              <a:ea typeface="Poppins"/>
              <a:cs typeface="Poppins"/>
              <a:sym typeface="Poppins"/>
            </a:endParaRPr>
          </a:p>
        </p:txBody>
      </p:sp>
      <p:sp>
        <p:nvSpPr>
          <p:cNvPr id="67" name="Google Shape;67;p3"/>
          <p:cNvSpPr txBox="1"/>
          <p:nvPr/>
        </p:nvSpPr>
        <p:spPr>
          <a:xfrm>
            <a:off x="880122" y="3510978"/>
            <a:ext cx="930275" cy="300852"/>
          </a:xfrm>
          <a:prstGeom prst="rect">
            <a:avLst/>
          </a:prstGeom>
          <a:noFill/>
          <a:ln>
            <a:noFill/>
          </a:ln>
        </p:spPr>
        <p:txBody>
          <a:bodyPr spcFirstLastPara="1" wrap="square" lIns="0" tIns="12700" rIns="0" bIns="0" anchor="t" anchorCtr="0">
            <a:spAutoFit/>
          </a:bodyPr>
          <a:lstStyle/>
          <a:p>
            <a:pPr marL="0" marR="5080" lvl="0" indent="0" algn="l" rtl="0">
              <a:lnSpc>
                <a:spcPct val="108300"/>
              </a:lnSpc>
              <a:spcBef>
                <a:spcPts val="0"/>
              </a:spcBef>
              <a:spcAft>
                <a:spcPts val="0"/>
              </a:spcAft>
              <a:buClr>
                <a:srgbClr val="000000"/>
              </a:buClr>
              <a:buSzPts val="900"/>
              <a:buFont typeface="Arial"/>
              <a:buNone/>
            </a:pPr>
            <a:r>
              <a:rPr lang="en-GB" sz="900" b="0" i="0" u="none" strike="noStrike" cap="none">
                <a:solidFill>
                  <a:schemeClr val="dk1"/>
                </a:solidFill>
                <a:latin typeface="Helvetica Neue"/>
                <a:ea typeface="Helvetica Neue"/>
                <a:cs typeface="Helvetica Neue"/>
                <a:sym typeface="Helvetica Neue"/>
              </a:rPr>
              <a:t>Highlight female role models</a:t>
            </a:r>
            <a:endParaRPr sz="1400" b="0" i="0" u="none" strike="noStrike" cap="none">
              <a:solidFill>
                <a:srgbClr val="000000"/>
              </a:solidFill>
              <a:latin typeface="Arial"/>
              <a:ea typeface="Arial"/>
              <a:cs typeface="Arial"/>
              <a:sym typeface="Arial"/>
            </a:endParaRPr>
          </a:p>
        </p:txBody>
      </p:sp>
      <p:sp>
        <p:nvSpPr>
          <p:cNvPr id="68" name="Google Shape;68;p3"/>
          <p:cNvSpPr/>
          <p:nvPr/>
        </p:nvSpPr>
        <p:spPr>
          <a:xfrm>
            <a:off x="767969" y="4187659"/>
            <a:ext cx="1231900" cy="1231900"/>
          </a:xfrm>
          <a:custGeom>
            <a:avLst/>
            <a:gdLst/>
            <a:ahLst/>
            <a:cxnLst/>
            <a:rect l="l" t="t" r="r" b="b"/>
            <a:pathLst>
              <a:path w="1231900" h="1231900" extrusionOk="0">
                <a:moveTo>
                  <a:pt x="0" y="1231607"/>
                </a:moveTo>
                <a:lnTo>
                  <a:pt x="1231607" y="1231607"/>
                </a:lnTo>
                <a:lnTo>
                  <a:pt x="1231607" y="0"/>
                </a:lnTo>
                <a:lnTo>
                  <a:pt x="0" y="0"/>
                </a:lnTo>
                <a:lnTo>
                  <a:pt x="0" y="1231607"/>
                </a:lnTo>
                <a:close/>
              </a:path>
            </a:pathLst>
          </a:custGeom>
          <a:noFill/>
          <a:ln w="1192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9" name="Google Shape;69;p3"/>
          <p:cNvSpPr txBox="1"/>
          <p:nvPr/>
        </p:nvSpPr>
        <p:spPr>
          <a:xfrm>
            <a:off x="880122" y="4336733"/>
            <a:ext cx="187960" cy="437515"/>
          </a:xfrm>
          <a:prstGeom prst="rect">
            <a:avLst/>
          </a:prstGeom>
          <a:noFill/>
          <a:ln>
            <a:noFill/>
          </a:ln>
        </p:spPr>
        <p:txBody>
          <a:bodyPr spcFirstLastPara="1" wrap="square" lIns="0" tIns="12700" rIns="0" bIns="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en-GB" sz="2700" b="1" i="0" u="none" strike="noStrike" cap="none">
                <a:solidFill>
                  <a:srgbClr val="668FC8"/>
                </a:solidFill>
                <a:latin typeface="Poppins"/>
                <a:ea typeface="Poppins"/>
                <a:cs typeface="Poppins"/>
                <a:sym typeface="Poppins"/>
              </a:rPr>
              <a:t>7</a:t>
            </a:r>
            <a:endParaRPr sz="2700" b="0" i="0" u="none" strike="noStrike" cap="none">
              <a:solidFill>
                <a:schemeClr val="dk1"/>
              </a:solidFill>
              <a:latin typeface="Poppins"/>
              <a:ea typeface="Poppins"/>
              <a:cs typeface="Poppins"/>
              <a:sym typeface="Poppins"/>
            </a:endParaRPr>
          </a:p>
        </p:txBody>
      </p:sp>
      <p:sp>
        <p:nvSpPr>
          <p:cNvPr id="70" name="Google Shape;70;p3"/>
          <p:cNvSpPr txBox="1"/>
          <p:nvPr/>
        </p:nvSpPr>
        <p:spPr>
          <a:xfrm>
            <a:off x="880122" y="4735333"/>
            <a:ext cx="998219" cy="450444"/>
          </a:xfrm>
          <a:prstGeom prst="rect">
            <a:avLst/>
          </a:prstGeom>
          <a:noFill/>
          <a:ln>
            <a:noFill/>
          </a:ln>
        </p:spPr>
        <p:txBody>
          <a:bodyPr spcFirstLastPara="1" wrap="square" lIns="0" tIns="12700" rIns="0" bIns="0" anchor="t" anchorCtr="0">
            <a:spAutoFit/>
          </a:bodyPr>
          <a:lstStyle/>
          <a:p>
            <a:pPr marL="0" marR="5080" lvl="0" indent="0" algn="l" rtl="0">
              <a:lnSpc>
                <a:spcPct val="108300"/>
              </a:lnSpc>
              <a:spcBef>
                <a:spcPts val="0"/>
              </a:spcBef>
              <a:spcAft>
                <a:spcPts val="0"/>
              </a:spcAft>
              <a:buClr>
                <a:srgbClr val="000000"/>
              </a:buClr>
              <a:buSzPts val="900"/>
              <a:buFont typeface="Arial"/>
              <a:buNone/>
            </a:pPr>
            <a:r>
              <a:rPr lang="en-GB" sz="900" b="0" i="0" u="none" strike="noStrike" cap="none">
                <a:solidFill>
                  <a:schemeClr val="dk1"/>
                </a:solidFill>
                <a:latin typeface="Helvetica Neue"/>
                <a:ea typeface="Helvetica Neue"/>
                <a:cs typeface="Helvetica Neue"/>
                <a:sym typeface="Helvetica Neue"/>
              </a:rPr>
              <a:t>Easy for teachers and students to understand</a:t>
            </a:r>
            <a:endParaRPr sz="1400" b="0" i="0" u="none" strike="noStrike" cap="none">
              <a:solidFill>
                <a:srgbClr val="000000"/>
              </a:solidFill>
              <a:latin typeface="Arial"/>
              <a:ea typeface="Arial"/>
              <a:cs typeface="Arial"/>
              <a:sym typeface="Arial"/>
            </a:endParaRPr>
          </a:p>
        </p:txBody>
      </p:sp>
      <p:sp>
        <p:nvSpPr>
          <p:cNvPr id="71" name="Google Shape;71;p3"/>
          <p:cNvSpPr/>
          <p:nvPr/>
        </p:nvSpPr>
        <p:spPr>
          <a:xfrm>
            <a:off x="767969" y="5530431"/>
            <a:ext cx="1231900" cy="1231900"/>
          </a:xfrm>
          <a:custGeom>
            <a:avLst/>
            <a:gdLst/>
            <a:ahLst/>
            <a:cxnLst/>
            <a:rect l="l" t="t" r="r" b="b"/>
            <a:pathLst>
              <a:path w="1231900" h="1231900" extrusionOk="0">
                <a:moveTo>
                  <a:pt x="0" y="1231607"/>
                </a:moveTo>
                <a:lnTo>
                  <a:pt x="1231607" y="1231607"/>
                </a:lnTo>
                <a:lnTo>
                  <a:pt x="1231607" y="0"/>
                </a:lnTo>
                <a:lnTo>
                  <a:pt x="0" y="0"/>
                </a:lnTo>
                <a:lnTo>
                  <a:pt x="0" y="1231607"/>
                </a:lnTo>
                <a:close/>
              </a:path>
            </a:pathLst>
          </a:custGeom>
          <a:noFill/>
          <a:ln w="1192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2" name="Google Shape;72;p3"/>
          <p:cNvSpPr txBox="1"/>
          <p:nvPr/>
        </p:nvSpPr>
        <p:spPr>
          <a:xfrm>
            <a:off x="871460" y="5871635"/>
            <a:ext cx="335280" cy="412750"/>
          </a:xfrm>
          <a:prstGeom prst="rect">
            <a:avLst/>
          </a:prstGeom>
          <a:noFill/>
          <a:ln>
            <a:noFill/>
          </a:ln>
        </p:spPr>
        <p:txBody>
          <a:bodyPr spcFirstLastPara="1" wrap="square" lIns="0" tIns="17125" rIns="0" bIns="0" anchor="t" anchorCtr="0">
            <a:spAutoFit/>
          </a:bodyPr>
          <a:lstStyle/>
          <a:p>
            <a:pPr marL="0" marR="0" lvl="0" indent="0" algn="l" rtl="0">
              <a:lnSpc>
                <a:spcPct val="100000"/>
              </a:lnSpc>
              <a:spcBef>
                <a:spcPts val="0"/>
              </a:spcBef>
              <a:spcAft>
                <a:spcPts val="0"/>
              </a:spcAft>
              <a:buClr>
                <a:srgbClr val="000000"/>
              </a:buClr>
              <a:buSzPts val="2500"/>
              <a:buFont typeface="Arial"/>
              <a:buNone/>
            </a:pPr>
            <a:r>
              <a:rPr lang="en-GB" sz="2500" b="1" i="0" u="none" strike="noStrike" cap="none">
                <a:solidFill>
                  <a:srgbClr val="E56757"/>
                </a:solidFill>
                <a:latin typeface="Poppins"/>
                <a:ea typeface="Poppins"/>
                <a:cs typeface="Poppins"/>
                <a:sym typeface="Poppins"/>
              </a:rPr>
              <a:t>10</a:t>
            </a:r>
            <a:endParaRPr sz="2500" b="0" i="0" u="none" strike="noStrike" cap="none">
              <a:solidFill>
                <a:schemeClr val="dk1"/>
              </a:solidFill>
              <a:latin typeface="Poppins"/>
              <a:ea typeface="Poppins"/>
              <a:cs typeface="Poppins"/>
              <a:sym typeface="Poppins"/>
            </a:endParaRPr>
          </a:p>
        </p:txBody>
      </p:sp>
      <p:sp>
        <p:nvSpPr>
          <p:cNvPr id="73" name="Google Shape;73;p3"/>
          <p:cNvSpPr txBox="1"/>
          <p:nvPr/>
        </p:nvSpPr>
        <p:spPr>
          <a:xfrm>
            <a:off x="871460" y="6248190"/>
            <a:ext cx="966469" cy="428835"/>
          </a:xfrm>
          <a:prstGeom prst="rect">
            <a:avLst/>
          </a:prstGeom>
          <a:noFill/>
          <a:ln>
            <a:noFill/>
          </a:ln>
        </p:spPr>
        <p:txBody>
          <a:bodyPr spcFirstLastPara="1" wrap="square" lIns="0" tIns="13950" rIns="0" bIns="0" anchor="t" anchorCtr="0">
            <a:spAutoFit/>
          </a:bodyPr>
          <a:lstStyle/>
          <a:p>
            <a:pPr marL="0" marR="5080" lvl="0" indent="0" algn="l" rtl="0">
              <a:lnSpc>
                <a:spcPct val="101800"/>
              </a:lnSpc>
              <a:spcBef>
                <a:spcPts val="0"/>
              </a:spcBef>
              <a:spcAft>
                <a:spcPts val="0"/>
              </a:spcAft>
              <a:buClr>
                <a:srgbClr val="000000"/>
              </a:buClr>
              <a:buSzPts val="900"/>
              <a:buFont typeface="Arial"/>
              <a:buNone/>
            </a:pPr>
            <a:r>
              <a:rPr lang="en-GB" sz="900" b="0" i="0" u="none" strike="noStrike" cap="none">
                <a:solidFill>
                  <a:schemeClr val="dk1"/>
                </a:solidFill>
                <a:latin typeface="Helvetica Neue"/>
                <a:ea typeface="Helvetica Neue"/>
                <a:cs typeface="Helvetica Neue"/>
                <a:sym typeface="Helvetica Neue"/>
              </a:rPr>
              <a:t>Improves parent awareness of tech careers</a:t>
            </a:r>
            <a:endParaRPr sz="900" b="0" i="0" u="none" strike="noStrike" cap="none">
              <a:solidFill>
                <a:schemeClr val="dk1"/>
              </a:solidFill>
              <a:latin typeface="Helvetica Neue"/>
              <a:ea typeface="Helvetica Neue"/>
              <a:cs typeface="Helvetica Neue"/>
              <a:sym typeface="Helvetica Neue"/>
            </a:endParaRPr>
          </a:p>
        </p:txBody>
      </p:sp>
      <p:sp>
        <p:nvSpPr>
          <p:cNvPr id="74" name="Google Shape;74;p3"/>
          <p:cNvSpPr/>
          <p:nvPr/>
        </p:nvSpPr>
        <p:spPr>
          <a:xfrm>
            <a:off x="2098789" y="1502143"/>
            <a:ext cx="1231900" cy="1231900"/>
          </a:xfrm>
          <a:custGeom>
            <a:avLst/>
            <a:gdLst/>
            <a:ahLst/>
            <a:cxnLst/>
            <a:rect l="l" t="t" r="r" b="b"/>
            <a:pathLst>
              <a:path w="1231900" h="1231900" extrusionOk="0">
                <a:moveTo>
                  <a:pt x="0" y="1231607"/>
                </a:moveTo>
                <a:lnTo>
                  <a:pt x="1231607" y="1231607"/>
                </a:lnTo>
                <a:lnTo>
                  <a:pt x="1231607" y="0"/>
                </a:lnTo>
                <a:lnTo>
                  <a:pt x="0" y="0"/>
                </a:lnTo>
                <a:lnTo>
                  <a:pt x="0" y="1231607"/>
                </a:lnTo>
                <a:close/>
              </a:path>
            </a:pathLst>
          </a:custGeom>
          <a:noFill/>
          <a:ln w="1192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5" name="Google Shape;75;p3"/>
          <p:cNvSpPr txBox="1"/>
          <p:nvPr/>
        </p:nvSpPr>
        <p:spPr>
          <a:xfrm>
            <a:off x="2210948" y="1792313"/>
            <a:ext cx="207010" cy="437515"/>
          </a:xfrm>
          <a:prstGeom prst="rect">
            <a:avLst/>
          </a:prstGeom>
          <a:noFill/>
          <a:ln>
            <a:noFill/>
          </a:ln>
        </p:spPr>
        <p:txBody>
          <a:bodyPr spcFirstLastPara="1" wrap="square" lIns="0" tIns="12700" rIns="0" bIns="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en-GB" sz="2700" b="1" i="0" u="none" strike="noStrike" cap="none">
                <a:solidFill>
                  <a:srgbClr val="668FC8"/>
                </a:solidFill>
                <a:latin typeface="Poppins"/>
                <a:ea typeface="Poppins"/>
                <a:cs typeface="Poppins"/>
                <a:sym typeface="Poppins"/>
              </a:rPr>
              <a:t>2</a:t>
            </a:r>
            <a:endParaRPr sz="2700" b="0" i="0" u="none" strike="noStrike" cap="none">
              <a:solidFill>
                <a:schemeClr val="dk1"/>
              </a:solidFill>
              <a:latin typeface="Poppins"/>
              <a:ea typeface="Poppins"/>
              <a:cs typeface="Poppins"/>
              <a:sym typeface="Poppins"/>
            </a:endParaRPr>
          </a:p>
        </p:txBody>
      </p:sp>
      <p:sp>
        <p:nvSpPr>
          <p:cNvPr id="76" name="Google Shape;76;p3"/>
          <p:cNvSpPr txBox="1"/>
          <p:nvPr/>
        </p:nvSpPr>
        <p:spPr>
          <a:xfrm>
            <a:off x="2210948" y="2187981"/>
            <a:ext cx="989330" cy="450444"/>
          </a:xfrm>
          <a:prstGeom prst="rect">
            <a:avLst/>
          </a:prstGeom>
          <a:noFill/>
          <a:ln>
            <a:noFill/>
          </a:ln>
        </p:spPr>
        <p:txBody>
          <a:bodyPr spcFirstLastPara="1" wrap="square" lIns="0" tIns="12700" rIns="0" bIns="0" anchor="t" anchorCtr="0">
            <a:spAutoFit/>
          </a:bodyPr>
          <a:lstStyle/>
          <a:p>
            <a:pPr marL="0" marR="5080" lvl="0" indent="0" algn="l" rtl="0">
              <a:lnSpc>
                <a:spcPct val="108300"/>
              </a:lnSpc>
              <a:spcBef>
                <a:spcPts val="0"/>
              </a:spcBef>
              <a:spcAft>
                <a:spcPts val="0"/>
              </a:spcAft>
              <a:buClr>
                <a:srgbClr val="000000"/>
              </a:buClr>
              <a:buSzPts val="900"/>
              <a:buFont typeface="Arial"/>
              <a:buNone/>
            </a:pPr>
            <a:r>
              <a:rPr lang="en-GB" sz="900" b="0" i="0" u="none" strike="noStrike" cap="none">
                <a:solidFill>
                  <a:schemeClr val="dk1"/>
                </a:solidFill>
                <a:latin typeface="Helvetica Neue"/>
                <a:ea typeface="Helvetica Neue"/>
                <a:cs typeface="Helvetica Neue"/>
                <a:sym typeface="Helvetica Neue"/>
              </a:rPr>
              <a:t>Demonstrate what you can create using tech</a:t>
            </a:r>
            <a:endParaRPr sz="1400" b="0" i="0" u="none" strike="noStrike" cap="none">
              <a:solidFill>
                <a:srgbClr val="000000"/>
              </a:solidFill>
              <a:latin typeface="Arial"/>
              <a:ea typeface="Arial"/>
              <a:cs typeface="Arial"/>
              <a:sym typeface="Arial"/>
            </a:endParaRPr>
          </a:p>
        </p:txBody>
      </p:sp>
      <p:sp>
        <p:nvSpPr>
          <p:cNvPr id="77" name="Google Shape;77;p3"/>
          <p:cNvSpPr/>
          <p:nvPr/>
        </p:nvSpPr>
        <p:spPr>
          <a:xfrm>
            <a:off x="3429622" y="1502143"/>
            <a:ext cx="1231900" cy="1231900"/>
          </a:xfrm>
          <a:custGeom>
            <a:avLst/>
            <a:gdLst/>
            <a:ahLst/>
            <a:cxnLst/>
            <a:rect l="l" t="t" r="r" b="b"/>
            <a:pathLst>
              <a:path w="1231900" h="1231900" extrusionOk="0">
                <a:moveTo>
                  <a:pt x="0" y="1231607"/>
                </a:moveTo>
                <a:lnTo>
                  <a:pt x="1231607" y="1231607"/>
                </a:lnTo>
                <a:lnTo>
                  <a:pt x="1231607" y="0"/>
                </a:lnTo>
                <a:lnTo>
                  <a:pt x="0" y="0"/>
                </a:lnTo>
                <a:lnTo>
                  <a:pt x="0" y="1231607"/>
                </a:lnTo>
                <a:close/>
              </a:path>
            </a:pathLst>
          </a:custGeom>
          <a:noFill/>
          <a:ln w="1192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8" name="Google Shape;78;p3"/>
          <p:cNvSpPr/>
          <p:nvPr/>
        </p:nvSpPr>
        <p:spPr>
          <a:xfrm>
            <a:off x="2098789" y="2844901"/>
            <a:ext cx="1231900" cy="1231900"/>
          </a:xfrm>
          <a:custGeom>
            <a:avLst/>
            <a:gdLst/>
            <a:ahLst/>
            <a:cxnLst/>
            <a:rect l="l" t="t" r="r" b="b"/>
            <a:pathLst>
              <a:path w="1231900" h="1231900" extrusionOk="0">
                <a:moveTo>
                  <a:pt x="0" y="1231607"/>
                </a:moveTo>
                <a:lnTo>
                  <a:pt x="1231607" y="1231607"/>
                </a:lnTo>
                <a:lnTo>
                  <a:pt x="1231607" y="0"/>
                </a:lnTo>
                <a:lnTo>
                  <a:pt x="0" y="0"/>
                </a:lnTo>
                <a:lnTo>
                  <a:pt x="0" y="1231607"/>
                </a:lnTo>
                <a:close/>
              </a:path>
            </a:pathLst>
          </a:custGeom>
          <a:noFill/>
          <a:ln w="1192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9" name="Google Shape;79;p3"/>
          <p:cNvSpPr txBox="1"/>
          <p:nvPr/>
        </p:nvSpPr>
        <p:spPr>
          <a:xfrm>
            <a:off x="2210948" y="3115310"/>
            <a:ext cx="233679" cy="437515"/>
          </a:xfrm>
          <a:prstGeom prst="rect">
            <a:avLst/>
          </a:prstGeom>
          <a:noFill/>
          <a:ln>
            <a:noFill/>
          </a:ln>
        </p:spPr>
        <p:txBody>
          <a:bodyPr spcFirstLastPara="1" wrap="square" lIns="0" tIns="12700" rIns="0" bIns="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en-GB" sz="2700" b="1" i="0" u="none" strike="noStrike" cap="none">
                <a:solidFill>
                  <a:srgbClr val="14377D"/>
                </a:solidFill>
                <a:latin typeface="Poppins"/>
                <a:ea typeface="Poppins"/>
                <a:cs typeface="Poppins"/>
                <a:sym typeface="Poppins"/>
              </a:rPr>
              <a:t>5</a:t>
            </a:r>
            <a:endParaRPr sz="2700" b="0" i="0" u="none" strike="noStrike" cap="none">
              <a:solidFill>
                <a:schemeClr val="dk1"/>
              </a:solidFill>
              <a:latin typeface="Poppins"/>
              <a:ea typeface="Poppins"/>
              <a:cs typeface="Poppins"/>
              <a:sym typeface="Poppins"/>
            </a:endParaRPr>
          </a:p>
        </p:txBody>
      </p:sp>
      <p:sp>
        <p:nvSpPr>
          <p:cNvPr id="80" name="Google Shape;80;p3"/>
          <p:cNvSpPr txBox="1"/>
          <p:nvPr/>
        </p:nvSpPr>
        <p:spPr>
          <a:xfrm>
            <a:off x="2210948" y="3510978"/>
            <a:ext cx="1043490" cy="450444"/>
          </a:xfrm>
          <a:prstGeom prst="rect">
            <a:avLst/>
          </a:prstGeom>
          <a:noFill/>
          <a:ln>
            <a:noFill/>
          </a:ln>
        </p:spPr>
        <p:txBody>
          <a:bodyPr spcFirstLastPara="1" wrap="square" lIns="0" tIns="12700" rIns="0" bIns="0" anchor="t" anchorCtr="0">
            <a:spAutoFit/>
          </a:bodyPr>
          <a:lstStyle/>
          <a:p>
            <a:pPr marL="0" marR="5080" lvl="0" indent="0" algn="l" rtl="0">
              <a:lnSpc>
                <a:spcPct val="108300"/>
              </a:lnSpc>
              <a:spcBef>
                <a:spcPts val="0"/>
              </a:spcBef>
              <a:spcAft>
                <a:spcPts val="0"/>
              </a:spcAft>
              <a:buClr>
                <a:srgbClr val="000000"/>
              </a:buClr>
              <a:buSzPts val="900"/>
              <a:buFont typeface="Arial"/>
              <a:buNone/>
            </a:pPr>
            <a:r>
              <a:rPr lang="en-GB" sz="900" b="0" i="0" u="none" strike="noStrike" cap="none">
                <a:solidFill>
                  <a:schemeClr val="dk1"/>
                </a:solidFill>
                <a:latin typeface="Helvetica Neue"/>
                <a:ea typeface="Helvetica Neue"/>
                <a:cs typeface="Helvetica Neue"/>
                <a:sym typeface="Helvetica Neue"/>
              </a:rPr>
              <a:t>Linked to the National Curriculum and Scottish CES</a:t>
            </a:r>
            <a:endParaRPr sz="900" b="0" i="0" u="none" strike="noStrike" cap="none">
              <a:solidFill>
                <a:schemeClr val="dk1"/>
              </a:solidFill>
              <a:latin typeface="Helvetica Neue"/>
              <a:ea typeface="Helvetica Neue"/>
              <a:cs typeface="Helvetica Neue"/>
              <a:sym typeface="Helvetica Neue"/>
            </a:endParaRPr>
          </a:p>
        </p:txBody>
      </p:sp>
      <p:sp>
        <p:nvSpPr>
          <p:cNvPr id="81" name="Google Shape;81;p3"/>
          <p:cNvSpPr/>
          <p:nvPr/>
        </p:nvSpPr>
        <p:spPr>
          <a:xfrm>
            <a:off x="3429622" y="2844901"/>
            <a:ext cx="1231900" cy="1231900"/>
          </a:xfrm>
          <a:custGeom>
            <a:avLst/>
            <a:gdLst/>
            <a:ahLst/>
            <a:cxnLst/>
            <a:rect l="l" t="t" r="r" b="b"/>
            <a:pathLst>
              <a:path w="1231900" h="1231900" extrusionOk="0">
                <a:moveTo>
                  <a:pt x="0" y="1231607"/>
                </a:moveTo>
                <a:lnTo>
                  <a:pt x="1231607" y="1231607"/>
                </a:lnTo>
                <a:lnTo>
                  <a:pt x="1231607" y="0"/>
                </a:lnTo>
                <a:lnTo>
                  <a:pt x="0" y="0"/>
                </a:lnTo>
                <a:lnTo>
                  <a:pt x="0" y="1231607"/>
                </a:lnTo>
                <a:close/>
              </a:path>
            </a:pathLst>
          </a:custGeom>
          <a:noFill/>
          <a:ln w="1192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2" name="Google Shape;82;p3"/>
          <p:cNvSpPr txBox="1"/>
          <p:nvPr/>
        </p:nvSpPr>
        <p:spPr>
          <a:xfrm>
            <a:off x="3541775" y="3115310"/>
            <a:ext cx="228600" cy="437515"/>
          </a:xfrm>
          <a:prstGeom prst="rect">
            <a:avLst/>
          </a:prstGeom>
          <a:noFill/>
          <a:ln>
            <a:noFill/>
          </a:ln>
        </p:spPr>
        <p:txBody>
          <a:bodyPr spcFirstLastPara="1" wrap="square" lIns="0" tIns="12700" rIns="0" bIns="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en-GB" sz="2700" b="1" i="0" u="none" strike="noStrike" cap="none">
                <a:solidFill>
                  <a:srgbClr val="3C9CD7"/>
                </a:solidFill>
                <a:latin typeface="Poppins"/>
                <a:ea typeface="Poppins"/>
                <a:cs typeface="Poppins"/>
                <a:sym typeface="Poppins"/>
              </a:rPr>
              <a:t>6</a:t>
            </a:r>
            <a:endParaRPr sz="2700" b="0" i="0" u="none" strike="noStrike" cap="none">
              <a:solidFill>
                <a:schemeClr val="dk1"/>
              </a:solidFill>
              <a:latin typeface="Poppins"/>
              <a:ea typeface="Poppins"/>
              <a:cs typeface="Poppins"/>
              <a:sym typeface="Poppins"/>
            </a:endParaRPr>
          </a:p>
        </p:txBody>
      </p:sp>
      <p:sp>
        <p:nvSpPr>
          <p:cNvPr id="83" name="Google Shape;83;p3"/>
          <p:cNvSpPr txBox="1"/>
          <p:nvPr/>
        </p:nvSpPr>
        <p:spPr>
          <a:xfrm>
            <a:off x="3541775" y="3510978"/>
            <a:ext cx="998855" cy="450444"/>
          </a:xfrm>
          <a:prstGeom prst="rect">
            <a:avLst/>
          </a:prstGeom>
          <a:noFill/>
          <a:ln>
            <a:noFill/>
          </a:ln>
        </p:spPr>
        <p:txBody>
          <a:bodyPr spcFirstLastPara="1" wrap="square" lIns="0" tIns="12700" rIns="0" bIns="0" anchor="t" anchorCtr="0">
            <a:spAutoFit/>
          </a:bodyPr>
          <a:lstStyle/>
          <a:p>
            <a:pPr marL="0" marR="5080" lvl="0" indent="0" algn="l" rtl="0">
              <a:lnSpc>
                <a:spcPct val="108300"/>
              </a:lnSpc>
              <a:spcBef>
                <a:spcPts val="0"/>
              </a:spcBef>
              <a:spcAft>
                <a:spcPts val="0"/>
              </a:spcAft>
              <a:buClr>
                <a:srgbClr val="000000"/>
              </a:buClr>
              <a:buSzPts val="900"/>
              <a:buFont typeface="Arial"/>
              <a:buNone/>
            </a:pPr>
            <a:r>
              <a:rPr lang="en-GB" sz="900" b="0" i="0" u="none" strike="noStrike" cap="none">
                <a:solidFill>
                  <a:schemeClr val="dk1"/>
                </a:solidFill>
                <a:latin typeface="Helvetica Neue"/>
                <a:ea typeface="Helvetica Neue"/>
                <a:cs typeface="Helvetica Neue"/>
                <a:sym typeface="Helvetica Neue"/>
              </a:rPr>
              <a:t>Improves teacher skills and confidence</a:t>
            </a:r>
            <a:endParaRPr sz="1400" b="0" i="0" u="none" strike="noStrike" cap="none">
              <a:solidFill>
                <a:srgbClr val="000000"/>
              </a:solidFill>
              <a:latin typeface="Arial"/>
              <a:ea typeface="Arial"/>
              <a:cs typeface="Arial"/>
              <a:sym typeface="Arial"/>
            </a:endParaRPr>
          </a:p>
        </p:txBody>
      </p:sp>
      <p:sp>
        <p:nvSpPr>
          <p:cNvPr id="84" name="Google Shape;84;p3"/>
          <p:cNvSpPr/>
          <p:nvPr/>
        </p:nvSpPr>
        <p:spPr>
          <a:xfrm>
            <a:off x="2098789" y="4187659"/>
            <a:ext cx="1231900" cy="1231900"/>
          </a:xfrm>
          <a:custGeom>
            <a:avLst/>
            <a:gdLst/>
            <a:ahLst/>
            <a:cxnLst/>
            <a:rect l="l" t="t" r="r" b="b"/>
            <a:pathLst>
              <a:path w="1231900" h="1231900" extrusionOk="0">
                <a:moveTo>
                  <a:pt x="0" y="1231607"/>
                </a:moveTo>
                <a:lnTo>
                  <a:pt x="1231607" y="1231607"/>
                </a:lnTo>
                <a:lnTo>
                  <a:pt x="1231607" y="0"/>
                </a:lnTo>
                <a:lnTo>
                  <a:pt x="0" y="0"/>
                </a:lnTo>
                <a:lnTo>
                  <a:pt x="0" y="1231607"/>
                </a:lnTo>
                <a:close/>
              </a:path>
            </a:pathLst>
          </a:custGeom>
          <a:noFill/>
          <a:ln w="1192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5" name="Google Shape;85;p3"/>
          <p:cNvSpPr txBox="1"/>
          <p:nvPr/>
        </p:nvSpPr>
        <p:spPr>
          <a:xfrm>
            <a:off x="2202286" y="4336733"/>
            <a:ext cx="220979" cy="412750"/>
          </a:xfrm>
          <a:prstGeom prst="rect">
            <a:avLst/>
          </a:prstGeom>
          <a:noFill/>
          <a:ln>
            <a:noFill/>
          </a:ln>
        </p:spPr>
        <p:txBody>
          <a:bodyPr spcFirstLastPara="1" wrap="square" lIns="0" tIns="17125" rIns="0" bIns="0" anchor="t" anchorCtr="0">
            <a:spAutoFit/>
          </a:bodyPr>
          <a:lstStyle/>
          <a:p>
            <a:pPr marL="0" marR="0" lvl="0" indent="0" algn="l" rtl="0">
              <a:lnSpc>
                <a:spcPct val="100000"/>
              </a:lnSpc>
              <a:spcBef>
                <a:spcPts val="0"/>
              </a:spcBef>
              <a:spcAft>
                <a:spcPts val="0"/>
              </a:spcAft>
              <a:buClr>
                <a:srgbClr val="000000"/>
              </a:buClr>
              <a:buSzPts val="2500"/>
              <a:buFont typeface="Arial"/>
              <a:buNone/>
            </a:pPr>
            <a:r>
              <a:rPr lang="en-GB" sz="2500" b="1" i="0" u="none" strike="noStrike" cap="none">
                <a:solidFill>
                  <a:srgbClr val="E56757"/>
                </a:solidFill>
                <a:latin typeface="Poppins"/>
                <a:ea typeface="Poppins"/>
                <a:cs typeface="Poppins"/>
                <a:sym typeface="Poppins"/>
              </a:rPr>
              <a:t>8</a:t>
            </a:r>
            <a:endParaRPr sz="2500" b="0" i="0" u="none" strike="noStrike" cap="none">
              <a:solidFill>
                <a:schemeClr val="dk1"/>
              </a:solidFill>
              <a:latin typeface="Poppins"/>
              <a:ea typeface="Poppins"/>
              <a:cs typeface="Poppins"/>
              <a:sym typeface="Poppins"/>
            </a:endParaRPr>
          </a:p>
        </p:txBody>
      </p:sp>
      <p:sp>
        <p:nvSpPr>
          <p:cNvPr id="86" name="Google Shape;86;p3"/>
          <p:cNvSpPr txBox="1"/>
          <p:nvPr/>
        </p:nvSpPr>
        <p:spPr>
          <a:xfrm>
            <a:off x="2202285" y="4735333"/>
            <a:ext cx="1110257" cy="570092"/>
          </a:xfrm>
          <a:prstGeom prst="rect">
            <a:avLst/>
          </a:prstGeom>
          <a:noFill/>
          <a:ln>
            <a:noFill/>
          </a:ln>
        </p:spPr>
        <p:txBody>
          <a:bodyPr spcFirstLastPara="1" wrap="square" lIns="0" tIns="13950" rIns="0" bIns="0" anchor="t" anchorCtr="0">
            <a:spAutoFit/>
          </a:bodyPr>
          <a:lstStyle/>
          <a:p>
            <a:pPr marL="0" marR="5080" lvl="0" indent="0" algn="l" rtl="0">
              <a:lnSpc>
                <a:spcPct val="101800"/>
              </a:lnSpc>
              <a:spcBef>
                <a:spcPts val="0"/>
              </a:spcBef>
              <a:spcAft>
                <a:spcPts val="0"/>
              </a:spcAft>
              <a:buClr>
                <a:srgbClr val="000000"/>
              </a:buClr>
              <a:buSzPts val="900"/>
              <a:buFont typeface="Arial"/>
              <a:buNone/>
            </a:pPr>
            <a:r>
              <a:rPr lang="en-GB" sz="900" b="0" i="0" u="none" strike="noStrike" cap="none">
                <a:solidFill>
                  <a:schemeClr val="dk1"/>
                </a:solidFill>
                <a:latin typeface="Helvetica Neue"/>
                <a:ea typeface="Helvetica Neue"/>
                <a:cs typeface="Helvetica Neue"/>
                <a:sym typeface="Helvetica Neue"/>
              </a:rPr>
              <a:t>Requires minimal effort and investment to implement, with high ROI</a:t>
            </a:r>
            <a:endParaRPr sz="900" b="0" i="0" u="none" strike="noStrike" cap="none">
              <a:solidFill>
                <a:schemeClr val="dk1"/>
              </a:solidFill>
              <a:latin typeface="Helvetica Neue"/>
              <a:ea typeface="Helvetica Neue"/>
              <a:cs typeface="Helvetica Neue"/>
              <a:sym typeface="Helvetica Neue"/>
            </a:endParaRPr>
          </a:p>
        </p:txBody>
      </p:sp>
      <p:sp>
        <p:nvSpPr>
          <p:cNvPr id="87" name="Google Shape;87;p3"/>
          <p:cNvSpPr txBox="1"/>
          <p:nvPr/>
        </p:nvSpPr>
        <p:spPr>
          <a:xfrm>
            <a:off x="3533112" y="1792313"/>
            <a:ext cx="208279" cy="412750"/>
          </a:xfrm>
          <a:prstGeom prst="rect">
            <a:avLst/>
          </a:prstGeom>
          <a:noFill/>
          <a:ln>
            <a:noFill/>
          </a:ln>
        </p:spPr>
        <p:txBody>
          <a:bodyPr spcFirstLastPara="1" wrap="square" lIns="0" tIns="17125" rIns="0" bIns="0" anchor="t" anchorCtr="0">
            <a:spAutoFit/>
          </a:bodyPr>
          <a:lstStyle/>
          <a:p>
            <a:pPr marL="0" marR="0" lvl="0" indent="0" algn="l" rtl="0">
              <a:lnSpc>
                <a:spcPct val="100000"/>
              </a:lnSpc>
              <a:spcBef>
                <a:spcPts val="0"/>
              </a:spcBef>
              <a:spcAft>
                <a:spcPts val="0"/>
              </a:spcAft>
              <a:buClr>
                <a:srgbClr val="000000"/>
              </a:buClr>
              <a:buSzPts val="2500"/>
              <a:buFont typeface="Arial"/>
              <a:buNone/>
            </a:pPr>
            <a:r>
              <a:rPr lang="en-GB" sz="2500" b="1" i="0" u="none" strike="noStrike" cap="none">
                <a:solidFill>
                  <a:srgbClr val="E56757"/>
                </a:solidFill>
                <a:latin typeface="Poppins"/>
                <a:ea typeface="Poppins"/>
                <a:cs typeface="Poppins"/>
                <a:sym typeface="Poppins"/>
              </a:rPr>
              <a:t>3</a:t>
            </a:r>
            <a:endParaRPr sz="2500" b="0" i="0" u="none" strike="noStrike" cap="none">
              <a:solidFill>
                <a:schemeClr val="dk1"/>
              </a:solidFill>
              <a:latin typeface="Poppins"/>
              <a:ea typeface="Poppins"/>
              <a:cs typeface="Poppins"/>
              <a:sym typeface="Poppins"/>
            </a:endParaRPr>
          </a:p>
        </p:txBody>
      </p:sp>
      <p:sp>
        <p:nvSpPr>
          <p:cNvPr id="88" name="Google Shape;88;p3"/>
          <p:cNvSpPr txBox="1"/>
          <p:nvPr/>
        </p:nvSpPr>
        <p:spPr>
          <a:xfrm>
            <a:off x="3533112" y="2187981"/>
            <a:ext cx="905510" cy="428835"/>
          </a:xfrm>
          <a:prstGeom prst="rect">
            <a:avLst/>
          </a:prstGeom>
          <a:noFill/>
          <a:ln>
            <a:noFill/>
          </a:ln>
        </p:spPr>
        <p:txBody>
          <a:bodyPr spcFirstLastPara="1" wrap="square" lIns="0" tIns="13950" rIns="0" bIns="0" anchor="t" anchorCtr="0">
            <a:spAutoFit/>
          </a:bodyPr>
          <a:lstStyle/>
          <a:p>
            <a:pPr marL="0" marR="5080" lvl="0" indent="0" algn="l" rtl="0">
              <a:lnSpc>
                <a:spcPct val="101800"/>
              </a:lnSpc>
              <a:spcBef>
                <a:spcPts val="0"/>
              </a:spcBef>
              <a:spcAft>
                <a:spcPts val="0"/>
              </a:spcAft>
              <a:buClr>
                <a:srgbClr val="000000"/>
              </a:buClr>
              <a:buSzPts val="900"/>
              <a:buFont typeface="Arial"/>
              <a:buNone/>
            </a:pPr>
            <a:r>
              <a:rPr lang="en-GB" sz="900" b="0" i="0" u="none" strike="noStrike" cap="none">
                <a:solidFill>
                  <a:schemeClr val="dk1"/>
                </a:solidFill>
                <a:latin typeface="Helvetica Neue"/>
                <a:ea typeface="Helvetica Neue"/>
                <a:cs typeface="Helvetica Neue"/>
                <a:sym typeface="Helvetica Neue"/>
              </a:rPr>
              <a:t>Female friendly but appeals to both genders</a:t>
            </a:r>
            <a:endParaRPr sz="900" b="0" i="0" u="none" strike="noStrike" cap="none">
              <a:solidFill>
                <a:schemeClr val="dk1"/>
              </a:solidFill>
              <a:latin typeface="Helvetica Neue"/>
              <a:ea typeface="Helvetica Neue"/>
              <a:cs typeface="Helvetica Neue"/>
              <a:sym typeface="Helvetica Neue"/>
            </a:endParaRPr>
          </a:p>
        </p:txBody>
      </p:sp>
      <p:sp>
        <p:nvSpPr>
          <p:cNvPr id="89" name="Google Shape;89;p3"/>
          <p:cNvSpPr/>
          <p:nvPr/>
        </p:nvSpPr>
        <p:spPr>
          <a:xfrm>
            <a:off x="3429622" y="4187659"/>
            <a:ext cx="1231900" cy="1231900"/>
          </a:xfrm>
          <a:custGeom>
            <a:avLst/>
            <a:gdLst/>
            <a:ahLst/>
            <a:cxnLst/>
            <a:rect l="l" t="t" r="r" b="b"/>
            <a:pathLst>
              <a:path w="1231900" h="1231900" extrusionOk="0">
                <a:moveTo>
                  <a:pt x="0" y="1231607"/>
                </a:moveTo>
                <a:lnTo>
                  <a:pt x="1231607" y="1231607"/>
                </a:lnTo>
                <a:lnTo>
                  <a:pt x="1231607" y="0"/>
                </a:lnTo>
                <a:lnTo>
                  <a:pt x="0" y="0"/>
                </a:lnTo>
                <a:lnTo>
                  <a:pt x="0" y="1231607"/>
                </a:lnTo>
                <a:close/>
              </a:path>
            </a:pathLst>
          </a:custGeom>
          <a:noFill/>
          <a:ln w="1192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0" name="Google Shape;90;p3"/>
          <p:cNvSpPr txBox="1"/>
          <p:nvPr/>
        </p:nvSpPr>
        <p:spPr>
          <a:xfrm>
            <a:off x="3533112" y="4336733"/>
            <a:ext cx="207010" cy="412750"/>
          </a:xfrm>
          <a:prstGeom prst="rect">
            <a:avLst/>
          </a:prstGeom>
          <a:noFill/>
          <a:ln>
            <a:noFill/>
          </a:ln>
        </p:spPr>
        <p:txBody>
          <a:bodyPr spcFirstLastPara="1" wrap="square" lIns="0" tIns="17125" rIns="0" bIns="0" anchor="t" anchorCtr="0">
            <a:spAutoFit/>
          </a:bodyPr>
          <a:lstStyle/>
          <a:p>
            <a:pPr marL="0" marR="0" lvl="0" indent="0" algn="l" rtl="0">
              <a:lnSpc>
                <a:spcPct val="100000"/>
              </a:lnSpc>
              <a:spcBef>
                <a:spcPts val="0"/>
              </a:spcBef>
              <a:spcAft>
                <a:spcPts val="0"/>
              </a:spcAft>
              <a:buClr>
                <a:srgbClr val="000000"/>
              </a:buClr>
              <a:buSzPts val="2500"/>
              <a:buFont typeface="Arial"/>
              <a:buNone/>
            </a:pPr>
            <a:r>
              <a:rPr lang="en-GB" sz="2500" b="1" i="0" u="none" strike="noStrike" cap="none">
                <a:solidFill>
                  <a:srgbClr val="14377D"/>
                </a:solidFill>
                <a:latin typeface="Poppins"/>
                <a:ea typeface="Poppins"/>
                <a:cs typeface="Poppins"/>
                <a:sym typeface="Poppins"/>
              </a:rPr>
              <a:t>9</a:t>
            </a:r>
            <a:endParaRPr sz="2500" b="0" i="0" u="none" strike="noStrike" cap="none">
              <a:solidFill>
                <a:schemeClr val="dk1"/>
              </a:solidFill>
              <a:latin typeface="Poppins"/>
              <a:ea typeface="Poppins"/>
              <a:cs typeface="Poppins"/>
              <a:sym typeface="Poppins"/>
            </a:endParaRPr>
          </a:p>
        </p:txBody>
      </p:sp>
      <p:sp>
        <p:nvSpPr>
          <p:cNvPr id="91" name="Google Shape;91;p3"/>
          <p:cNvSpPr txBox="1"/>
          <p:nvPr/>
        </p:nvSpPr>
        <p:spPr>
          <a:xfrm>
            <a:off x="3533112" y="4735333"/>
            <a:ext cx="834390" cy="428835"/>
          </a:xfrm>
          <a:prstGeom prst="rect">
            <a:avLst/>
          </a:prstGeom>
          <a:noFill/>
          <a:ln>
            <a:noFill/>
          </a:ln>
        </p:spPr>
        <p:txBody>
          <a:bodyPr spcFirstLastPara="1" wrap="square" lIns="0" tIns="13950" rIns="0" bIns="0" anchor="t" anchorCtr="0">
            <a:spAutoFit/>
          </a:bodyPr>
          <a:lstStyle/>
          <a:p>
            <a:pPr marL="0" marR="5080" lvl="0" indent="0" algn="l" rtl="0">
              <a:lnSpc>
                <a:spcPct val="101800"/>
              </a:lnSpc>
              <a:spcBef>
                <a:spcPts val="0"/>
              </a:spcBef>
              <a:spcAft>
                <a:spcPts val="0"/>
              </a:spcAft>
              <a:buClr>
                <a:srgbClr val="000000"/>
              </a:buClr>
              <a:buSzPts val="900"/>
              <a:buFont typeface="Arial"/>
              <a:buNone/>
            </a:pPr>
            <a:r>
              <a:rPr lang="en-GB" sz="900" b="0" i="0" u="none" strike="noStrike" cap="none">
                <a:solidFill>
                  <a:schemeClr val="dk1"/>
                </a:solidFill>
                <a:latin typeface="Helvetica Neue"/>
                <a:ea typeface="Helvetica Neue"/>
                <a:cs typeface="Helvetica Neue"/>
                <a:sym typeface="Helvetica Neue"/>
              </a:rPr>
              <a:t>Ability to gain CREST award accreditation</a:t>
            </a:r>
            <a:endParaRPr sz="900" b="0" i="0" u="none" strike="noStrike" cap="none">
              <a:solidFill>
                <a:schemeClr val="dk1"/>
              </a:solidFill>
              <a:latin typeface="Helvetica Neue"/>
              <a:ea typeface="Helvetica Neue"/>
              <a:cs typeface="Helvetica Neue"/>
              <a:sym typeface="Helvetica Neue"/>
            </a:endParaRPr>
          </a:p>
        </p:txBody>
      </p:sp>
      <p:sp>
        <p:nvSpPr>
          <p:cNvPr id="92" name="Google Shape;92;p3"/>
          <p:cNvSpPr txBox="1"/>
          <p:nvPr/>
        </p:nvSpPr>
        <p:spPr>
          <a:xfrm>
            <a:off x="5280537" y="818019"/>
            <a:ext cx="2304000" cy="368690"/>
          </a:xfrm>
          <a:prstGeom prst="rect">
            <a:avLst/>
          </a:prstGeom>
          <a:noFill/>
          <a:ln>
            <a:noFill/>
          </a:ln>
        </p:spPr>
        <p:txBody>
          <a:bodyPr spcFirstLastPara="1" wrap="square" lIns="0" tIns="14600" rIns="0" bIns="0" anchor="t" anchorCtr="0">
            <a:spAutoFit/>
          </a:bodyPr>
          <a:lstStyle/>
          <a:p>
            <a:pPr marL="12700" marR="0" lvl="0" indent="0" algn="l" rtl="0">
              <a:lnSpc>
                <a:spcPct val="100000"/>
              </a:lnSpc>
              <a:spcBef>
                <a:spcPts val="0"/>
              </a:spcBef>
              <a:spcAft>
                <a:spcPts val="0"/>
              </a:spcAft>
              <a:buClr>
                <a:srgbClr val="000000"/>
              </a:buClr>
              <a:buSzPts val="2300"/>
              <a:buFont typeface="Arial"/>
              <a:buNone/>
            </a:pPr>
            <a:r>
              <a:rPr lang="en-GB" sz="2300" b="1" i="0" u="none" strike="noStrike" cap="none">
                <a:solidFill>
                  <a:srgbClr val="231F20"/>
                </a:solidFill>
                <a:latin typeface="Poppins"/>
                <a:ea typeface="Poppins"/>
                <a:cs typeface="Poppins"/>
                <a:sym typeface="Poppins"/>
              </a:rPr>
              <a:t>Overview</a:t>
            </a:r>
            <a:endParaRPr sz="800" b="1" i="0" u="none" strike="noStrike" cap="none">
              <a:solidFill>
                <a:schemeClr val="dk1"/>
              </a:solidFill>
              <a:latin typeface="Helvetica Neue"/>
              <a:ea typeface="Helvetica Neue"/>
              <a:cs typeface="Helvetica Neue"/>
              <a:sym typeface="Helvetica Neue"/>
            </a:endParaRPr>
          </a:p>
        </p:txBody>
      </p:sp>
      <p:sp>
        <p:nvSpPr>
          <p:cNvPr id="93" name="Google Shape;93;p3"/>
          <p:cNvSpPr txBox="1"/>
          <p:nvPr/>
        </p:nvSpPr>
        <p:spPr>
          <a:xfrm>
            <a:off x="5280537" y="1963699"/>
            <a:ext cx="2304000" cy="383375"/>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800"/>
              <a:buFont typeface="Arial"/>
              <a:buNone/>
            </a:pPr>
            <a:r>
              <a:rPr lang="en-GB" sz="800" b="1" i="0" u="none" strike="noStrike" cap="none">
                <a:solidFill>
                  <a:srgbClr val="E56757"/>
                </a:solidFill>
                <a:latin typeface="Helvetica Neue"/>
                <a:ea typeface="Helvetica Neue"/>
                <a:cs typeface="Helvetica Neue"/>
                <a:sym typeface="Helvetica Neue"/>
              </a:rPr>
              <a:t>WHO ARE THE LESSONS FOR?</a:t>
            </a:r>
            <a:endParaRPr sz="800" b="0" i="0" u="none" strike="noStrike" cap="none">
              <a:solidFill>
                <a:schemeClr val="dk1"/>
              </a:solidFill>
              <a:latin typeface="Helvetica Neue"/>
              <a:ea typeface="Helvetica Neue"/>
              <a:cs typeface="Helvetica Neue"/>
              <a:sym typeface="Helvetica Neue"/>
            </a:endParaRPr>
          </a:p>
          <a:p>
            <a:pPr marL="12700" marR="5080" lvl="0" indent="0" algn="l" rtl="0">
              <a:lnSpc>
                <a:spcPct val="104200"/>
              </a:lnSpc>
              <a:spcBef>
                <a:spcPts val="0"/>
              </a:spcBef>
              <a:spcAft>
                <a:spcPts val="0"/>
              </a:spcAft>
              <a:buClr>
                <a:srgbClr val="000000"/>
              </a:buClr>
              <a:buSzPts val="800"/>
              <a:buFont typeface="Arial"/>
              <a:buNone/>
            </a:pPr>
            <a:r>
              <a:rPr lang="en-GB" sz="800" b="0" i="0" u="none" strike="noStrike" cap="none">
                <a:solidFill>
                  <a:srgbClr val="231F20"/>
                </a:solidFill>
                <a:latin typeface="Helvetica Neue"/>
                <a:ea typeface="Helvetica Neue"/>
                <a:cs typeface="Helvetica Neue"/>
                <a:sym typeface="Helvetica Neue"/>
              </a:rPr>
              <a:t>The lessons are designed to be delivered to 10 – 13 year old students (years 6, 7 and 8 in England)</a:t>
            </a:r>
            <a:endParaRPr sz="800" b="0" i="0" u="none" strike="noStrike" cap="none">
              <a:solidFill>
                <a:schemeClr val="dk1"/>
              </a:solidFill>
              <a:latin typeface="Helvetica Neue"/>
              <a:ea typeface="Helvetica Neue"/>
              <a:cs typeface="Helvetica Neue"/>
              <a:sym typeface="Helvetica Neue"/>
            </a:endParaRPr>
          </a:p>
        </p:txBody>
      </p:sp>
      <p:sp>
        <p:nvSpPr>
          <p:cNvPr id="94" name="Google Shape;94;p3"/>
          <p:cNvSpPr txBox="1"/>
          <p:nvPr/>
        </p:nvSpPr>
        <p:spPr>
          <a:xfrm>
            <a:off x="5280537" y="2455569"/>
            <a:ext cx="2304000" cy="51142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800"/>
              <a:buFont typeface="Arial"/>
              <a:buNone/>
            </a:pPr>
            <a:r>
              <a:rPr lang="en-GB" sz="800" b="1" i="0" u="none" strike="noStrike" cap="none">
                <a:solidFill>
                  <a:srgbClr val="E56757"/>
                </a:solidFill>
                <a:latin typeface="Helvetica Neue"/>
                <a:ea typeface="Helvetica Neue"/>
                <a:cs typeface="Helvetica Neue"/>
                <a:sym typeface="Helvetica Neue"/>
              </a:rPr>
              <a:t>WHO TEACHES THE LESSONS?</a:t>
            </a:r>
            <a:endParaRPr sz="1400" b="0" i="0" u="none" strike="noStrike" cap="none">
              <a:solidFill>
                <a:srgbClr val="000000"/>
              </a:solidFill>
              <a:latin typeface="Arial"/>
              <a:ea typeface="Arial"/>
              <a:cs typeface="Arial"/>
              <a:sym typeface="Arial"/>
            </a:endParaRPr>
          </a:p>
          <a:p>
            <a:pPr marL="12700" marR="5080" lvl="0" indent="0" algn="l" rtl="0">
              <a:lnSpc>
                <a:spcPct val="104200"/>
              </a:lnSpc>
              <a:spcBef>
                <a:spcPts val="0"/>
              </a:spcBef>
              <a:spcAft>
                <a:spcPts val="0"/>
              </a:spcAft>
              <a:buClr>
                <a:srgbClr val="000000"/>
              </a:buClr>
              <a:buSzPts val="800"/>
              <a:buFont typeface="Arial"/>
              <a:buNone/>
            </a:pPr>
            <a:r>
              <a:rPr lang="en-GB" sz="800" b="0" i="0" u="none" strike="noStrike" cap="none">
                <a:solidFill>
                  <a:srgbClr val="231F20"/>
                </a:solidFill>
                <a:latin typeface="Helvetica Neue"/>
                <a:ea typeface="Helvetica Neue"/>
                <a:cs typeface="Helvetica Neue"/>
                <a:sym typeface="Helvetica Neue"/>
              </a:rPr>
              <a:t>Lessons can be taught by both specialist and non-specialist teachers and will help encourage them to upskill on tech to enhance their daily teaching.</a:t>
            </a:r>
            <a:endParaRPr sz="800" b="0" i="0" u="none" strike="noStrike" cap="none">
              <a:solidFill>
                <a:schemeClr val="dk1"/>
              </a:solidFill>
              <a:latin typeface="Helvetica Neue"/>
              <a:ea typeface="Helvetica Neue"/>
              <a:cs typeface="Helvetica Neue"/>
              <a:sym typeface="Helvetica Neue"/>
            </a:endParaRPr>
          </a:p>
        </p:txBody>
      </p:sp>
      <p:sp>
        <p:nvSpPr>
          <p:cNvPr id="95" name="Google Shape;95;p3"/>
          <p:cNvSpPr txBox="1"/>
          <p:nvPr/>
        </p:nvSpPr>
        <p:spPr>
          <a:xfrm>
            <a:off x="5280537" y="3105035"/>
            <a:ext cx="2304000" cy="383375"/>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800"/>
              <a:buFont typeface="Arial"/>
              <a:buNone/>
            </a:pPr>
            <a:r>
              <a:rPr lang="en-GB" sz="800" b="1" i="0" u="none" strike="noStrike" cap="none">
                <a:solidFill>
                  <a:srgbClr val="E56757"/>
                </a:solidFill>
                <a:latin typeface="Helvetica Neue"/>
                <a:ea typeface="Helvetica Neue"/>
                <a:cs typeface="Helvetica Neue"/>
                <a:sym typeface="Helvetica Neue"/>
              </a:rPr>
              <a:t>STRUCTURE OF LESSONS</a:t>
            </a:r>
            <a:endParaRPr sz="1400" b="0" i="0" u="none" strike="noStrike" cap="none">
              <a:solidFill>
                <a:srgbClr val="000000"/>
              </a:solidFill>
              <a:latin typeface="Arial"/>
              <a:ea typeface="Arial"/>
              <a:cs typeface="Arial"/>
              <a:sym typeface="Arial"/>
            </a:endParaRPr>
          </a:p>
          <a:p>
            <a:pPr marL="12700" marR="5080" lvl="0" indent="0" algn="l" rtl="0">
              <a:lnSpc>
                <a:spcPct val="104200"/>
              </a:lnSpc>
              <a:spcBef>
                <a:spcPts val="0"/>
              </a:spcBef>
              <a:spcAft>
                <a:spcPts val="0"/>
              </a:spcAft>
              <a:buClr>
                <a:srgbClr val="000000"/>
              </a:buClr>
              <a:buSzPts val="800"/>
              <a:buFont typeface="Arial"/>
              <a:buNone/>
            </a:pPr>
            <a:r>
              <a:rPr lang="en-GB" sz="800" b="0" i="0" u="none" strike="noStrike" cap="none">
                <a:solidFill>
                  <a:srgbClr val="231F20"/>
                </a:solidFill>
                <a:latin typeface="Helvetica Neue"/>
                <a:ea typeface="Helvetica Neue"/>
                <a:cs typeface="Helvetica Neue"/>
                <a:sym typeface="Helvetica Neue"/>
              </a:rPr>
              <a:t>Every lesson has a similar structure to help with ease of understanding and delivery:</a:t>
            </a:r>
            <a:endParaRPr sz="800" b="0" i="0" u="none" strike="noStrike" cap="none">
              <a:solidFill>
                <a:schemeClr val="dk1"/>
              </a:solidFill>
              <a:latin typeface="Helvetica Neue"/>
              <a:ea typeface="Helvetica Neue"/>
              <a:cs typeface="Helvetica Neue"/>
              <a:sym typeface="Helvetica Neue"/>
            </a:endParaRPr>
          </a:p>
        </p:txBody>
      </p:sp>
      <p:sp>
        <p:nvSpPr>
          <p:cNvPr id="96" name="Google Shape;96;p3"/>
          <p:cNvSpPr txBox="1"/>
          <p:nvPr/>
        </p:nvSpPr>
        <p:spPr>
          <a:xfrm>
            <a:off x="5280537" y="3542576"/>
            <a:ext cx="2304000" cy="1923455"/>
          </a:xfrm>
          <a:prstGeom prst="rect">
            <a:avLst/>
          </a:prstGeom>
          <a:noFill/>
          <a:ln>
            <a:noFill/>
          </a:ln>
        </p:spPr>
        <p:txBody>
          <a:bodyPr spcFirstLastPara="1" wrap="square" lIns="0" tIns="7600" rIns="0" bIns="0" anchor="t" anchorCtr="0">
            <a:spAutoFit/>
          </a:bodyPr>
          <a:lstStyle/>
          <a:p>
            <a:pPr marL="125413" marR="213995" lvl="0" indent="-125413" algn="l" rtl="0">
              <a:lnSpc>
                <a:spcPct val="104200"/>
              </a:lnSpc>
              <a:spcBef>
                <a:spcPts val="0"/>
              </a:spcBef>
              <a:spcAft>
                <a:spcPts val="0"/>
              </a:spcAft>
              <a:buClr>
                <a:srgbClr val="231F20"/>
              </a:buClr>
              <a:buSzPts val="800"/>
              <a:buFont typeface="Helvetica Neue"/>
              <a:buAutoNum type="arabicPeriod"/>
            </a:pPr>
            <a:r>
              <a:rPr lang="en-GB" sz="800" b="0" i="0" u="none" strike="noStrike" cap="none" dirty="0">
                <a:solidFill>
                  <a:srgbClr val="231F20"/>
                </a:solidFill>
                <a:latin typeface="Helvetica Neue"/>
                <a:ea typeface="Helvetica Neue"/>
                <a:cs typeface="Helvetica Neue"/>
                <a:sym typeface="Helvetica Neue"/>
              </a:rPr>
              <a:t>Share homework from previous lesson (all based on careers in tech/role models and some</a:t>
            </a:r>
            <a:r>
              <a:rPr lang="en-GB" sz="800" b="0" i="0" u="none" strike="noStrike" cap="none" dirty="0">
                <a:solidFill>
                  <a:schemeClr val="dk1"/>
                </a:solidFill>
                <a:latin typeface="Helvetica Neue"/>
                <a:ea typeface="Helvetica Neue"/>
                <a:cs typeface="Helvetica Neue"/>
                <a:sym typeface="Helvetica Neue"/>
              </a:rPr>
              <a:t> </a:t>
            </a:r>
            <a:r>
              <a:rPr lang="en-GB" sz="800" b="0" i="0" u="none" strike="noStrike" cap="none" dirty="0">
                <a:solidFill>
                  <a:srgbClr val="231F20"/>
                </a:solidFill>
                <a:latin typeface="Helvetica Neue"/>
                <a:ea typeface="Helvetica Neue"/>
                <a:cs typeface="Helvetica Neue"/>
                <a:sym typeface="Helvetica Neue"/>
              </a:rPr>
              <a:t>to encourage parental involvement and awareness).</a:t>
            </a:r>
            <a:endParaRPr sz="800" b="0" i="0" u="none" strike="noStrike" cap="none" dirty="0">
              <a:solidFill>
                <a:schemeClr val="dk1"/>
              </a:solidFill>
              <a:latin typeface="Helvetica Neue"/>
              <a:ea typeface="Helvetica Neue"/>
              <a:cs typeface="Helvetica Neue"/>
              <a:sym typeface="Helvetica Neue"/>
            </a:endParaRPr>
          </a:p>
          <a:p>
            <a:pPr marL="125413" marR="95250" lvl="0" indent="-125413" algn="l" rtl="0">
              <a:lnSpc>
                <a:spcPct val="104200"/>
              </a:lnSpc>
              <a:spcBef>
                <a:spcPts val="0"/>
              </a:spcBef>
              <a:spcAft>
                <a:spcPts val="0"/>
              </a:spcAft>
              <a:buClr>
                <a:srgbClr val="231F20"/>
              </a:buClr>
              <a:buSzPts val="800"/>
              <a:buFont typeface="Helvetica Neue"/>
              <a:buAutoNum type="arabicPeriod"/>
            </a:pPr>
            <a:r>
              <a:rPr lang="en-GB" sz="800" b="0" i="0" u="none" strike="noStrike" cap="none" dirty="0">
                <a:solidFill>
                  <a:srgbClr val="231F20"/>
                </a:solidFill>
                <a:latin typeface="Helvetica Neue"/>
                <a:ea typeface="Helvetica Neue"/>
                <a:cs typeface="Helvetica Neue"/>
                <a:sym typeface="Helvetica Neue"/>
              </a:rPr>
              <a:t>Introduce themes for lesson and how tech is used for everyday life/</a:t>
            </a:r>
            <a:r>
              <a:rPr lang="en-GB" sz="800" b="1" i="0" u="none" strike="noStrike" cap="none" dirty="0">
                <a:solidFill>
                  <a:srgbClr val="231F20"/>
                </a:solidFill>
                <a:latin typeface="Helvetica Neue"/>
                <a:ea typeface="Helvetica Neue"/>
                <a:cs typeface="Helvetica Neue"/>
                <a:sym typeface="Helvetica Neue"/>
              </a:rPr>
              <a:t>good</a:t>
            </a:r>
            <a:r>
              <a:rPr lang="en-GB" sz="800" b="0" i="0" u="none" strike="noStrike" cap="none" dirty="0">
                <a:solidFill>
                  <a:srgbClr val="231F20"/>
                </a:solidFill>
                <a:latin typeface="Helvetica Neue"/>
                <a:ea typeface="Helvetica Neue"/>
                <a:cs typeface="Helvetica Neue"/>
                <a:sym typeface="Helvetica Neue"/>
              </a:rPr>
              <a:t>/careers relating to the lesson theme.</a:t>
            </a:r>
            <a:endParaRPr sz="800" b="0" i="0" u="none" strike="noStrike" cap="none" dirty="0">
              <a:solidFill>
                <a:schemeClr val="dk1"/>
              </a:solidFill>
              <a:latin typeface="Helvetica Neue"/>
              <a:ea typeface="Helvetica Neue"/>
              <a:cs typeface="Helvetica Neue"/>
              <a:sym typeface="Helvetica Neue"/>
            </a:endParaRPr>
          </a:p>
          <a:p>
            <a:pPr marL="125413" marR="5080" lvl="0" indent="-125413" algn="l" rtl="0">
              <a:lnSpc>
                <a:spcPct val="104200"/>
              </a:lnSpc>
              <a:spcBef>
                <a:spcPts val="0"/>
              </a:spcBef>
              <a:spcAft>
                <a:spcPts val="0"/>
              </a:spcAft>
              <a:buClr>
                <a:srgbClr val="231F20"/>
              </a:buClr>
              <a:buSzPts val="800"/>
              <a:buFont typeface="Helvetica Neue"/>
              <a:buAutoNum type="arabicPeriod"/>
            </a:pPr>
            <a:r>
              <a:rPr lang="en-GB" sz="800" b="0" i="0" u="none" strike="noStrike" cap="none" dirty="0">
                <a:solidFill>
                  <a:srgbClr val="231F20"/>
                </a:solidFill>
                <a:latin typeface="Helvetica Neue"/>
                <a:ea typeface="Helvetica Neue"/>
                <a:cs typeface="Helvetica Neue"/>
                <a:sym typeface="Helvetica Neue"/>
              </a:rPr>
              <a:t>A mixture of discussion activities, group tasks, </a:t>
            </a:r>
            <a:r>
              <a:rPr lang="en-GB" sz="800" b="0" i="0" u="none" strike="noStrike" cap="none" dirty="0" err="1">
                <a:solidFill>
                  <a:srgbClr val="231F20"/>
                </a:solidFill>
                <a:latin typeface="Helvetica Neue"/>
                <a:ea typeface="Helvetica Neue"/>
                <a:cs typeface="Helvetica Neue"/>
                <a:sym typeface="Helvetica Neue"/>
              </a:rPr>
              <a:t>modeling</a:t>
            </a:r>
            <a:r>
              <a:rPr lang="en-GB" sz="800" b="0" i="0" u="none" strike="noStrike" cap="none" dirty="0">
                <a:solidFill>
                  <a:srgbClr val="231F20"/>
                </a:solidFill>
                <a:latin typeface="Helvetica Neue"/>
                <a:ea typeface="Helvetica Neue"/>
                <a:cs typeface="Helvetica Neue"/>
                <a:sym typeface="Helvetica Neue"/>
              </a:rPr>
              <a:t> AR apps, videos etc.</a:t>
            </a:r>
            <a:endParaRPr sz="800" b="0" i="0" u="none" strike="noStrike" cap="none" dirty="0">
              <a:solidFill>
                <a:schemeClr val="dk1"/>
              </a:solidFill>
              <a:latin typeface="Helvetica Neue"/>
              <a:ea typeface="Helvetica Neue"/>
              <a:cs typeface="Helvetica Neue"/>
              <a:sym typeface="Helvetica Neue"/>
            </a:endParaRPr>
          </a:p>
          <a:p>
            <a:pPr marL="125413" marR="147955" lvl="0" indent="-125413" algn="l" rtl="0">
              <a:lnSpc>
                <a:spcPct val="104200"/>
              </a:lnSpc>
              <a:spcBef>
                <a:spcPts val="0"/>
              </a:spcBef>
              <a:spcAft>
                <a:spcPts val="0"/>
              </a:spcAft>
              <a:buClr>
                <a:srgbClr val="231F20"/>
              </a:buClr>
              <a:buSzPts val="800"/>
              <a:buFont typeface="Helvetica Neue"/>
              <a:buAutoNum type="arabicPeriod"/>
            </a:pPr>
            <a:r>
              <a:rPr lang="en-GB" sz="800" b="0" i="0" u="none" strike="noStrike" cap="none" dirty="0">
                <a:solidFill>
                  <a:srgbClr val="231F20"/>
                </a:solidFill>
                <a:latin typeface="Helvetica Neue"/>
                <a:ea typeface="Helvetica Neue"/>
                <a:cs typeface="Helvetica Neue"/>
                <a:sym typeface="Helvetica Neue"/>
              </a:rPr>
              <a:t>Students complete the investigative activity/activities, discussions, group tasks, presentations etc.</a:t>
            </a:r>
            <a:endParaRPr sz="800" b="0" i="0" u="none" strike="noStrike" cap="none" dirty="0">
              <a:solidFill>
                <a:schemeClr val="dk1"/>
              </a:solidFill>
              <a:latin typeface="Helvetica Neue"/>
              <a:ea typeface="Helvetica Neue"/>
              <a:cs typeface="Helvetica Neue"/>
              <a:sym typeface="Helvetica Neue"/>
            </a:endParaRPr>
          </a:p>
          <a:p>
            <a:pPr marL="125413" marR="0" lvl="0" indent="-125413" algn="l" rtl="0">
              <a:lnSpc>
                <a:spcPct val="100000"/>
              </a:lnSpc>
              <a:spcBef>
                <a:spcPts val="35"/>
              </a:spcBef>
              <a:spcAft>
                <a:spcPts val="0"/>
              </a:spcAft>
              <a:buClr>
                <a:srgbClr val="231F20"/>
              </a:buClr>
              <a:buSzPts val="800"/>
              <a:buFont typeface="Helvetica Neue"/>
              <a:buAutoNum type="arabicPeriod"/>
            </a:pPr>
            <a:r>
              <a:rPr lang="en-GB" sz="800" b="0" i="0" u="none" strike="noStrike" cap="none" dirty="0">
                <a:solidFill>
                  <a:srgbClr val="231F20"/>
                </a:solidFill>
                <a:latin typeface="Helvetica Neue"/>
                <a:ea typeface="Helvetica Neue"/>
                <a:cs typeface="Helvetica Neue"/>
                <a:sym typeface="Helvetica Neue"/>
              </a:rPr>
              <a:t>Feedback/review/share work.</a:t>
            </a:r>
            <a:endParaRPr sz="800" b="0" i="0" u="none" strike="noStrike" cap="none" dirty="0">
              <a:solidFill>
                <a:schemeClr val="dk1"/>
              </a:solidFill>
              <a:latin typeface="Helvetica Neue"/>
              <a:ea typeface="Helvetica Neue"/>
              <a:cs typeface="Helvetica Neue"/>
              <a:sym typeface="Helvetica Neue"/>
            </a:endParaRPr>
          </a:p>
          <a:p>
            <a:pPr marL="125413" marR="74295" lvl="0" indent="-125413" algn="l" rtl="0">
              <a:lnSpc>
                <a:spcPct val="104200"/>
              </a:lnSpc>
              <a:spcBef>
                <a:spcPts val="0"/>
              </a:spcBef>
              <a:spcAft>
                <a:spcPts val="0"/>
              </a:spcAft>
              <a:buClr>
                <a:srgbClr val="231F20"/>
              </a:buClr>
              <a:buSzPts val="800"/>
              <a:buFont typeface="Helvetica Neue"/>
              <a:buAutoNum type="arabicPeriod"/>
            </a:pPr>
            <a:r>
              <a:rPr lang="en-GB" sz="800" b="0" i="0" u="none" strike="noStrike" cap="none" dirty="0">
                <a:solidFill>
                  <a:srgbClr val="231F20"/>
                </a:solidFill>
                <a:latin typeface="Helvetica Neue"/>
                <a:ea typeface="Helvetica Neue"/>
                <a:cs typeface="Helvetica Neue"/>
                <a:sym typeface="Helvetica Neue"/>
              </a:rPr>
              <a:t>Link back to careers and students interests.</a:t>
            </a:r>
          </a:p>
          <a:p>
            <a:pPr marL="125413" marR="74295" lvl="0" indent="-125413" algn="l" rtl="0">
              <a:lnSpc>
                <a:spcPct val="104200"/>
              </a:lnSpc>
              <a:spcBef>
                <a:spcPts val="0"/>
              </a:spcBef>
              <a:spcAft>
                <a:spcPts val="0"/>
              </a:spcAft>
              <a:buClr>
                <a:srgbClr val="231F20"/>
              </a:buClr>
              <a:buSzPts val="800"/>
              <a:buFont typeface="Helvetica Neue"/>
              <a:buAutoNum type="arabicPeriod"/>
            </a:pPr>
            <a:r>
              <a:rPr lang="en-GB" sz="800" b="0" i="0" u="none" strike="noStrike" cap="none" dirty="0">
                <a:solidFill>
                  <a:srgbClr val="231F20"/>
                </a:solidFill>
                <a:latin typeface="Helvetica Neue"/>
                <a:ea typeface="Helvetica Neue"/>
                <a:cs typeface="Helvetica Neue"/>
                <a:sym typeface="Helvetica Neue"/>
              </a:rPr>
              <a:t>Discuss and set homework for next session.</a:t>
            </a:r>
            <a:endParaRPr sz="800" b="0" i="0" u="none" strike="noStrike" cap="none" dirty="0">
              <a:solidFill>
                <a:schemeClr val="dk1"/>
              </a:solidFill>
              <a:latin typeface="Helvetica Neue"/>
              <a:ea typeface="Helvetica Neue"/>
              <a:cs typeface="Helvetica Neue"/>
              <a:sym typeface="Helvetica Neue"/>
            </a:endParaRPr>
          </a:p>
        </p:txBody>
      </p:sp>
      <p:sp>
        <p:nvSpPr>
          <p:cNvPr id="97" name="Google Shape;97;p3"/>
          <p:cNvSpPr txBox="1"/>
          <p:nvPr/>
        </p:nvSpPr>
        <p:spPr>
          <a:xfrm>
            <a:off x="5280537" y="5693899"/>
            <a:ext cx="2304000" cy="647914"/>
          </a:xfrm>
          <a:prstGeom prst="rect">
            <a:avLst/>
          </a:prstGeom>
          <a:noFill/>
          <a:ln>
            <a:noFill/>
          </a:ln>
        </p:spPr>
        <p:txBody>
          <a:bodyPr spcFirstLastPara="1" wrap="square" lIns="0" tIns="7600" rIns="0" bIns="0" anchor="t" anchorCtr="0">
            <a:spAutoFit/>
          </a:bodyPr>
          <a:lstStyle/>
          <a:p>
            <a:pPr marL="12700" marR="5080" lvl="0" indent="0" algn="l" rtl="0">
              <a:lnSpc>
                <a:spcPct val="104200"/>
              </a:lnSpc>
              <a:spcBef>
                <a:spcPts val="0"/>
              </a:spcBef>
              <a:spcAft>
                <a:spcPts val="0"/>
              </a:spcAft>
              <a:buClr>
                <a:srgbClr val="000000"/>
              </a:buClr>
              <a:buSzPts val="800"/>
              <a:buFont typeface="Arial"/>
              <a:buNone/>
            </a:pPr>
            <a:r>
              <a:rPr lang="en-GB" sz="800" b="0" i="0" u="none" strike="noStrike" cap="none" dirty="0">
                <a:solidFill>
                  <a:srgbClr val="231F20"/>
                </a:solidFill>
                <a:latin typeface="Helvetica Neue"/>
                <a:ea typeface="Helvetica Neue"/>
                <a:cs typeface="Helvetica Neue"/>
                <a:sym typeface="Helvetica Neue"/>
              </a:rPr>
              <a:t>All students can complete a tech perceptions drawing at the start and the end of their Tech We Can lessons. This activity is completed in order to track changes in perceptions and improved knowledge. </a:t>
            </a:r>
            <a:endParaRPr sz="800" b="0" i="0" u="none" strike="noStrike" cap="none" dirty="0">
              <a:solidFill>
                <a:srgbClr val="231F20"/>
              </a:solidFill>
              <a:latin typeface="Helvetica Neue"/>
              <a:ea typeface="Helvetica Neue"/>
              <a:cs typeface="Helvetica Neue"/>
              <a:sym typeface="Helvetica Neue"/>
            </a:endParaRPr>
          </a:p>
        </p:txBody>
      </p:sp>
      <p:sp>
        <p:nvSpPr>
          <p:cNvPr id="98" name="Google Shape;98;p3"/>
          <p:cNvSpPr txBox="1"/>
          <p:nvPr/>
        </p:nvSpPr>
        <p:spPr>
          <a:xfrm>
            <a:off x="7851699" y="1502143"/>
            <a:ext cx="2448000" cy="384144"/>
          </a:xfrm>
          <a:prstGeom prst="rect">
            <a:avLst/>
          </a:prstGeom>
          <a:noFill/>
          <a:ln>
            <a:noFill/>
          </a:ln>
        </p:spPr>
        <p:txBody>
          <a:bodyPr spcFirstLastPara="1" wrap="square" lIns="0" tIns="0" rIns="0" bIns="0" anchor="t" anchorCtr="0">
            <a:spAutoFit/>
          </a:bodyPr>
          <a:lstStyle/>
          <a:p>
            <a:pPr marL="12700" marR="5080" lvl="0" indent="0" algn="l" rtl="0">
              <a:lnSpc>
                <a:spcPct val="104200"/>
              </a:lnSpc>
              <a:spcBef>
                <a:spcPts val="0"/>
              </a:spcBef>
              <a:spcAft>
                <a:spcPts val="0"/>
              </a:spcAft>
              <a:buClr>
                <a:srgbClr val="000000"/>
              </a:buClr>
              <a:buSzPts val="800"/>
              <a:buFont typeface="Arial"/>
              <a:buNone/>
            </a:pPr>
            <a:r>
              <a:rPr lang="en-GB" sz="800" b="0" i="0" u="none" strike="noStrike" cap="none" dirty="0">
                <a:solidFill>
                  <a:srgbClr val="231F20"/>
                </a:solidFill>
                <a:latin typeface="Helvetica Neue"/>
                <a:ea typeface="Helvetica Neue"/>
                <a:cs typeface="Helvetica Neue"/>
                <a:sym typeface="Helvetica Neue"/>
              </a:rPr>
              <a:t>For the lesson plans which require the use of tablets, there are three versions depending upon a school’s access to technology:</a:t>
            </a:r>
            <a:endParaRPr sz="800" b="0" i="0" u="none" strike="noStrike" cap="none" dirty="0">
              <a:solidFill>
                <a:schemeClr val="dk1"/>
              </a:solidFill>
              <a:latin typeface="Helvetica Neue"/>
              <a:ea typeface="Helvetica Neue"/>
              <a:cs typeface="Helvetica Neue"/>
              <a:sym typeface="Helvetica Neue"/>
            </a:endParaRPr>
          </a:p>
        </p:txBody>
      </p:sp>
      <p:sp>
        <p:nvSpPr>
          <p:cNvPr id="99" name="Google Shape;99;p3"/>
          <p:cNvSpPr txBox="1"/>
          <p:nvPr/>
        </p:nvSpPr>
        <p:spPr>
          <a:xfrm>
            <a:off x="7851699" y="1909336"/>
            <a:ext cx="2448000" cy="759632"/>
          </a:xfrm>
          <a:prstGeom prst="rect">
            <a:avLst/>
          </a:prstGeom>
          <a:noFill/>
          <a:ln>
            <a:noFill/>
          </a:ln>
        </p:spPr>
        <p:txBody>
          <a:bodyPr spcFirstLastPara="1" wrap="square" lIns="0" tIns="0" rIns="0" bIns="0" anchor="t" anchorCtr="0">
            <a:spAutoFit/>
          </a:bodyPr>
          <a:lstStyle/>
          <a:p>
            <a:pPr marL="125413" marR="39370" lvl="0" indent="-125413" algn="l" rtl="0">
              <a:lnSpc>
                <a:spcPct val="104200"/>
              </a:lnSpc>
              <a:spcBef>
                <a:spcPts val="0"/>
              </a:spcBef>
              <a:spcAft>
                <a:spcPts val="0"/>
              </a:spcAft>
              <a:buClr>
                <a:srgbClr val="231F20"/>
              </a:buClr>
              <a:buSzPts val="800"/>
              <a:buFont typeface="Helvetica Neue"/>
              <a:buChar char="•"/>
            </a:pPr>
            <a:r>
              <a:rPr lang="en-GB" sz="800" b="0" i="0" u="none" strike="noStrike" cap="none">
                <a:solidFill>
                  <a:srgbClr val="231F20"/>
                </a:solidFill>
                <a:latin typeface="Helvetica Neue"/>
                <a:ea typeface="Helvetica Neue"/>
                <a:cs typeface="Helvetica Neue"/>
                <a:sym typeface="Helvetica Neue"/>
              </a:rPr>
              <a:t>Low Tech – requires the use of desktops/laptop but NO TABLETS</a:t>
            </a:r>
            <a:endParaRPr sz="1400" b="0" i="0" u="none" strike="noStrike" cap="none">
              <a:solidFill>
                <a:srgbClr val="000000"/>
              </a:solidFill>
              <a:latin typeface="Arial"/>
              <a:ea typeface="Arial"/>
              <a:cs typeface="Arial"/>
              <a:sym typeface="Arial"/>
            </a:endParaRPr>
          </a:p>
          <a:p>
            <a:pPr marL="125413" marR="39370" lvl="0" indent="-125413" algn="l" rtl="0">
              <a:lnSpc>
                <a:spcPct val="104200"/>
              </a:lnSpc>
              <a:spcBef>
                <a:spcPts val="0"/>
              </a:spcBef>
              <a:spcAft>
                <a:spcPts val="0"/>
              </a:spcAft>
              <a:buClr>
                <a:srgbClr val="231F20"/>
              </a:buClr>
              <a:buSzPts val="800"/>
              <a:buFont typeface="Helvetica Neue"/>
              <a:buChar char="•"/>
            </a:pPr>
            <a:r>
              <a:rPr lang="en-GB" sz="800" b="0" i="0" u="none" strike="noStrike" cap="none">
                <a:solidFill>
                  <a:srgbClr val="231F20"/>
                </a:solidFill>
                <a:latin typeface="Helvetica Neue"/>
                <a:ea typeface="Helvetica Neue"/>
                <a:cs typeface="Helvetica Neue"/>
                <a:sym typeface="Helvetica Neue"/>
              </a:rPr>
              <a:t>Mid Tech – requires the use of desktops/laptops and TABLETS OLDER THAN 3 YEARS</a:t>
            </a:r>
            <a:endParaRPr sz="1400" b="0" i="0" u="none" strike="noStrike" cap="none">
              <a:solidFill>
                <a:srgbClr val="000000"/>
              </a:solidFill>
              <a:latin typeface="Arial"/>
              <a:ea typeface="Arial"/>
              <a:cs typeface="Arial"/>
              <a:sym typeface="Arial"/>
            </a:endParaRPr>
          </a:p>
          <a:p>
            <a:pPr marL="125413" marR="39370" lvl="0" indent="-125413" algn="l" rtl="0">
              <a:lnSpc>
                <a:spcPct val="104200"/>
              </a:lnSpc>
              <a:spcBef>
                <a:spcPts val="0"/>
              </a:spcBef>
              <a:spcAft>
                <a:spcPts val="0"/>
              </a:spcAft>
              <a:buClr>
                <a:srgbClr val="231F20"/>
              </a:buClr>
              <a:buSzPts val="800"/>
              <a:buFont typeface="Helvetica Neue"/>
              <a:buChar char="•"/>
            </a:pPr>
            <a:r>
              <a:rPr lang="en-GB" sz="800" b="0" i="0" u="none" strike="noStrike" cap="none">
                <a:solidFill>
                  <a:srgbClr val="231F20"/>
                </a:solidFill>
                <a:latin typeface="Helvetica Neue"/>
                <a:ea typeface="Helvetica Neue"/>
                <a:cs typeface="Helvetica Neue"/>
                <a:sym typeface="Helvetica Neue"/>
              </a:rPr>
              <a:t>Full Tech – requires the use of desktops/laptops and AR COMPATIBLE iPads (IOS 11 or later)</a:t>
            </a:r>
            <a:endParaRPr sz="1400" b="0" i="0" u="none" strike="noStrike" cap="none">
              <a:solidFill>
                <a:srgbClr val="000000"/>
              </a:solidFill>
              <a:latin typeface="Arial"/>
              <a:ea typeface="Arial"/>
              <a:cs typeface="Arial"/>
              <a:sym typeface="Arial"/>
            </a:endParaRPr>
          </a:p>
        </p:txBody>
      </p:sp>
      <p:sp>
        <p:nvSpPr>
          <p:cNvPr id="100" name="Google Shape;100;p3"/>
          <p:cNvSpPr txBox="1"/>
          <p:nvPr/>
        </p:nvSpPr>
        <p:spPr>
          <a:xfrm>
            <a:off x="7851699" y="2772882"/>
            <a:ext cx="2448000" cy="1907125"/>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Clr>
                <a:srgbClr val="000000"/>
              </a:buClr>
              <a:buSzPts val="800"/>
              <a:buFont typeface="Arial"/>
              <a:buNone/>
            </a:pPr>
            <a:r>
              <a:rPr lang="en-GB" sz="800" b="1" i="0" u="none" strike="noStrike" cap="none">
                <a:solidFill>
                  <a:srgbClr val="E56757"/>
                </a:solidFill>
                <a:latin typeface="Helvetica Neue"/>
                <a:ea typeface="Helvetica Neue"/>
                <a:cs typeface="Helvetica Neue"/>
                <a:sym typeface="Helvetica Neue"/>
              </a:rPr>
              <a:t>THE AIM OF THE LESSONS</a:t>
            </a:r>
            <a:endParaRPr sz="1400" b="0" i="0" u="none" strike="noStrike" cap="none">
              <a:solidFill>
                <a:srgbClr val="000000"/>
              </a:solidFill>
              <a:latin typeface="Arial"/>
              <a:ea typeface="Arial"/>
              <a:cs typeface="Arial"/>
              <a:sym typeface="Arial"/>
            </a:endParaRPr>
          </a:p>
          <a:p>
            <a:pPr marL="125413" marR="39370" lvl="0" indent="-125413" algn="l" rtl="0">
              <a:lnSpc>
                <a:spcPct val="104200"/>
              </a:lnSpc>
              <a:spcBef>
                <a:spcPts val="0"/>
              </a:spcBef>
              <a:spcAft>
                <a:spcPts val="0"/>
              </a:spcAft>
              <a:buClr>
                <a:srgbClr val="231F20"/>
              </a:buClr>
              <a:buSzPts val="800"/>
              <a:buFont typeface="Helvetica Neue"/>
              <a:buChar char="•"/>
            </a:pPr>
            <a:r>
              <a:rPr lang="en-GB" sz="800" b="0" i="0" u="none" strike="noStrike" cap="none">
                <a:solidFill>
                  <a:srgbClr val="231F20"/>
                </a:solidFill>
                <a:latin typeface="Helvetica Neue"/>
                <a:ea typeface="Helvetica Neue"/>
                <a:cs typeface="Helvetica Neue"/>
                <a:sym typeface="Helvetica Neue"/>
              </a:rPr>
              <a:t>To show the </a:t>
            </a:r>
            <a:r>
              <a:rPr lang="en-GB" sz="800" b="1" i="0" u="none" strike="noStrike" cap="none">
                <a:solidFill>
                  <a:srgbClr val="231F20"/>
                </a:solidFill>
                <a:latin typeface="Helvetica Neue"/>
                <a:ea typeface="Helvetica Neue"/>
                <a:cs typeface="Helvetica Neue"/>
                <a:sym typeface="Helvetica Neue"/>
              </a:rPr>
              <a:t>breadth of tech careers </a:t>
            </a:r>
            <a:r>
              <a:rPr lang="en-GB" sz="800" b="0" i="0" u="none" strike="noStrike" cap="none">
                <a:solidFill>
                  <a:srgbClr val="231F20"/>
                </a:solidFill>
                <a:latin typeface="Helvetica Neue"/>
                <a:ea typeface="Helvetica Neue"/>
                <a:cs typeface="Helvetica Neue"/>
                <a:sym typeface="Helvetica Neue"/>
              </a:rPr>
              <a:t>and how technology is used in all walks of life </a:t>
            </a:r>
            <a:r>
              <a:rPr lang="en-GB" sz="800" b="1" i="0" u="none" strike="noStrike" cap="none">
                <a:solidFill>
                  <a:srgbClr val="231F20"/>
                </a:solidFill>
                <a:latin typeface="Helvetica Neue"/>
                <a:ea typeface="Helvetica Neue"/>
                <a:cs typeface="Helvetica Neue"/>
                <a:sym typeface="Helvetica Neue"/>
              </a:rPr>
              <a:t>in a more inclusive way</a:t>
            </a:r>
            <a:r>
              <a:rPr lang="en-GB" sz="800" b="0" i="0" u="none" strike="noStrike" cap="none">
                <a:solidFill>
                  <a:srgbClr val="231F20"/>
                </a:solidFill>
                <a:latin typeface="Helvetica Neue"/>
                <a:ea typeface="Helvetica Neue"/>
                <a:cs typeface="Helvetica Neue"/>
                <a:sym typeface="Helvetica Neue"/>
              </a:rPr>
              <a:t>.</a:t>
            </a:r>
            <a:endParaRPr sz="800" b="0" i="0" u="none" strike="noStrike" cap="none">
              <a:solidFill>
                <a:schemeClr val="dk1"/>
              </a:solidFill>
              <a:latin typeface="Helvetica Neue"/>
              <a:ea typeface="Helvetica Neue"/>
              <a:cs typeface="Helvetica Neue"/>
              <a:sym typeface="Helvetica Neue"/>
            </a:endParaRPr>
          </a:p>
          <a:p>
            <a:pPr marL="125413" marR="377825" lvl="0" indent="-125413" algn="l" rtl="0">
              <a:lnSpc>
                <a:spcPct val="104200"/>
              </a:lnSpc>
              <a:spcBef>
                <a:spcPts val="0"/>
              </a:spcBef>
              <a:spcAft>
                <a:spcPts val="0"/>
              </a:spcAft>
              <a:buClr>
                <a:srgbClr val="231F20"/>
              </a:buClr>
              <a:buSzPts val="800"/>
              <a:buFont typeface="Helvetica Neue"/>
              <a:buChar char="•"/>
            </a:pPr>
            <a:r>
              <a:rPr lang="en-GB" sz="800" b="0" i="0" u="none" strike="noStrike" cap="none">
                <a:solidFill>
                  <a:srgbClr val="231F20"/>
                </a:solidFill>
                <a:latin typeface="Helvetica Neue"/>
                <a:ea typeface="Helvetica Neue"/>
                <a:cs typeface="Helvetica Neue"/>
                <a:sym typeface="Helvetica Neue"/>
              </a:rPr>
              <a:t>To encourage all pupils to </a:t>
            </a:r>
            <a:r>
              <a:rPr lang="en-GB" sz="800" b="1" i="0" u="none" strike="noStrike" cap="none">
                <a:solidFill>
                  <a:srgbClr val="231F20"/>
                </a:solidFill>
                <a:latin typeface="Helvetica Neue"/>
                <a:ea typeface="Helvetica Neue"/>
                <a:cs typeface="Helvetica Neue"/>
                <a:sym typeface="Helvetica Neue"/>
              </a:rPr>
              <a:t>explore tech subjects and careers</a:t>
            </a:r>
            <a:r>
              <a:rPr lang="en-GB" sz="800" b="0" i="0" u="none" strike="noStrike" cap="none">
                <a:solidFill>
                  <a:srgbClr val="231F20"/>
                </a:solidFill>
                <a:latin typeface="Helvetica Neue"/>
                <a:ea typeface="Helvetica Neue"/>
                <a:cs typeface="Helvetica Neue"/>
                <a:sym typeface="Helvetica Neue"/>
              </a:rPr>
              <a:t>.</a:t>
            </a:r>
            <a:endParaRPr sz="800" b="0" i="0" u="none" strike="noStrike" cap="none">
              <a:solidFill>
                <a:schemeClr val="dk1"/>
              </a:solidFill>
              <a:latin typeface="Helvetica Neue"/>
              <a:ea typeface="Helvetica Neue"/>
              <a:cs typeface="Helvetica Neue"/>
              <a:sym typeface="Helvetica Neue"/>
            </a:endParaRPr>
          </a:p>
          <a:p>
            <a:pPr marL="125413" marR="69215" lvl="0" indent="-125413" algn="l" rtl="0">
              <a:lnSpc>
                <a:spcPct val="104200"/>
              </a:lnSpc>
              <a:spcBef>
                <a:spcPts val="0"/>
              </a:spcBef>
              <a:spcAft>
                <a:spcPts val="0"/>
              </a:spcAft>
              <a:buClr>
                <a:srgbClr val="231F20"/>
              </a:buClr>
              <a:buSzPts val="800"/>
              <a:buFont typeface="Helvetica Neue"/>
              <a:buChar char="•"/>
            </a:pPr>
            <a:r>
              <a:rPr lang="en-GB" sz="800" b="0" i="0" u="none" strike="noStrike" cap="none">
                <a:solidFill>
                  <a:srgbClr val="231F20"/>
                </a:solidFill>
                <a:latin typeface="Helvetica Neue"/>
                <a:ea typeface="Helvetica Neue"/>
                <a:cs typeface="Helvetica Neue"/>
                <a:sym typeface="Helvetica Neue"/>
              </a:rPr>
              <a:t>To show the students </a:t>
            </a:r>
            <a:r>
              <a:rPr lang="en-GB" sz="800" b="1" i="0" u="none" strike="noStrike" cap="none">
                <a:solidFill>
                  <a:srgbClr val="231F20"/>
                </a:solidFill>
                <a:latin typeface="Helvetica Neue"/>
                <a:ea typeface="Helvetica Neue"/>
                <a:cs typeface="Helvetica Neue"/>
                <a:sym typeface="Helvetica Neue"/>
              </a:rPr>
              <a:t>how they can apply a wide range of curriculum skills to engage with tech</a:t>
            </a:r>
            <a:r>
              <a:rPr lang="en-GB" sz="800" b="0" i="0" u="none" strike="noStrike" cap="none">
                <a:solidFill>
                  <a:srgbClr val="231F20"/>
                </a:solidFill>
                <a:latin typeface="Helvetica Neue"/>
                <a:ea typeface="Helvetica Neue"/>
                <a:cs typeface="Helvetica Neue"/>
                <a:sym typeface="Helvetica Neue"/>
              </a:rPr>
              <a:t>. The lessons will be delivered with a cross-curricular approach.</a:t>
            </a:r>
            <a:endParaRPr sz="800" b="0" i="0" u="none" strike="noStrike" cap="none">
              <a:solidFill>
                <a:schemeClr val="dk1"/>
              </a:solidFill>
              <a:latin typeface="Helvetica Neue"/>
              <a:ea typeface="Helvetica Neue"/>
              <a:cs typeface="Helvetica Neue"/>
              <a:sym typeface="Helvetica Neue"/>
            </a:endParaRPr>
          </a:p>
          <a:p>
            <a:pPr marL="125413" marR="22225" lvl="0" indent="-125413" algn="l" rtl="0">
              <a:lnSpc>
                <a:spcPct val="104200"/>
              </a:lnSpc>
              <a:spcBef>
                <a:spcPts val="0"/>
              </a:spcBef>
              <a:spcAft>
                <a:spcPts val="0"/>
              </a:spcAft>
              <a:buClr>
                <a:srgbClr val="231F20"/>
              </a:buClr>
              <a:buSzPts val="800"/>
              <a:buFont typeface="Helvetica Neue"/>
              <a:buChar char="•"/>
            </a:pPr>
            <a:r>
              <a:rPr lang="en-GB" sz="800" b="0" i="0" u="none" strike="noStrike" cap="none">
                <a:solidFill>
                  <a:srgbClr val="231F20"/>
                </a:solidFill>
                <a:latin typeface="Helvetica Neue"/>
                <a:ea typeface="Helvetica Neue"/>
                <a:cs typeface="Helvetica Neue"/>
                <a:sym typeface="Helvetica Neue"/>
              </a:rPr>
              <a:t>To inspire the student to </a:t>
            </a:r>
            <a:r>
              <a:rPr lang="en-GB" sz="800" b="1" i="0" u="none" strike="noStrike" cap="none">
                <a:solidFill>
                  <a:srgbClr val="231F20"/>
                </a:solidFill>
                <a:latin typeface="Helvetica Neue"/>
                <a:ea typeface="Helvetica Neue"/>
                <a:cs typeface="Helvetica Neue"/>
                <a:sym typeface="Helvetica Neue"/>
              </a:rPr>
              <a:t>continue to investigate tech </a:t>
            </a:r>
            <a:r>
              <a:rPr lang="en-GB" sz="800" b="0" i="0" u="none" strike="noStrike" cap="none">
                <a:solidFill>
                  <a:srgbClr val="231F20"/>
                </a:solidFill>
                <a:latin typeface="Helvetica Neue"/>
                <a:ea typeface="Helvetica Neue"/>
                <a:cs typeface="Helvetica Neue"/>
                <a:sym typeface="Helvetica Neue"/>
              </a:rPr>
              <a:t>– the lessons are only 2 hours for each topic so students will only be given an introduction to each app/programme in the hope that this inspires them to want to continue to learn more.</a:t>
            </a:r>
            <a:endParaRPr sz="800" b="0" i="0" u="none" strike="noStrike" cap="none">
              <a:solidFill>
                <a:schemeClr val="dk1"/>
              </a:solidFill>
              <a:latin typeface="Helvetica Neue"/>
              <a:ea typeface="Helvetica Neue"/>
              <a:cs typeface="Helvetica Neue"/>
              <a:sym typeface="Helvetica Neue"/>
            </a:endParaRPr>
          </a:p>
        </p:txBody>
      </p:sp>
      <p:sp>
        <p:nvSpPr>
          <p:cNvPr id="101" name="Google Shape;101;p3"/>
          <p:cNvSpPr txBox="1"/>
          <p:nvPr/>
        </p:nvSpPr>
        <p:spPr>
          <a:xfrm>
            <a:off x="7851699" y="4760835"/>
            <a:ext cx="2448000" cy="882742"/>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Clr>
                <a:srgbClr val="000000"/>
              </a:buClr>
              <a:buSzPts val="800"/>
              <a:buFont typeface="Arial"/>
              <a:buNone/>
            </a:pPr>
            <a:r>
              <a:rPr lang="en-GB" sz="800" b="1" i="0" u="none" strike="noStrike" cap="none" dirty="0">
                <a:solidFill>
                  <a:srgbClr val="E56757"/>
                </a:solidFill>
                <a:latin typeface="Helvetica Neue"/>
                <a:ea typeface="Helvetica Neue"/>
                <a:cs typeface="Helvetica Neue"/>
                <a:sym typeface="Helvetica Neue"/>
              </a:rPr>
              <a:t>RESOURCES</a:t>
            </a:r>
            <a:endParaRPr sz="1400" b="0" i="0" u="none" strike="noStrike" cap="none" dirty="0">
              <a:solidFill>
                <a:srgbClr val="000000"/>
              </a:solidFill>
              <a:latin typeface="Arial"/>
              <a:ea typeface="Arial"/>
              <a:cs typeface="Arial"/>
              <a:sym typeface="Arial"/>
            </a:endParaRPr>
          </a:p>
          <a:p>
            <a:pPr marL="12700" marR="5080" lvl="0" indent="0" algn="l" rtl="0">
              <a:lnSpc>
                <a:spcPct val="104200"/>
              </a:lnSpc>
              <a:spcBef>
                <a:spcPts val="0"/>
              </a:spcBef>
              <a:spcAft>
                <a:spcPts val="0"/>
              </a:spcAft>
              <a:buClr>
                <a:srgbClr val="000000"/>
              </a:buClr>
              <a:buSzPts val="800"/>
              <a:buFont typeface="Arial"/>
              <a:buNone/>
            </a:pPr>
            <a:r>
              <a:rPr lang="en-GB" sz="800" b="0" i="0" u="none" strike="noStrike" cap="none" dirty="0">
                <a:solidFill>
                  <a:srgbClr val="231F20"/>
                </a:solidFill>
                <a:latin typeface="Helvetica Neue"/>
                <a:ea typeface="Helvetica Neue"/>
                <a:cs typeface="Helvetica Neue"/>
                <a:sym typeface="Helvetica Neue"/>
              </a:rPr>
              <a:t>Lessons will include resources which schools are likely to already have (i.e. computer suites and devices with internet access) allowing lessons to be scalable. As mentioned above, the specific resources and technology required depend upon which version of the lessons teachers choose to deliver.</a:t>
            </a:r>
            <a:endParaRPr sz="800" b="0" i="0" u="none" strike="noStrike" cap="none" dirty="0">
              <a:solidFill>
                <a:schemeClr val="dk1"/>
              </a:solidFill>
              <a:latin typeface="Helvetica Neue"/>
              <a:ea typeface="Helvetica Neue"/>
              <a:cs typeface="Helvetica Neue"/>
              <a:sym typeface="Helvetica Neue"/>
            </a:endParaRPr>
          </a:p>
        </p:txBody>
      </p:sp>
      <p:sp>
        <p:nvSpPr>
          <p:cNvPr id="102" name="Google Shape;102;p3"/>
          <p:cNvSpPr/>
          <p:nvPr/>
        </p:nvSpPr>
        <p:spPr>
          <a:xfrm>
            <a:off x="7851700" y="5760924"/>
            <a:ext cx="2448000" cy="1354217"/>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800"/>
              <a:buFont typeface="Arial"/>
              <a:buNone/>
            </a:pPr>
            <a:endParaRPr sz="1800" b="0" i="0" u="none" strike="noStrike" cap="none">
              <a:solidFill>
                <a:schemeClr val="dk1"/>
              </a:solidFill>
              <a:latin typeface="Helvetica Neue"/>
              <a:ea typeface="Helvetica Neue"/>
              <a:cs typeface="Helvetica Neue"/>
              <a:sym typeface="Helvetica Neue"/>
            </a:endParaRPr>
          </a:p>
        </p:txBody>
      </p:sp>
      <p:sp>
        <p:nvSpPr>
          <p:cNvPr id="103" name="Google Shape;103;p3"/>
          <p:cNvSpPr txBox="1">
            <a:spLocks noGrp="1"/>
          </p:cNvSpPr>
          <p:nvPr>
            <p:ph type="sldNum" idx="12"/>
          </p:nvPr>
        </p:nvSpPr>
        <p:spPr>
          <a:xfrm>
            <a:off x="10223500" y="7169926"/>
            <a:ext cx="93345" cy="116699"/>
          </a:xfrm>
          <a:prstGeom prst="rect">
            <a:avLst/>
          </a:prstGeom>
          <a:noFill/>
          <a:ln>
            <a:noFill/>
          </a:ln>
        </p:spPr>
        <p:txBody>
          <a:bodyPr spcFirstLastPara="1" wrap="square" lIns="0" tIns="8875" rIns="0" bIns="0" anchor="t" anchorCtr="0">
            <a:spAutoFit/>
          </a:bodyPr>
          <a:lstStyle/>
          <a:p>
            <a:pPr marL="25400" lvl="0" indent="0" algn="l" rtl="0">
              <a:lnSpc>
                <a:spcPct val="100000"/>
              </a:lnSpc>
              <a:spcBef>
                <a:spcPts val="0"/>
              </a:spcBef>
              <a:spcAft>
                <a:spcPts val="0"/>
              </a:spcAft>
              <a:buSzPts val="700"/>
              <a:buNone/>
            </a:pPr>
            <a:r>
              <a:rPr lang="en-GB" sz="700"/>
              <a:t>1</a:t>
            </a:r>
            <a:endParaRPr sz="700"/>
          </a:p>
        </p:txBody>
      </p:sp>
      <p:sp>
        <p:nvSpPr>
          <p:cNvPr id="104" name="Google Shape;104;p3"/>
          <p:cNvSpPr txBox="1"/>
          <p:nvPr/>
        </p:nvSpPr>
        <p:spPr>
          <a:xfrm>
            <a:off x="5270500" y="1502143"/>
            <a:ext cx="2304000" cy="384078"/>
          </a:xfrm>
          <a:prstGeom prst="rect">
            <a:avLst/>
          </a:prstGeom>
          <a:noFill/>
          <a:ln>
            <a:noFill/>
          </a:ln>
        </p:spPr>
        <p:txBody>
          <a:bodyPr spcFirstLastPara="1" wrap="square" lIns="0" tIns="14600" rIns="0" bIns="0" anchor="t" anchorCtr="0">
            <a:spAutoFit/>
          </a:bodyPr>
          <a:lstStyle/>
          <a:p>
            <a:pPr marL="12700" marR="0" lvl="0" indent="0" algn="l" rtl="0">
              <a:lnSpc>
                <a:spcPct val="100000"/>
              </a:lnSpc>
              <a:spcBef>
                <a:spcPts val="0"/>
              </a:spcBef>
              <a:spcAft>
                <a:spcPts val="0"/>
              </a:spcAft>
              <a:buClr>
                <a:srgbClr val="000000"/>
              </a:buClr>
              <a:buSzPts val="800"/>
              <a:buFont typeface="Arial"/>
              <a:buNone/>
            </a:pPr>
            <a:r>
              <a:rPr lang="en-GB" sz="800" b="1" i="0" u="none" strike="noStrike" cap="none">
                <a:solidFill>
                  <a:srgbClr val="231F20"/>
                </a:solidFill>
                <a:latin typeface="Helvetica Neue"/>
                <a:ea typeface="Helvetica Neue"/>
                <a:cs typeface="Helvetica Neue"/>
                <a:sym typeface="Helvetica Neue"/>
              </a:rPr>
              <a:t>There are 14 lessons available with a suggested delivery time of 2 hours each. They are stand-alone so can be taught in any order.</a:t>
            </a:r>
            <a:endParaRPr sz="800" b="1" i="0" u="none" strike="noStrike" cap="none">
              <a:solidFill>
                <a:schemeClr val="dk1"/>
              </a:solidFill>
              <a:latin typeface="Helvetica Neue"/>
              <a:ea typeface="Helvetica Neue"/>
              <a:cs typeface="Helvetica Neue"/>
              <a:sym typeface="Helvetica Neue"/>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4"/>
          <p:cNvSpPr/>
          <p:nvPr/>
        </p:nvSpPr>
        <p:spPr>
          <a:xfrm>
            <a:off x="457200" y="457200"/>
            <a:ext cx="5017102" cy="6645909"/>
          </a:xfrm>
          <a:custGeom>
            <a:avLst/>
            <a:gdLst/>
            <a:ahLst/>
            <a:cxnLst/>
            <a:rect l="l" t="t" r="r" b="b"/>
            <a:pathLst>
              <a:path w="4582795" h="6645909" extrusionOk="0">
                <a:moveTo>
                  <a:pt x="0" y="6645605"/>
                </a:moveTo>
                <a:lnTo>
                  <a:pt x="4582795" y="6645605"/>
                </a:lnTo>
                <a:lnTo>
                  <a:pt x="4582795" y="0"/>
                </a:lnTo>
                <a:lnTo>
                  <a:pt x="0" y="0"/>
                </a:lnTo>
                <a:lnTo>
                  <a:pt x="0" y="6645605"/>
                </a:lnTo>
                <a:close/>
              </a:path>
            </a:pathLst>
          </a:custGeom>
          <a:solidFill>
            <a:srgbClr val="3C9CD7"/>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10" name="Google Shape;110;p4"/>
          <p:cNvSpPr/>
          <p:nvPr/>
        </p:nvSpPr>
        <p:spPr>
          <a:xfrm>
            <a:off x="5398739" y="457200"/>
            <a:ext cx="4878209" cy="6645909"/>
          </a:xfrm>
          <a:custGeom>
            <a:avLst/>
            <a:gdLst/>
            <a:ahLst/>
            <a:cxnLst/>
            <a:rect l="l" t="t" r="r" b="b"/>
            <a:pathLst>
              <a:path w="4582795" h="6645909" extrusionOk="0">
                <a:moveTo>
                  <a:pt x="0" y="6645605"/>
                </a:moveTo>
                <a:lnTo>
                  <a:pt x="4582795" y="6645605"/>
                </a:lnTo>
                <a:lnTo>
                  <a:pt x="4582795" y="0"/>
                </a:lnTo>
                <a:lnTo>
                  <a:pt x="0" y="0"/>
                </a:lnTo>
                <a:lnTo>
                  <a:pt x="0" y="6645605"/>
                </a:lnTo>
                <a:close/>
              </a:path>
            </a:pathLst>
          </a:custGeom>
          <a:solidFill>
            <a:srgbClr val="E56757"/>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11" name="Google Shape;111;p4"/>
          <p:cNvSpPr txBox="1"/>
          <p:nvPr/>
        </p:nvSpPr>
        <p:spPr>
          <a:xfrm>
            <a:off x="457200" y="818019"/>
            <a:ext cx="4582795" cy="379095"/>
          </a:xfrm>
          <a:prstGeom prst="rect">
            <a:avLst/>
          </a:prstGeom>
          <a:noFill/>
          <a:ln>
            <a:noFill/>
          </a:ln>
        </p:spPr>
        <p:txBody>
          <a:bodyPr spcFirstLastPara="1" wrap="square" lIns="0" tIns="14600" rIns="0" bIns="0" anchor="t" anchorCtr="0">
            <a:spAutoFit/>
          </a:bodyPr>
          <a:lstStyle/>
          <a:p>
            <a:pPr marL="304800" marR="0" lvl="0" indent="0" algn="l" rtl="0">
              <a:lnSpc>
                <a:spcPct val="100000"/>
              </a:lnSpc>
              <a:spcBef>
                <a:spcPts val="0"/>
              </a:spcBef>
              <a:spcAft>
                <a:spcPts val="0"/>
              </a:spcAft>
              <a:buClr>
                <a:srgbClr val="000000"/>
              </a:buClr>
              <a:buSzPts val="2300"/>
              <a:buFont typeface="Arial"/>
              <a:buNone/>
            </a:pPr>
            <a:r>
              <a:rPr lang="en-GB" sz="2300" b="1" i="0" u="none" strike="noStrike" cap="none">
                <a:solidFill>
                  <a:schemeClr val="lt1"/>
                </a:solidFill>
                <a:latin typeface="Poppins"/>
                <a:ea typeface="Poppins"/>
                <a:cs typeface="Poppins"/>
                <a:sym typeface="Poppins"/>
              </a:rPr>
              <a:t>Lesson plan synopses</a:t>
            </a:r>
            <a:endParaRPr sz="2300" b="0" i="0" u="none" strike="noStrike" cap="none">
              <a:solidFill>
                <a:schemeClr val="lt1"/>
              </a:solidFill>
              <a:latin typeface="Poppins"/>
              <a:ea typeface="Poppins"/>
              <a:cs typeface="Poppins"/>
              <a:sym typeface="Poppins"/>
            </a:endParaRPr>
          </a:p>
        </p:txBody>
      </p:sp>
      <p:grpSp>
        <p:nvGrpSpPr>
          <p:cNvPr id="112" name="Google Shape;112;p4"/>
          <p:cNvGrpSpPr/>
          <p:nvPr/>
        </p:nvGrpSpPr>
        <p:grpSpPr>
          <a:xfrm>
            <a:off x="767969" y="1734416"/>
            <a:ext cx="4320000" cy="5076000"/>
            <a:chOff x="767969" y="1502143"/>
            <a:chExt cx="4499440" cy="5424137"/>
          </a:xfrm>
        </p:grpSpPr>
        <p:sp>
          <p:nvSpPr>
            <p:cNvPr id="113" name="Google Shape;113;p4"/>
            <p:cNvSpPr txBox="1"/>
            <p:nvPr/>
          </p:nvSpPr>
          <p:spPr>
            <a:xfrm>
              <a:off x="767969" y="1502144"/>
              <a:ext cx="2171116" cy="1548001"/>
            </a:xfrm>
            <a:prstGeom prst="rect">
              <a:avLst/>
            </a:prstGeom>
            <a:noFill/>
            <a:ln w="9525" cap="flat" cmpd="sng">
              <a:solidFill>
                <a:schemeClr val="lt1"/>
              </a:solidFill>
              <a:prstDash val="solid"/>
              <a:round/>
              <a:headEnd type="none" w="sm" len="sm"/>
              <a:tailEnd type="none" w="sm" len="sm"/>
            </a:ln>
          </p:spPr>
          <p:txBody>
            <a:bodyPr spcFirstLastPara="1" wrap="square" lIns="72000" tIns="72000" rIns="72000" bIns="720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GB" sz="1000" b="1" i="0" u="none" strike="noStrike" cap="none" dirty="0">
                  <a:solidFill>
                    <a:schemeClr val="lt1"/>
                  </a:solidFill>
                  <a:latin typeface="Helvetica Neue"/>
                  <a:ea typeface="Helvetica Neue"/>
                  <a:cs typeface="Helvetica Neue"/>
                  <a:sym typeface="Helvetica Neue"/>
                </a:rPr>
                <a:t>Tech for Manufacturing and Engineering</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4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Who are engineers? What do they do?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Spaghetti and Marshmallow tower</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Function of robots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How is technology used in fashion?</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What do Senior Engineers do?</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Homework: Design a device or product with new tech features</a:t>
              </a:r>
              <a:endParaRPr sz="1000" b="0" i="0" u="none" strike="noStrike" cap="none" dirty="0">
                <a:solidFill>
                  <a:schemeClr val="lt1"/>
                </a:solidFill>
                <a:latin typeface="Helvetica Neue"/>
                <a:ea typeface="Helvetica Neue"/>
                <a:cs typeface="Helvetica Neue"/>
                <a:sym typeface="Helvetica Neue"/>
              </a:endParaRPr>
            </a:p>
          </p:txBody>
        </p:sp>
        <p:sp>
          <p:nvSpPr>
            <p:cNvPr id="114" name="Google Shape;114;p4"/>
            <p:cNvSpPr txBox="1"/>
            <p:nvPr/>
          </p:nvSpPr>
          <p:spPr>
            <a:xfrm>
              <a:off x="3096293" y="1502143"/>
              <a:ext cx="2171116" cy="1548001"/>
            </a:xfrm>
            <a:prstGeom prst="rect">
              <a:avLst/>
            </a:prstGeom>
            <a:noFill/>
            <a:ln w="9525" cap="flat" cmpd="sng">
              <a:solidFill>
                <a:schemeClr val="lt1"/>
              </a:solidFill>
              <a:prstDash val="solid"/>
              <a:round/>
              <a:headEnd type="none" w="sm" len="sm"/>
              <a:tailEnd type="none" w="sm" len="sm"/>
            </a:ln>
          </p:spPr>
          <p:txBody>
            <a:bodyPr spcFirstLastPara="1" wrap="square" lIns="72000" tIns="72000" rIns="36000" bIns="720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GB" sz="1000" b="1" i="0" u="none" strike="noStrike" cap="none" dirty="0">
                  <a:solidFill>
                    <a:schemeClr val="lt1"/>
                  </a:solidFill>
                  <a:latin typeface="Helvetica Neue"/>
                  <a:ea typeface="Helvetica Neue"/>
                  <a:cs typeface="Helvetica Neue"/>
                  <a:sym typeface="Helvetica Neue"/>
                </a:rPr>
                <a:t>Tech for Safety and Security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4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Our digital footprint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Cyber attacks and hackers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Ethical hacking careers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Cyber security in the home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Cyber security online game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Facial recognition technology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Cyber safety tips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Homework: </a:t>
              </a:r>
              <a:r>
                <a:rPr lang="en-GB" sz="800" dirty="0">
                  <a:solidFill>
                    <a:schemeClr val="lt1"/>
                  </a:solidFill>
                  <a:latin typeface="Helvetica Neue"/>
                  <a:ea typeface="Helvetica Neue"/>
                  <a:cs typeface="Helvetica Neue"/>
                  <a:sym typeface="Helvetica Neue"/>
                </a:rPr>
                <a:t>D</a:t>
              </a:r>
              <a:r>
                <a:rPr lang="en-GB" sz="800" b="0" i="0" u="none" strike="noStrike" cap="none" dirty="0">
                  <a:solidFill>
                    <a:schemeClr val="lt1"/>
                  </a:solidFill>
                  <a:latin typeface="Helvetica Neue"/>
                  <a:ea typeface="Helvetica Neue"/>
                  <a:cs typeface="Helvetica Neue"/>
                  <a:sym typeface="Helvetica Neue"/>
                </a:rPr>
                <a:t>esign your own CAPTCHA</a:t>
              </a:r>
              <a:endParaRPr sz="1400" b="0" i="0" u="none" strike="noStrike" cap="none" dirty="0">
                <a:solidFill>
                  <a:srgbClr val="000000"/>
                </a:solidFill>
                <a:latin typeface="Arial"/>
                <a:ea typeface="Arial"/>
                <a:cs typeface="Arial"/>
                <a:sym typeface="Arial"/>
              </a:endParaRPr>
            </a:p>
          </p:txBody>
        </p:sp>
        <p:sp>
          <p:nvSpPr>
            <p:cNvPr id="115" name="Google Shape;115;p4"/>
            <p:cNvSpPr txBox="1"/>
            <p:nvPr/>
          </p:nvSpPr>
          <p:spPr>
            <a:xfrm>
              <a:off x="767969" y="3197945"/>
              <a:ext cx="2171116" cy="1786017"/>
            </a:xfrm>
            <a:prstGeom prst="rect">
              <a:avLst/>
            </a:prstGeom>
            <a:noFill/>
            <a:ln w="9525" cap="flat" cmpd="sng">
              <a:solidFill>
                <a:schemeClr val="lt1"/>
              </a:solidFill>
              <a:prstDash val="solid"/>
              <a:round/>
              <a:headEnd type="none" w="sm" len="sm"/>
              <a:tailEnd type="none" w="sm" len="sm"/>
            </a:ln>
          </p:spPr>
          <p:txBody>
            <a:bodyPr spcFirstLastPara="1" wrap="square" lIns="72000" tIns="72000" rIns="72000" bIns="720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GB" sz="1000" b="1" i="0" u="none" strike="noStrike" cap="none" dirty="0">
                  <a:solidFill>
                    <a:schemeClr val="lt1"/>
                  </a:solidFill>
                  <a:latin typeface="Helvetica Neue"/>
                  <a:ea typeface="Helvetica Neue"/>
                  <a:cs typeface="Helvetica Neue"/>
                  <a:sym typeface="Helvetica Neue"/>
                </a:rPr>
                <a:t>Tech for Fun</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4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STEAM skills game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Evolution of gaming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Difference between AR and VR</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Using AR and VR in gaming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1" u="none" strike="noStrike" cap="none" dirty="0">
                  <a:solidFill>
                    <a:schemeClr val="lt1"/>
                  </a:solidFill>
                  <a:latin typeface="Helvetica Neue"/>
                  <a:ea typeface="Helvetica Neue"/>
                  <a:cs typeface="Helvetica Neue"/>
                  <a:sym typeface="Helvetica Neue"/>
                </a:rPr>
                <a:t>Full Tech </a:t>
              </a:r>
              <a:r>
                <a:rPr lang="en-GB" sz="800" b="0" i="0" u="none" strike="noStrike" cap="none" dirty="0">
                  <a:solidFill>
                    <a:schemeClr val="lt1"/>
                  </a:solidFill>
                  <a:latin typeface="Helvetica Neue"/>
                  <a:ea typeface="Helvetica Neue"/>
                  <a:cs typeface="Helvetica Neue"/>
                  <a:sym typeface="Helvetica Neue"/>
                </a:rPr>
                <a:t>= AR app investigation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1" u="none" strike="noStrike" cap="none" dirty="0">
                  <a:solidFill>
                    <a:schemeClr val="lt1"/>
                  </a:solidFill>
                  <a:latin typeface="Helvetica Neue"/>
                  <a:ea typeface="Helvetica Neue"/>
                  <a:cs typeface="Helvetica Neue"/>
                  <a:sym typeface="Helvetica Neue"/>
                </a:rPr>
                <a:t>Mid/Low Tech </a:t>
              </a:r>
              <a:r>
                <a:rPr lang="en-GB" sz="800" b="0" i="0" u="none" strike="noStrike" cap="none" dirty="0">
                  <a:solidFill>
                    <a:schemeClr val="lt1"/>
                  </a:solidFill>
                  <a:latin typeface="Helvetica Neue"/>
                  <a:ea typeface="Helvetica Neue"/>
                  <a:cs typeface="Helvetica Neue"/>
                  <a:sym typeface="Helvetica Neue"/>
                </a:rPr>
                <a:t>= Computer game character design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Fun tech offices</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Homework: Research ‘Tech for Fun’ job</a:t>
              </a:r>
              <a:endParaRPr sz="1400" b="0" i="0" u="none" strike="noStrike" cap="none" dirty="0">
                <a:solidFill>
                  <a:srgbClr val="000000"/>
                </a:solidFill>
                <a:latin typeface="Arial"/>
                <a:ea typeface="Arial"/>
                <a:cs typeface="Arial"/>
                <a:sym typeface="Arial"/>
              </a:endParaRPr>
            </a:p>
          </p:txBody>
        </p:sp>
        <p:sp>
          <p:nvSpPr>
            <p:cNvPr id="116" name="Google Shape;116;p4"/>
            <p:cNvSpPr txBox="1"/>
            <p:nvPr/>
          </p:nvSpPr>
          <p:spPr>
            <a:xfrm>
              <a:off x="3096293" y="3197944"/>
              <a:ext cx="2171116" cy="1786017"/>
            </a:xfrm>
            <a:prstGeom prst="rect">
              <a:avLst/>
            </a:prstGeom>
            <a:noFill/>
            <a:ln w="9525" cap="flat" cmpd="sng">
              <a:solidFill>
                <a:schemeClr val="lt1"/>
              </a:solidFill>
              <a:prstDash val="solid"/>
              <a:round/>
              <a:headEnd type="none" w="sm" len="sm"/>
              <a:tailEnd type="none" w="sm" len="sm"/>
            </a:ln>
          </p:spPr>
          <p:txBody>
            <a:bodyPr spcFirstLastPara="1" wrap="square" lIns="72000" tIns="72000" rIns="72000" bIns="720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GB" sz="1000" b="1" i="0" u="none" strike="noStrike" cap="none" dirty="0">
                  <a:solidFill>
                    <a:schemeClr val="lt1"/>
                  </a:solidFill>
                  <a:latin typeface="Helvetica Neue"/>
                  <a:ea typeface="Helvetica Neue"/>
                  <a:cs typeface="Helvetica Neue"/>
                  <a:sym typeface="Helvetica Neue"/>
                </a:rPr>
                <a:t>Tech for Communication and Marketing</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4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Communicating using AR</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1" u="none" strike="noStrike" cap="none" dirty="0">
                  <a:solidFill>
                    <a:schemeClr val="lt1"/>
                  </a:solidFill>
                  <a:latin typeface="Helvetica Neue"/>
                  <a:ea typeface="Helvetica Neue"/>
                  <a:cs typeface="Helvetica Neue"/>
                  <a:sym typeface="Helvetica Neue"/>
                </a:rPr>
                <a:t>Full tech </a:t>
              </a:r>
              <a:r>
                <a:rPr lang="en-GB" sz="800" b="0" i="0" u="none" strike="noStrike" cap="none" dirty="0">
                  <a:solidFill>
                    <a:schemeClr val="lt1"/>
                  </a:solidFill>
                  <a:latin typeface="Helvetica Neue"/>
                  <a:ea typeface="Helvetica Neue"/>
                  <a:cs typeface="Helvetica Neue"/>
                  <a:sym typeface="Helvetica Neue"/>
                </a:rPr>
                <a:t>= AR communication app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1" u="none" strike="noStrike" cap="none" dirty="0">
                  <a:solidFill>
                    <a:schemeClr val="lt1"/>
                  </a:solidFill>
                  <a:latin typeface="Helvetica Neue"/>
                  <a:ea typeface="Helvetica Neue"/>
                  <a:cs typeface="Helvetica Neue"/>
                  <a:sym typeface="Helvetica Neue"/>
                </a:rPr>
                <a:t>Mid/Low Tech </a:t>
              </a:r>
              <a:r>
                <a:rPr lang="en-GB" sz="800" b="0" i="0" u="none" strike="noStrike" cap="none" dirty="0">
                  <a:solidFill>
                    <a:schemeClr val="lt1"/>
                  </a:solidFill>
                  <a:latin typeface="Helvetica Neue"/>
                  <a:ea typeface="Helvetica Neue"/>
                  <a:cs typeface="Helvetica Neue"/>
                  <a:sym typeface="Helvetica Neue"/>
                </a:rPr>
                <a:t>= Machine Learning/Teachable machine activity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Create a marketing campaign for a new piece of technology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Tech careers in the emergency services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Homework: CREST award activity – data collection about communication</a:t>
              </a:r>
              <a:endParaRPr sz="800" b="0" i="0" u="none" strike="noStrike" cap="none" dirty="0">
                <a:solidFill>
                  <a:schemeClr val="lt1"/>
                </a:solidFill>
                <a:latin typeface="Helvetica Neue"/>
                <a:ea typeface="Helvetica Neue"/>
                <a:cs typeface="Helvetica Neue"/>
                <a:sym typeface="Helvetica Neue"/>
              </a:endParaRPr>
            </a:p>
          </p:txBody>
        </p:sp>
        <p:sp>
          <p:nvSpPr>
            <p:cNvPr id="117" name="Google Shape;117;p4"/>
            <p:cNvSpPr txBox="1"/>
            <p:nvPr/>
          </p:nvSpPr>
          <p:spPr>
            <a:xfrm>
              <a:off x="767969" y="5140263"/>
              <a:ext cx="2171116" cy="1786017"/>
            </a:xfrm>
            <a:prstGeom prst="rect">
              <a:avLst/>
            </a:prstGeom>
            <a:noFill/>
            <a:ln w="9525" cap="flat" cmpd="sng">
              <a:solidFill>
                <a:schemeClr val="lt1"/>
              </a:solidFill>
              <a:prstDash val="solid"/>
              <a:round/>
              <a:headEnd type="none" w="sm" len="sm"/>
              <a:tailEnd type="none" w="sm" len="sm"/>
            </a:ln>
          </p:spPr>
          <p:txBody>
            <a:bodyPr spcFirstLastPara="1" wrap="square" lIns="72000" tIns="72000" rIns="72000" bIns="720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GB" sz="1000" b="1" i="0" u="none" strike="noStrike" cap="none" dirty="0">
                  <a:solidFill>
                    <a:schemeClr val="lt1"/>
                  </a:solidFill>
                  <a:latin typeface="Helvetica Neue"/>
                  <a:ea typeface="Helvetica Neue"/>
                  <a:cs typeface="Helvetica Neue"/>
                  <a:sym typeface="Helvetica Neue"/>
                </a:rPr>
                <a:t>Tech for Education</a:t>
              </a:r>
              <a:endParaRPr sz="1000" b="0" i="0" u="none" strike="noStrike" cap="none" dirty="0">
                <a:solidFill>
                  <a:schemeClr val="lt1"/>
                </a:solidFill>
                <a:latin typeface="Helvetica Neue"/>
                <a:ea typeface="Helvetica Neue"/>
                <a:cs typeface="Helvetica Neue"/>
                <a:sym typeface="Helvetica Neue"/>
              </a:endParaRPr>
            </a:p>
            <a:p>
              <a:pPr marL="93663" marR="0" lvl="0" indent="-93663" algn="l" rtl="0">
                <a:lnSpc>
                  <a:spcPct val="100000"/>
                </a:lnSpc>
                <a:spcBef>
                  <a:spcPts val="4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Using AR in the classroom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Using tech to create content for learning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Famous women in tech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Holograms in education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1" u="none" strike="noStrike" cap="none" dirty="0">
                  <a:solidFill>
                    <a:schemeClr val="lt1"/>
                  </a:solidFill>
                  <a:latin typeface="Helvetica Neue"/>
                  <a:ea typeface="Helvetica Neue"/>
                  <a:cs typeface="Helvetica Neue"/>
                  <a:sym typeface="Helvetica Neue"/>
                </a:rPr>
                <a:t>Full/Mid Tech </a:t>
              </a:r>
              <a:r>
                <a:rPr lang="en-GB" sz="800" b="0" i="0" u="none" strike="noStrike" cap="none" dirty="0">
                  <a:solidFill>
                    <a:schemeClr val="lt1"/>
                  </a:solidFill>
                  <a:latin typeface="Helvetica Neue"/>
                  <a:ea typeface="Helvetica Neue"/>
                  <a:cs typeface="Helvetica Neue"/>
                  <a:sym typeface="Helvetica Neue"/>
                </a:rPr>
                <a:t>= sharing learning online activity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1" u="none" strike="noStrike" cap="none" dirty="0">
                  <a:solidFill>
                    <a:schemeClr val="lt1"/>
                  </a:solidFill>
                  <a:latin typeface="Helvetica Neue"/>
                  <a:ea typeface="Helvetica Neue"/>
                  <a:cs typeface="Helvetica Neue"/>
                  <a:sym typeface="Helvetica Neue"/>
                </a:rPr>
                <a:t>Low Tech </a:t>
              </a:r>
              <a:r>
                <a:rPr lang="en-GB" sz="800" b="0" i="0" u="none" strike="noStrike" cap="none" dirty="0">
                  <a:solidFill>
                    <a:schemeClr val="lt1"/>
                  </a:solidFill>
                  <a:latin typeface="Helvetica Neue"/>
                  <a:ea typeface="Helvetica Neue"/>
                  <a:cs typeface="Helvetica Neue"/>
                  <a:sym typeface="Helvetica Neue"/>
                </a:rPr>
                <a:t>= Future of technology in the classroom activity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Homework: Research inspirational person in tech </a:t>
              </a:r>
              <a:endParaRPr sz="1400" b="0" i="0" u="none" strike="noStrike" cap="none" dirty="0">
                <a:solidFill>
                  <a:srgbClr val="000000"/>
                </a:solidFill>
                <a:latin typeface="Arial"/>
                <a:ea typeface="Arial"/>
                <a:cs typeface="Arial"/>
                <a:sym typeface="Arial"/>
              </a:endParaRPr>
            </a:p>
          </p:txBody>
        </p:sp>
        <p:sp>
          <p:nvSpPr>
            <p:cNvPr id="118" name="Google Shape;118;p4"/>
            <p:cNvSpPr txBox="1"/>
            <p:nvPr/>
          </p:nvSpPr>
          <p:spPr>
            <a:xfrm>
              <a:off x="3096293" y="5140263"/>
              <a:ext cx="2171116" cy="1786017"/>
            </a:xfrm>
            <a:prstGeom prst="rect">
              <a:avLst/>
            </a:prstGeom>
            <a:noFill/>
            <a:ln w="9525" cap="flat" cmpd="sng">
              <a:solidFill>
                <a:schemeClr val="lt1"/>
              </a:solidFill>
              <a:prstDash val="solid"/>
              <a:round/>
              <a:headEnd type="none" w="sm" len="sm"/>
              <a:tailEnd type="none" w="sm" len="sm"/>
            </a:ln>
          </p:spPr>
          <p:txBody>
            <a:bodyPr spcFirstLastPara="1" wrap="square" lIns="72000" tIns="72000" rIns="72000" bIns="720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GB" sz="1000" b="1" i="0" u="none" strike="noStrike" cap="none" dirty="0">
                  <a:solidFill>
                    <a:schemeClr val="lt1"/>
                  </a:solidFill>
                  <a:latin typeface="Helvetica Neue"/>
                  <a:ea typeface="Helvetica Neue"/>
                  <a:cs typeface="Helvetica Neue"/>
                  <a:sym typeface="Helvetica Neue"/>
                </a:rPr>
                <a:t>Tech for Health and Inclusion</a:t>
              </a:r>
              <a:endParaRPr sz="1000" b="0" i="0" u="none" strike="noStrike" cap="none" dirty="0">
                <a:solidFill>
                  <a:schemeClr val="lt1"/>
                </a:solidFill>
                <a:latin typeface="Helvetica Neue"/>
                <a:ea typeface="Helvetica Neue"/>
                <a:cs typeface="Helvetica Neue"/>
                <a:sym typeface="Helvetica Neue"/>
              </a:endParaRPr>
            </a:p>
            <a:p>
              <a:pPr marL="93663" marR="0" lvl="0" indent="-93663" algn="l" rtl="0">
                <a:lnSpc>
                  <a:spcPct val="100000"/>
                </a:lnSpc>
                <a:spcBef>
                  <a:spcPts val="4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Mental health and technology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1" u="none" strike="noStrike" cap="none" dirty="0">
                  <a:solidFill>
                    <a:schemeClr val="lt1"/>
                  </a:solidFill>
                  <a:latin typeface="Helvetica Neue"/>
                  <a:ea typeface="Helvetica Neue"/>
                  <a:cs typeface="Helvetica Neue"/>
                  <a:sym typeface="Helvetica Neue"/>
                </a:rPr>
                <a:t>Full/Mid Tech </a:t>
              </a:r>
              <a:r>
                <a:rPr lang="en-GB" sz="800" b="0" i="0" u="none" strike="noStrike" cap="none" dirty="0">
                  <a:solidFill>
                    <a:schemeClr val="lt1"/>
                  </a:solidFill>
                  <a:latin typeface="Helvetica Neue"/>
                  <a:ea typeface="Helvetica Neue"/>
                  <a:cs typeface="Helvetica Neue"/>
                  <a:sym typeface="Helvetica Neue"/>
                </a:rPr>
                <a:t>= Apps for health and sport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1" u="none" strike="noStrike" cap="none" dirty="0">
                  <a:solidFill>
                    <a:schemeClr val="lt1"/>
                  </a:solidFill>
                  <a:latin typeface="Helvetica Neue"/>
                  <a:ea typeface="Helvetica Neue"/>
                  <a:cs typeface="Helvetica Neue"/>
                  <a:sym typeface="Helvetica Neue"/>
                </a:rPr>
                <a:t>Low Tech </a:t>
              </a:r>
              <a:r>
                <a:rPr lang="en-GB" sz="800" b="0" i="0" u="none" strike="noStrike" cap="none" dirty="0">
                  <a:solidFill>
                    <a:schemeClr val="lt1"/>
                  </a:solidFill>
                  <a:latin typeface="Helvetica Neue"/>
                  <a:ea typeface="Helvetica Neue"/>
                  <a:cs typeface="Helvetica Neue"/>
                  <a:sym typeface="Helvetica Neue"/>
                </a:rPr>
                <a:t>= Research tech in sport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How is technology used for inclusion?</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How is healthcare technology advancing?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Homework: Match the inspirational person in tech to their name and role WITHOUT using tech to research </a:t>
              </a:r>
              <a:endParaRPr sz="800" b="0" i="0" u="none" strike="noStrike" cap="none" dirty="0">
                <a:solidFill>
                  <a:schemeClr val="lt1"/>
                </a:solidFill>
                <a:latin typeface="Helvetica Neue"/>
                <a:ea typeface="Helvetica Neue"/>
                <a:cs typeface="Helvetica Neue"/>
                <a:sym typeface="Helvetica Neue"/>
              </a:endParaRPr>
            </a:p>
          </p:txBody>
        </p:sp>
      </p:grpSp>
      <p:sp>
        <p:nvSpPr>
          <p:cNvPr id="119" name="Google Shape;119;p4"/>
          <p:cNvSpPr txBox="1"/>
          <p:nvPr/>
        </p:nvSpPr>
        <p:spPr>
          <a:xfrm>
            <a:off x="767970" y="1491752"/>
            <a:ext cx="4320000" cy="16671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000"/>
              <a:buFont typeface="Arial"/>
              <a:buNone/>
            </a:pPr>
            <a:r>
              <a:rPr lang="en-GB" sz="1000" b="1" i="0" u="none" strike="noStrike" cap="none">
                <a:solidFill>
                  <a:schemeClr val="lt1"/>
                </a:solidFill>
                <a:latin typeface="Poppins"/>
                <a:ea typeface="Poppins"/>
                <a:cs typeface="Poppins"/>
                <a:sym typeface="Poppins"/>
              </a:rPr>
              <a:t>Original Tech We Can lessons</a:t>
            </a:r>
            <a:endParaRPr sz="1000" b="0" i="0" u="none" strike="noStrike" cap="none">
              <a:solidFill>
                <a:schemeClr val="lt1"/>
              </a:solidFill>
              <a:latin typeface="Poppins"/>
              <a:ea typeface="Poppins"/>
              <a:cs typeface="Poppins"/>
              <a:sym typeface="Poppins"/>
            </a:endParaRPr>
          </a:p>
        </p:txBody>
      </p:sp>
      <p:grpSp>
        <p:nvGrpSpPr>
          <p:cNvPr id="120" name="Google Shape;120;p4"/>
          <p:cNvGrpSpPr/>
          <p:nvPr/>
        </p:nvGrpSpPr>
        <p:grpSpPr>
          <a:xfrm>
            <a:off x="5659949" y="1734416"/>
            <a:ext cx="4320001" cy="5076000"/>
            <a:chOff x="5421938" y="1502143"/>
            <a:chExt cx="4496763" cy="5424137"/>
          </a:xfrm>
        </p:grpSpPr>
        <p:sp>
          <p:nvSpPr>
            <p:cNvPr id="121" name="Google Shape;121;p4"/>
            <p:cNvSpPr txBox="1"/>
            <p:nvPr/>
          </p:nvSpPr>
          <p:spPr>
            <a:xfrm>
              <a:off x="5421938" y="1502143"/>
              <a:ext cx="2171116" cy="1548001"/>
            </a:xfrm>
            <a:prstGeom prst="rect">
              <a:avLst/>
            </a:prstGeom>
            <a:noFill/>
            <a:ln w="9525" cap="flat" cmpd="sng">
              <a:solidFill>
                <a:schemeClr val="lt1"/>
              </a:solidFill>
              <a:prstDash val="solid"/>
              <a:round/>
              <a:headEnd type="none" w="sm" len="sm"/>
              <a:tailEnd type="none" w="sm" len="sm"/>
            </a:ln>
          </p:spPr>
          <p:txBody>
            <a:bodyPr spcFirstLastPara="1" wrap="square" lIns="72000" tIns="72000" rIns="72000" bIns="720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GB" sz="1000" b="1" i="0" u="none" strike="noStrike" cap="none" dirty="0">
                  <a:solidFill>
                    <a:schemeClr val="lt1"/>
                  </a:solidFill>
                  <a:latin typeface="Helvetica Neue"/>
                  <a:ea typeface="Helvetica Neue"/>
                  <a:cs typeface="Helvetica Neue"/>
                  <a:sym typeface="Helvetica Neue"/>
                </a:rPr>
                <a:t>Tech for Good</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4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What do we mean by good?</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The Global Goals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Examples of how technology is being used for good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Technology and the future of farming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Help a company use tech for good task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Homework: Research tech for good examples</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135"/>
                </a:spcBef>
                <a:spcAft>
                  <a:spcPts val="0"/>
                </a:spcAft>
                <a:buClr>
                  <a:srgbClr val="000000"/>
                </a:buClr>
                <a:buSzPts val="1000"/>
                <a:buFont typeface="Arial"/>
                <a:buNone/>
              </a:pPr>
              <a:r>
                <a:rPr lang="en-GB" sz="1000" b="1" i="0" u="none" strike="noStrike" cap="none" dirty="0">
                  <a:solidFill>
                    <a:schemeClr val="lt1"/>
                  </a:solidFill>
                  <a:latin typeface="Helvetica Neue"/>
                  <a:ea typeface="Helvetica Neue"/>
                  <a:cs typeface="Helvetica Neue"/>
                  <a:sym typeface="Helvetica Neue"/>
                </a:rPr>
                <a:t> </a:t>
              </a:r>
              <a:endParaRPr sz="1000" b="0" i="0" u="none" strike="noStrike" cap="none" dirty="0">
                <a:solidFill>
                  <a:schemeClr val="lt1"/>
                </a:solidFill>
                <a:latin typeface="Helvetica Neue"/>
                <a:ea typeface="Helvetica Neue"/>
                <a:cs typeface="Helvetica Neue"/>
                <a:sym typeface="Helvetica Neue"/>
              </a:endParaRPr>
            </a:p>
          </p:txBody>
        </p:sp>
        <p:sp>
          <p:nvSpPr>
            <p:cNvPr id="122" name="Google Shape;122;p4"/>
            <p:cNvSpPr txBox="1"/>
            <p:nvPr/>
          </p:nvSpPr>
          <p:spPr>
            <a:xfrm>
              <a:off x="7747584" y="1502143"/>
              <a:ext cx="2171116" cy="1548001"/>
            </a:xfrm>
            <a:prstGeom prst="rect">
              <a:avLst/>
            </a:prstGeom>
            <a:noFill/>
            <a:ln w="9525" cap="flat" cmpd="sng">
              <a:solidFill>
                <a:schemeClr val="lt1"/>
              </a:solidFill>
              <a:prstDash val="solid"/>
              <a:round/>
              <a:headEnd type="none" w="sm" len="sm"/>
              <a:tailEnd type="none" w="sm" len="sm"/>
            </a:ln>
          </p:spPr>
          <p:txBody>
            <a:bodyPr spcFirstLastPara="1" wrap="square" lIns="72000" tIns="72000" rIns="72000" bIns="720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GB" sz="1000" b="1" i="0" u="none" strike="noStrike" cap="none" dirty="0">
                  <a:solidFill>
                    <a:schemeClr val="lt1"/>
                  </a:solidFill>
                  <a:latin typeface="Helvetica Neue"/>
                  <a:ea typeface="Helvetica Neue"/>
                  <a:cs typeface="Helvetica Neue"/>
                  <a:sym typeface="Helvetica Neue"/>
                </a:rPr>
                <a:t>Tech for Retail</a:t>
              </a:r>
              <a:endParaRPr sz="800" b="0" i="0" u="none" strike="noStrike" cap="none" dirty="0">
                <a:solidFill>
                  <a:schemeClr val="lt1"/>
                </a:solidFill>
                <a:latin typeface="Helvetica Neue"/>
                <a:ea typeface="Helvetica Neue"/>
                <a:cs typeface="Helvetica Neue"/>
                <a:sym typeface="Helvetica Neue"/>
              </a:endParaRPr>
            </a:p>
            <a:p>
              <a:pPr marL="93663" marR="0" lvl="0" indent="-93663" algn="l" rtl="0">
                <a:lnSpc>
                  <a:spcPct val="100000"/>
                </a:lnSpc>
                <a:spcBef>
                  <a:spcPts val="4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AR in retail (</a:t>
              </a:r>
              <a:r>
                <a:rPr lang="en-GB" sz="800" b="0" i="1" u="none" strike="noStrike" cap="none" dirty="0">
                  <a:solidFill>
                    <a:schemeClr val="lt1"/>
                  </a:solidFill>
                  <a:latin typeface="Helvetica Neue"/>
                  <a:ea typeface="Helvetica Neue"/>
                  <a:cs typeface="Helvetica Neue"/>
                  <a:sym typeface="Helvetica Neue"/>
                </a:rPr>
                <a:t>Full Tech </a:t>
              </a:r>
              <a:r>
                <a:rPr lang="en-GB" sz="800" b="0" i="0" u="none" strike="noStrike" cap="none" dirty="0">
                  <a:solidFill>
                    <a:schemeClr val="lt1"/>
                  </a:solidFill>
                  <a:latin typeface="Helvetica Neue"/>
                  <a:ea typeface="Helvetica Neue"/>
                  <a:cs typeface="Helvetica Neue"/>
                  <a:sym typeface="Helvetica Neue"/>
                </a:rPr>
                <a:t>= use apps and </a:t>
              </a:r>
              <a:r>
                <a:rPr lang="en-GB" sz="800" b="0" i="1" u="none" strike="noStrike" cap="none" dirty="0">
                  <a:solidFill>
                    <a:schemeClr val="lt1"/>
                  </a:solidFill>
                  <a:latin typeface="Helvetica Neue"/>
                  <a:ea typeface="Helvetica Neue"/>
                  <a:cs typeface="Helvetica Neue"/>
                  <a:sym typeface="Helvetica Neue"/>
                </a:rPr>
                <a:t>Mid/Low Tech </a:t>
              </a:r>
              <a:r>
                <a:rPr lang="en-GB" sz="800" b="0" i="0" u="none" strike="noStrike" cap="none" dirty="0">
                  <a:solidFill>
                    <a:schemeClr val="lt1"/>
                  </a:solidFill>
                  <a:latin typeface="Helvetica Neue"/>
                  <a:ea typeface="Helvetica Neue"/>
                  <a:cs typeface="Helvetica Neue"/>
                  <a:sym typeface="Helvetica Neue"/>
                </a:rPr>
                <a:t>= research the apps)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Future of tech in the supermarkets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Tech in fashion retail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Using VR to increase sales task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Homework: Create a timeline of technology used in retail by interviewing people at home and researching </a:t>
              </a:r>
              <a:endParaRPr sz="1400" b="0" i="0" u="none" strike="noStrike" cap="none" dirty="0">
                <a:solidFill>
                  <a:srgbClr val="000000"/>
                </a:solidFill>
                <a:latin typeface="Arial"/>
                <a:ea typeface="Arial"/>
                <a:cs typeface="Arial"/>
                <a:sym typeface="Arial"/>
              </a:endParaRPr>
            </a:p>
          </p:txBody>
        </p:sp>
        <p:sp>
          <p:nvSpPr>
            <p:cNvPr id="123" name="Google Shape;123;p4"/>
            <p:cNvSpPr txBox="1"/>
            <p:nvPr/>
          </p:nvSpPr>
          <p:spPr>
            <a:xfrm>
              <a:off x="5421938" y="3197944"/>
              <a:ext cx="2171116" cy="1786017"/>
            </a:xfrm>
            <a:prstGeom prst="rect">
              <a:avLst/>
            </a:prstGeom>
            <a:noFill/>
            <a:ln w="9525" cap="flat" cmpd="sng">
              <a:solidFill>
                <a:schemeClr val="lt1"/>
              </a:solidFill>
              <a:prstDash val="solid"/>
              <a:round/>
              <a:headEnd type="none" w="sm" len="sm"/>
              <a:tailEnd type="none" w="sm" len="sm"/>
            </a:ln>
          </p:spPr>
          <p:txBody>
            <a:bodyPr spcFirstLastPara="1" wrap="square" lIns="72000" tIns="72000" rIns="72000" bIns="720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GB" sz="1000" b="1" i="0" u="none" strike="noStrike" cap="none" dirty="0">
                  <a:solidFill>
                    <a:schemeClr val="lt1"/>
                  </a:solidFill>
                  <a:latin typeface="Helvetica Neue"/>
                  <a:ea typeface="Helvetica Neue"/>
                  <a:cs typeface="Helvetica Neue"/>
                  <a:sym typeface="Helvetica Neue"/>
                </a:rPr>
                <a:t>Tech for Finance</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4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What is fintech?</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Money management apps and games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History of money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Cashless society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Crowdfunding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Introduction to Blockchain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Homework: Crowdfunding idea </a:t>
              </a:r>
              <a:endParaRPr sz="800" b="0" i="0" u="none" strike="noStrike" cap="none" dirty="0">
                <a:solidFill>
                  <a:schemeClr val="lt1"/>
                </a:solidFill>
                <a:latin typeface="Helvetica Neue"/>
                <a:ea typeface="Helvetica Neue"/>
                <a:cs typeface="Helvetica Neue"/>
                <a:sym typeface="Helvetica Neue"/>
              </a:endParaRPr>
            </a:p>
          </p:txBody>
        </p:sp>
        <p:sp>
          <p:nvSpPr>
            <p:cNvPr id="124" name="Google Shape;124;p4"/>
            <p:cNvSpPr txBox="1"/>
            <p:nvPr/>
          </p:nvSpPr>
          <p:spPr>
            <a:xfrm>
              <a:off x="7747584" y="3197944"/>
              <a:ext cx="2171116" cy="1786017"/>
            </a:xfrm>
            <a:prstGeom prst="rect">
              <a:avLst/>
            </a:prstGeom>
            <a:noFill/>
            <a:ln w="9525" cap="flat" cmpd="sng">
              <a:solidFill>
                <a:schemeClr val="lt1"/>
              </a:solidFill>
              <a:prstDash val="solid"/>
              <a:round/>
              <a:headEnd type="none" w="sm" len="sm"/>
              <a:tailEnd type="none" w="sm" len="sm"/>
            </a:ln>
          </p:spPr>
          <p:txBody>
            <a:bodyPr spcFirstLastPara="1" wrap="square" lIns="72000" tIns="72000" rIns="72000" bIns="720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GB" sz="1000" b="1" i="0" u="none" strike="noStrike" cap="none" dirty="0">
                  <a:solidFill>
                    <a:schemeClr val="lt1"/>
                  </a:solidFill>
                  <a:latin typeface="Helvetica Neue"/>
                  <a:ea typeface="Helvetica Neue"/>
                  <a:cs typeface="Helvetica Neue"/>
                  <a:sym typeface="Helvetica Neue"/>
                </a:rPr>
                <a:t>Tech for Travel and Tourism</a:t>
              </a:r>
              <a:endParaRPr sz="800" b="0" i="0" u="none" strike="noStrike" cap="none" dirty="0">
                <a:solidFill>
                  <a:schemeClr val="lt1"/>
                </a:solidFill>
                <a:latin typeface="Helvetica Neue"/>
                <a:ea typeface="Helvetica Neue"/>
                <a:cs typeface="Helvetica Neue"/>
                <a:sym typeface="Helvetica Neue"/>
              </a:endParaRPr>
            </a:p>
            <a:p>
              <a:pPr marL="93663" marR="0" lvl="0" indent="-93663" algn="l" rtl="0">
                <a:lnSpc>
                  <a:spcPct val="100000"/>
                </a:lnSpc>
                <a:spcBef>
                  <a:spcPts val="4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Evolution of transport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Future of transport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Design a futuristic mode of transport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VR in travel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AR travel apps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360° video exploration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Homework: Research Von Braun Space hotel </a:t>
              </a:r>
              <a:endParaRPr sz="800" b="0" i="0" u="none" strike="noStrike" cap="none" dirty="0">
                <a:solidFill>
                  <a:schemeClr val="lt1"/>
                </a:solidFill>
                <a:latin typeface="Helvetica Neue"/>
                <a:ea typeface="Helvetica Neue"/>
                <a:cs typeface="Helvetica Neue"/>
                <a:sym typeface="Helvetica Neue"/>
              </a:endParaRPr>
            </a:p>
          </p:txBody>
        </p:sp>
        <p:sp>
          <p:nvSpPr>
            <p:cNvPr id="125" name="Google Shape;125;p4"/>
            <p:cNvSpPr txBox="1"/>
            <p:nvPr/>
          </p:nvSpPr>
          <p:spPr>
            <a:xfrm>
              <a:off x="5421938" y="5140263"/>
              <a:ext cx="2171116" cy="1786017"/>
            </a:xfrm>
            <a:prstGeom prst="rect">
              <a:avLst/>
            </a:prstGeom>
            <a:noFill/>
            <a:ln w="9525" cap="flat" cmpd="sng">
              <a:solidFill>
                <a:schemeClr val="lt1"/>
              </a:solidFill>
              <a:prstDash val="solid"/>
              <a:round/>
              <a:headEnd type="none" w="sm" len="sm"/>
              <a:tailEnd type="none" w="sm" len="sm"/>
            </a:ln>
          </p:spPr>
          <p:txBody>
            <a:bodyPr spcFirstLastPara="1" wrap="square" lIns="72000" tIns="72000" rIns="72000" bIns="720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GB" sz="1000" b="1" i="0" u="none" strike="noStrike" cap="none" dirty="0">
                  <a:solidFill>
                    <a:schemeClr val="lt1"/>
                  </a:solidFill>
                  <a:latin typeface="Helvetica Neue"/>
                  <a:ea typeface="Helvetica Neue"/>
                  <a:cs typeface="Helvetica Neue"/>
                  <a:sym typeface="Helvetica Neue"/>
                </a:rPr>
                <a:t>Tech for the Environment</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4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What issues are the environment and animals facing?</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What does sustainability mean?</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How is tech used to help protect the environment and animals?</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How is technology used to monitor and protect endangered species?</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Monitoring animals app investigation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Homework task: Create a paper origami drone and annotate with research</a:t>
              </a:r>
              <a:endParaRPr sz="1400" b="0" i="0" u="none" strike="noStrike" cap="none" dirty="0">
                <a:solidFill>
                  <a:srgbClr val="000000"/>
                </a:solidFill>
                <a:latin typeface="Arial"/>
                <a:ea typeface="Arial"/>
                <a:cs typeface="Arial"/>
                <a:sym typeface="Arial"/>
              </a:endParaRPr>
            </a:p>
          </p:txBody>
        </p:sp>
        <p:sp>
          <p:nvSpPr>
            <p:cNvPr id="126" name="Google Shape;126;p4"/>
            <p:cNvSpPr txBox="1"/>
            <p:nvPr/>
          </p:nvSpPr>
          <p:spPr>
            <a:xfrm>
              <a:off x="7747584" y="5140263"/>
              <a:ext cx="2171116" cy="1786017"/>
            </a:xfrm>
            <a:prstGeom prst="rect">
              <a:avLst/>
            </a:prstGeom>
            <a:noFill/>
            <a:ln w="9525" cap="flat" cmpd="sng">
              <a:solidFill>
                <a:schemeClr val="lt1"/>
              </a:solidFill>
              <a:prstDash val="solid"/>
              <a:round/>
              <a:headEnd type="none" w="sm" len="sm"/>
              <a:tailEnd type="none" w="sm" len="sm"/>
            </a:ln>
          </p:spPr>
          <p:txBody>
            <a:bodyPr spcFirstLastPara="1" wrap="square" lIns="72000" tIns="72000" rIns="72000" bIns="720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GB" sz="1000" b="1" i="0" u="none" strike="noStrike" cap="none" dirty="0">
                  <a:solidFill>
                    <a:schemeClr val="lt1"/>
                  </a:solidFill>
                  <a:latin typeface="Helvetica Neue"/>
                  <a:ea typeface="Helvetica Neue"/>
                  <a:cs typeface="Helvetica Neue"/>
                  <a:sym typeface="Helvetica Neue"/>
                </a:rPr>
                <a:t>Tech for Entertainment and Art</a:t>
              </a:r>
              <a:endParaRPr sz="800" b="0" i="0" u="none" strike="noStrike" cap="none" dirty="0">
                <a:solidFill>
                  <a:schemeClr val="lt1"/>
                </a:solidFill>
                <a:latin typeface="Helvetica Neue"/>
                <a:ea typeface="Helvetica Neue"/>
                <a:cs typeface="Helvetica Neue"/>
                <a:sym typeface="Helvetica Neue"/>
              </a:endParaRPr>
            </a:p>
            <a:p>
              <a:pPr marL="93663" marR="0" lvl="0" indent="-93663" algn="l" rtl="0">
                <a:lnSpc>
                  <a:spcPct val="100000"/>
                </a:lnSpc>
                <a:spcBef>
                  <a:spcPts val="4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Tech in the movies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1" u="none" strike="noStrike" cap="none" dirty="0">
                  <a:solidFill>
                    <a:schemeClr val="lt1"/>
                  </a:solidFill>
                  <a:latin typeface="Helvetica Neue"/>
                  <a:ea typeface="Helvetica Neue"/>
                  <a:cs typeface="Helvetica Neue"/>
                  <a:sym typeface="Helvetica Neue"/>
                </a:rPr>
                <a:t>Full Tech – Animation app activity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1" u="none" strike="noStrike" cap="none" dirty="0">
                  <a:solidFill>
                    <a:schemeClr val="lt1"/>
                  </a:solidFill>
                  <a:latin typeface="Helvetica Neue"/>
                  <a:ea typeface="Helvetica Neue"/>
                  <a:cs typeface="Helvetica Neue"/>
                  <a:sym typeface="Helvetica Neue"/>
                </a:rPr>
                <a:t>Mid/Low Tech = Flip book activity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Holograms in concerts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Technology and music/sound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Using tech to create art activity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Careers in technology and the theatre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Homework: Research a piece of art created using technology to share with the class </a:t>
              </a:r>
              <a:endParaRPr sz="800" b="0" i="0" u="none" strike="noStrike" cap="none" dirty="0">
                <a:solidFill>
                  <a:schemeClr val="lt1"/>
                </a:solidFill>
                <a:latin typeface="Helvetica Neue"/>
                <a:ea typeface="Helvetica Neue"/>
                <a:cs typeface="Helvetica Neue"/>
                <a:sym typeface="Helvetica Neue"/>
              </a:endParaRPr>
            </a:p>
          </p:txBody>
        </p:sp>
      </p:grpSp>
      <p:sp>
        <p:nvSpPr>
          <p:cNvPr id="127" name="Google Shape;127;p4"/>
          <p:cNvSpPr txBox="1"/>
          <p:nvPr/>
        </p:nvSpPr>
        <p:spPr>
          <a:xfrm>
            <a:off x="5659949" y="1491752"/>
            <a:ext cx="4320000" cy="16671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000"/>
              <a:buFont typeface="Arial"/>
              <a:buNone/>
            </a:pPr>
            <a:r>
              <a:rPr lang="en-GB" sz="1000" b="1" i="0" u="none" strike="noStrike" cap="none">
                <a:solidFill>
                  <a:schemeClr val="lt1"/>
                </a:solidFill>
                <a:latin typeface="Poppins"/>
                <a:ea typeface="Poppins"/>
                <a:cs typeface="Poppins"/>
                <a:sym typeface="Poppins"/>
              </a:rPr>
              <a:t>New additional Tech We Can lessons</a:t>
            </a:r>
            <a:endParaRPr sz="1000" b="0" i="0" u="none" strike="noStrike" cap="none">
              <a:solidFill>
                <a:schemeClr val="lt1"/>
              </a:solidFill>
              <a:latin typeface="Poppins"/>
              <a:ea typeface="Poppins"/>
              <a:cs typeface="Poppins"/>
              <a:sym typeface="Poppins"/>
            </a:endParaRPr>
          </a:p>
        </p:txBody>
      </p:sp>
      <p:sp>
        <p:nvSpPr>
          <p:cNvPr id="128" name="Google Shape;128;p4"/>
          <p:cNvSpPr txBox="1">
            <a:spLocks noGrp="1"/>
          </p:cNvSpPr>
          <p:nvPr>
            <p:ph type="sldNum" idx="12"/>
          </p:nvPr>
        </p:nvSpPr>
        <p:spPr>
          <a:xfrm>
            <a:off x="10223500" y="7169926"/>
            <a:ext cx="93345" cy="116683"/>
          </a:xfrm>
          <a:prstGeom prst="rect">
            <a:avLst/>
          </a:prstGeom>
          <a:noFill/>
          <a:ln>
            <a:noFill/>
          </a:ln>
        </p:spPr>
        <p:txBody>
          <a:bodyPr spcFirstLastPara="1" wrap="square" lIns="0" tIns="8875" rIns="0" bIns="0" anchor="t" anchorCtr="0">
            <a:spAutoFit/>
          </a:bodyPr>
          <a:lstStyle/>
          <a:p>
            <a:pPr marL="25400" lvl="0" indent="0" algn="l" rtl="0">
              <a:lnSpc>
                <a:spcPct val="100000"/>
              </a:lnSpc>
              <a:spcBef>
                <a:spcPts val="0"/>
              </a:spcBef>
              <a:spcAft>
                <a:spcPts val="0"/>
              </a:spcAft>
              <a:buSzPts val="700"/>
              <a:buNone/>
            </a:pPr>
            <a:r>
              <a:rPr lang="en-GB" sz="700" dirty="0"/>
              <a:t>2</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5"/>
          <p:cNvSpPr/>
          <p:nvPr/>
        </p:nvSpPr>
        <p:spPr>
          <a:xfrm>
            <a:off x="468491" y="457200"/>
            <a:ext cx="5017102" cy="6645909"/>
          </a:xfrm>
          <a:custGeom>
            <a:avLst/>
            <a:gdLst/>
            <a:ahLst/>
            <a:cxnLst/>
            <a:rect l="l" t="t" r="r" b="b"/>
            <a:pathLst>
              <a:path w="4582795" h="6645909" extrusionOk="0">
                <a:moveTo>
                  <a:pt x="0" y="6645605"/>
                </a:moveTo>
                <a:lnTo>
                  <a:pt x="4582795" y="6645605"/>
                </a:lnTo>
                <a:lnTo>
                  <a:pt x="4582795" y="0"/>
                </a:lnTo>
                <a:lnTo>
                  <a:pt x="0" y="0"/>
                </a:lnTo>
                <a:lnTo>
                  <a:pt x="0" y="6645605"/>
                </a:lnTo>
                <a:close/>
              </a:path>
            </a:pathLst>
          </a:custGeom>
          <a:solidFill>
            <a:srgbClr val="E56757"/>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4" name="Google Shape;134;p5"/>
          <p:cNvSpPr txBox="1"/>
          <p:nvPr/>
        </p:nvSpPr>
        <p:spPr>
          <a:xfrm>
            <a:off x="457200" y="818019"/>
            <a:ext cx="4582795" cy="379095"/>
          </a:xfrm>
          <a:prstGeom prst="rect">
            <a:avLst/>
          </a:prstGeom>
          <a:noFill/>
          <a:ln>
            <a:noFill/>
          </a:ln>
        </p:spPr>
        <p:txBody>
          <a:bodyPr spcFirstLastPara="1" wrap="square" lIns="0" tIns="14600" rIns="0" bIns="0" anchor="t" anchorCtr="0">
            <a:spAutoFit/>
          </a:bodyPr>
          <a:lstStyle/>
          <a:p>
            <a:pPr marL="304800" marR="0" lvl="0" indent="0" algn="l" rtl="0">
              <a:lnSpc>
                <a:spcPct val="100000"/>
              </a:lnSpc>
              <a:spcBef>
                <a:spcPts val="0"/>
              </a:spcBef>
              <a:spcAft>
                <a:spcPts val="0"/>
              </a:spcAft>
              <a:buClr>
                <a:srgbClr val="000000"/>
              </a:buClr>
              <a:buSzPts val="2300"/>
              <a:buFont typeface="Arial"/>
              <a:buNone/>
            </a:pPr>
            <a:r>
              <a:rPr lang="en-GB" sz="2300" b="1" i="0" u="none" strike="noStrike" cap="none">
                <a:solidFill>
                  <a:schemeClr val="lt1"/>
                </a:solidFill>
                <a:latin typeface="Poppins"/>
                <a:ea typeface="Poppins"/>
                <a:cs typeface="Poppins"/>
                <a:sym typeface="Poppins"/>
              </a:rPr>
              <a:t>Lesson plan synopses</a:t>
            </a:r>
            <a:endParaRPr sz="2300" b="0" i="0" u="none" strike="noStrike" cap="none">
              <a:solidFill>
                <a:schemeClr val="lt1"/>
              </a:solidFill>
              <a:latin typeface="Poppins"/>
              <a:ea typeface="Poppins"/>
              <a:cs typeface="Poppins"/>
              <a:sym typeface="Poppins"/>
            </a:endParaRPr>
          </a:p>
        </p:txBody>
      </p:sp>
      <p:grpSp>
        <p:nvGrpSpPr>
          <p:cNvPr id="135" name="Google Shape;135;p5"/>
          <p:cNvGrpSpPr/>
          <p:nvPr/>
        </p:nvGrpSpPr>
        <p:grpSpPr>
          <a:xfrm>
            <a:off x="767969" y="1734415"/>
            <a:ext cx="4319999" cy="2047009"/>
            <a:chOff x="767969" y="1502142"/>
            <a:chExt cx="4499440" cy="2187403"/>
          </a:xfrm>
        </p:grpSpPr>
        <p:sp>
          <p:nvSpPr>
            <p:cNvPr id="136" name="Google Shape;136;p5"/>
            <p:cNvSpPr txBox="1"/>
            <p:nvPr/>
          </p:nvSpPr>
          <p:spPr>
            <a:xfrm>
              <a:off x="767969" y="1502143"/>
              <a:ext cx="2171116" cy="2187401"/>
            </a:xfrm>
            <a:prstGeom prst="rect">
              <a:avLst/>
            </a:prstGeom>
            <a:noFill/>
            <a:ln w="9525" cap="flat" cmpd="sng">
              <a:solidFill>
                <a:schemeClr val="lt1"/>
              </a:solidFill>
              <a:prstDash val="solid"/>
              <a:round/>
              <a:headEnd type="none" w="sm" len="sm"/>
              <a:tailEnd type="none" w="sm" len="sm"/>
            </a:ln>
          </p:spPr>
          <p:txBody>
            <a:bodyPr spcFirstLastPara="1" wrap="square" lIns="72000" tIns="72000" rIns="72000" bIns="720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GB" sz="1000" b="1" i="0" u="none" strike="noStrike" cap="none" dirty="0">
                  <a:solidFill>
                    <a:schemeClr val="lt1"/>
                  </a:solidFill>
                  <a:latin typeface="Helvetica Neue"/>
                  <a:ea typeface="Helvetica Neue"/>
                  <a:cs typeface="Helvetica Neue"/>
                  <a:sym typeface="Helvetica Neue"/>
                </a:rPr>
                <a:t>Tech for Food</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4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How is food technology developing?</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What is lab grown or cultured meat?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What is the </a:t>
              </a:r>
              <a:r>
                <a:rPr lang="en-GB" sz="800" b="0" i="0" u="none" strike="noStrike" cap="none" dirty="0" err="1">
                  <a:solidFill>
                    <a:schemeClr val="lt1"/>
                  </a:solidFill>
                  <a:latin typeface="Helvetica Neue"/>
                  <a:ea typeface="Helvetica Neue"/>
                  <a:cs typeface="Helvetica Neue"/>
                  <a:sym typeface="Helvetica Neue"/>
                </a:rPr>
                <a:t>Kabaq</a:t>
              </a:r>
              <a:r>
                <a:rPr lang="en-GB" sz="800" b="0" i="0" u="none" strike="noStrike" cap="none" dirty="0">
                  <a:solidFill>
                    <a:schemeClr val="lt1"/>
                  </a:solidFill>
                  <a:latin typeface="Helvetica Neue"/>
                  <a:ea typeface="Helvetica Neue"/>
                  <a:cs typeface="Helvetica Neue"/>
                  <a:sym typeface="Helvetica Neue"/>
                </a:rPr>
                <a:t> app and how does </a:t>
              </a:r>
              <a:br>
                <a:rPr lang="en-GB" sz="800" b="0" i="0" u="none" strike="noStrike" cap="none" dirty="0">
                  <a:solidFill>
                    <a:schemeClr val="lt1"/>
                  </a:solidFill>
                  <a:latin typeface="Helvetica Neue"/>
                  <a:ea typeface="Helvetica Neue"/>
                  <a:cs typeface="Helvetica Neue"/>
                  <a:sym typeface="Helvetica Neue"/>
                </a:rPr>
              </a:br>
              <a:r>
                <a:rPr lang="en-GB" sz="800" b="0" i="0" u="none" strike="noStrike" cap="none" dirty="0">
                  <a:solidFill>
                    <a:schemeClr val="lt1"/>
                  </a:solidFill>
                  <a:latin typeface="Helvetica Neue"/>
                  <a:ea typeface="Helvetica Neue"/>
                  <a:cs typeface="Helvetica Neue"/>
                  <a:sym typeface="Helvetica Neue"/>
                </a:rPr>
                <a:t>it work?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How is technology being used in restaurants?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Design your own restaurant of the future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What careers could you have in tech </a:t>
              </a:r>
              <a:br>
                <a:rPr lang="en-GB" sz="800" b="0" i="0" u="none" strike="noStrike" cap="none" dirty="0">
                  <a:solidFill>
                    <a:schemeClr val="lt1"/>
                  </a:solidFill>
                  <a:latin typeface="Helvetica Neue"/>
                  <a:ea typeface="Helvetica Neue"/>
                  <a:cs typeface="Helvetica Neue"/>
                  <a:sym typeface="Helvetica Neue"/>
                </a:rPr>
              </a:br>
              <a:r>
                <a:rPr lang="en-GB" sz="800" b="0" i="0" u="none" strike="noStrike" cap="none" dirty="0">
                  <a:solidFill>
                    <a:schemeClr val="lt1"/>
                  </a:solidFill>
                  <a:latin typeface="Helvetica Neue"/>
                  <a:ea typeface="Helvetica Neue"/>
                  <a:cs typeface="Helvetica Neue"/>
                  <a:sym typeface="Helvetica Neue"/>
                </a:rPr>
                <a:t>for food?</a:t>
              </a:r>
            </a:p>
            <a:p>
              <a:pPr marL="93663" marR="0" lvl="0" indent="-93663" algn="l" rtl="0">
                <a:lnSpc>
                  <a:spcPct val="100000"/>
                </a:lnSpc>
                <a:spcBef>
                  <a:spcPts val="100"/>
                </a:spcBef>
                <a:spcAft>
                  <a:spcPts val="0"/>
                </a:spcAft>
                <a:buClr>
                  <a:schemeClr val="lt1"/>
                </a:buClr>
                <a:buSzPts val="800"/>
                <a:buFont typeface="Arial"/>
                <a:buChar char="•"/>
              </a:pPr>
              <a:r>
                <a:rPr lang="en-GB" sz="800" dirty="0">
                  <a:solidFill>
                    <a:schemeClr val="lt1"/>
                  </a:solidFill>
                  <a:latin typeface="Helvetica Neue"/>
                  <a:ea typeface="Helvetica Neue"/>
                  <a:cs typeface="Helvetica Neue"/>
                  <a:sym typeface="Helvetica Neue"/>
                </a:rPr>
                <a:t>Homework: Design ‘Tech We Can’ themed food</a:t>
              </a:r>
              <a:endParaRPr sz="1000" b="0" i="0" u="none" strike="noStrike" cap="none" dirty="0">
                <a:solidFill>
                  <a:schemeClr val="lt1"/>
                </a:solidFill>
                <a:latin typeface="Helvetica Neue"/>
                <a:ea typeface="Helvetica Neue"/>
                <a:cs typeface="Helvetica Neue"/>
                <a:sym typeface="Helvetica Neue"/>
              </a:endParaRPr>
            </a:p>
          </p:txBody>
        </p:sp>
        <p:sp>
          <p:nvSpPr>
            <p:cNvPr id="137" name="Google Shape;137;p5"/>
            <p:cNvSpPr txBox="1"/>
            <p:nvPr/>
          </p:nvSpPr>
          <p:spPr>
            <a:xfrm>
              <a:off x="3096293" y="1502142"/>
              <a:ext cx="2171116" cy="2187403"/>
            </a:xfrm>
            <a:prstGeom prst="rect">
              <a:avLst/>
            </a:prstGeom>
            <a:noFill/>
            <a:ln w="9525" cap="flat" cmpd="sng">
              <a:solidFill>
                <a:schemeClr val="lt1"/>
              </a:solidFill>
              <a:prstDash val="solid"/>
              <a:round/>
              <a:headEnd type="none" w="sm" len="sm"/>
              <a:tailEnd type="none" w="sm" len="sm"/>
            </a:ln>
          </p:spPr>
          <p:txBody>
            <a:bodyPr spcFirstLastPara="1" wrap="square" lIns="72000" tIns="72000" rIns="36000" bIns="720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GB" sz="1000" b="1" i="0" u="none" strike="noStrike" cap="none" dirty="0">
                  <a:solidFill>
                    <a:schemeClr val="lt1"/>
                  </a:solidFill>
                  <a:latin typeface="Helvetica Neue"/>
                  <a:ea typeface="Helvetica Neue"/>
                  <a:cs typeface="Helvetica Neue"/>
                  <a:sym typeface="Helvetica Neue"/>
                </a:rPr>
                <a:t>Tech for History</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4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Why is it important to study </a:t>
              </a:r>
              <a:r>
                <a:rPr lang="en-GB" sz="800" b="0" i="0" u="none" strike="noStrike" cap="none">
                  <a:solidFill>
                    <a:schemeClr val="lt1"/>
                  </a:solidFill>
                  <a:latin typeface="Helvetica Neue"/>
                  <a:ea typeface="Helvetica Neue"/>
                  <a:cs typeface="Helvetica Neue"/>
                  <a:sym typeface="Helvetica Neue"/>
                </a:rPr>
                <a:t>the past?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Technology timeline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What careers could you have in tech </a:t>
              </a:r>
              <a:br>
                <a:rPr lang="en-GB" sz="800" b="0" i="0" u="none" strike="noStrike" cap="none" dirty="0">
                  <a:solidFill>
                    <a:schemeClr val="lt1"/>
                  </a:solidFill>
                  <a:latin typeface="Helvetica Neue"/>
                  <a:ea typeface="Helvetica Neue"/>
                  <a:cs typeface="Helvetica Neue"/>
                  <a:sym typeface="Helvetica Neue"/>
                </a:rPr>
              </a:br>
              <a:r>
                <a:rPr lang="en-GB" sz="800" b="0" i="0" u="none" strike="noStrike" cap="none" dirty="0">
                  <a:solidFill>
                    <a:schemeClr val="lt1"/>
                  </a:solidFill>
                  <a:latin typeface="Helvetica Neue"/>
                  <a:ea typeface="Helvetica Neue"/>
                  <a:cs typeface="Helvetica Neue"/>
                  <a:sym typeface="Helvetica Neue"/>
                </a:rPr>
                <a:t>for history?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How is tech used in museums?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How </a:t>
              </a:r>
              <a:r>
                <a:rPr lang="en-GB" sz="800" dirty="0">
                  <a:solidFill>
                    <a:schemeClr val="lt1"/>
                  </a:solidFill>
                  <a:latin typeface="Helvetica Neue"/>
                  <a:ea typeface="Helvetica Neue"/>
                  <a:cs typeface="Helvetica Neue"/>
                  <a:sym typeface="Helvetica Neue"/>
                </a:rPr>
                <a:t>are </a:t>
              </a:r>
              <a:r>
                <a:rPr lang="en-GB" sz="800" b="0" i="0" u="none" strike="noStrike" cap="none" dirty="0">
                  <a:solidFill>
                    <a:schemeClr val="lt1"/>
                  </a:solidFill>
                  <a:latin typeface="Helvetica Neue"/>
                  <a:ea typeface="Helvetica Neue"/>
                  <a:cs typeface="Helvetica Neue"/>
                  <a:sym typeface="Helvetica Neue"/>
                </a:rPr>
                <a:t>AR and VR used to bring history to life through apps?</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Historical app design task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How is tech used to digitise and </a:t>
              </a:r>
              <a:br>
                <a:rPr lang="en-GB" sz="800" b="0" i="0" u="none" strike="noStrike" cap="none" dirty="0">
                  <a:solidFill>
                    <a:schemeClr val="lt1"/>
                  </a:solidFill>
                  <a:latin typeface="Helvetica Neue"/>
                  <a:ea typeface="Helvetica Neue"/>
                  <a:cs typeface="Helvetica Neue"/>
                  <a:sym typeface="Helvetica Neue"/>
                </a:rPr>
              </a:br>
              <a:r>
                <a:rPr lang="en-GB" sz="800" b="0" i="0" u="none" strike="noStrike" cap="none" dirty="0">
                  <a:solidFill>
                    <a:schemeClr val="lt1"/>
                  </a:solidFill>
                  <a:latin typeface="Helvetica Neue"/>
                  <a:ea typeface="Helvetica Neue"/>
                  <a:cs typeface="Helvetica Neue"/>
                  <a:sym typeface="Helvetica Neue"/>
                </a:rPr>
                <a:t>record history? </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How is tech used in archaeology?</a:t>
              </a:r>
            </a:p>
            <a:p>
              <a:pPr marL="93663" marR="0" lvl="0" indent="-93663" algn="l" rtl="0">
                <a:lnSpc>
                  <a:spcPct val="100000"/>
                </a:lnSpc>
                <a:spcBef>
                  <a:spcPts val="100"/>
                </a:spcBef>
                <a:spcAft>
                  <a:spcPts val="0"/>
                </a:spcAft>
                <a:buClr>
                  <a:schemeClr val="lt1"/>
                </a:buClr>
                <a:buSzPts val="800"/>
                <a:buFont typeface="Arial"/>
                <a:buChar char="•"/>
              </a:pPr>
              <a:r>
                <a:rPr lang="en-GB" sz="800" dirty="0">
                  <a:solidFill>
                    <a:schemeClr val="lt1"/>
                  </a:solidFill>
                  <a:latin typeface="Helvetica Neue"/>
                  <a:ea typeface="Helvetica Neue"/>
                  <a:cs typeface="Helvetica Neue"/>
                  <a:sym typeface="Helvetica Neue"/>
                </a:rPr>
                <a:t>Homework: Design a historical theme park</a:t>
              </a:r>
              <a:endParaRPr sz="1400" b="0" i="0" u="none" strike="noStrike" cap="none" dirty="0">
                <a:solidFill>
                  <a:srgbClr val="000000"/>
                </a:solidFill>
                <a:latin typeface="Arial"/>
                <a:ea typeface="Arial"/>
                <a:cs typeface="Arial"/>
                <a:sym typeface="Arial"/>
              </a:endParaRPr>
            </a:p>
          </p:txBody>
        </p:sp>
      </p:grpSp>
      <p:sp>
        <p:nvSpPr>
          <p:cNvPr id="138" name="Google Shape;138;p5"/>
          <p:cNvSpPr txBox="1"/>
          <p:nvPr/>
        </p:nvSpPr>
        <p:spPr>
          <a:xfrm>
            <a:off x="767970" y="1491752"/>
            <a:ext cx="4320000" cy="16671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000"/>
              <a:buFont typeface="Arial"/>
              <a:buNone/>
            </a:pPr>
            <a:r>
              <a:rPr lang="en-GB" sz="1000" b="1" i="0" u="none" strike="noStrike" cap="none">
                <a:solidFill>
                  <a:schemeClr val="lt1"/>
                </a:solidFill>
                <a:latin typeface="Poppins"/>
                <a:ea typeface="Poppins"/>
                <a:cs typeface="Poppins"/>
                <a:sym typeface="Poppins"/>
              </a:rPr>
              <a:t>New additional Tech We Can lessons</a:t>
            </a:r>
            <a:endParaRPr sz="1000" b="0" i="0" u="none" strike="noStrike" cap="none">
              <a:solidFill>
                <a:schemeClr val="lt1"/>
              </a:solidFill>
              <a:latin typeface="Poppins"/>
              <a:ea typeface="Poppins"/>
              <a:cs typeface="Poppins"/>
              <a:sym typeface="Poppins"/>
            </a:endParaRPr>
          </a:p>
        </p:txBody>
      </p:sp>
      <p:sp>
        <p:nvSpPr>
          <p:cNvPr id="139" name="Google Shape;139;p5"/>
          <p:cNvSpPr txBox="1">
            <a:spLocks noGrp="1"/>
          </p:cNvSpPr>
          <p:nvPr>
            <p:ph type="sldNum" idx="12"/>
          </p:nvPr>
        </p:nvSpPr>
        <p:spPr>
          <a:xfrm>
            <a:off x="10235075" y="7169926"/>
            <a:ext cx="93345" cy="116683"/>
          </a:xfrm>
          <a:prstGeom prst="rect">
            <a:avLst/>
          </a:prstGeom>
          <a:noFill/>
          <a:ln>
            <a:noFill/>
          </a:ln>
        </p:spPr>
        <p:txBody>
          <a:bodyPr spcFirstLastPara="1" wrap="square" lIns="0" tIns="8875" rIns="0" bIns="0" anchor="t" anchorCtr="0">
            <a:spAutoFit/>
          </a:bodyPr>
          <a:lstStyle/>
          <a:p>
            <a:pPr marL="25400" lvl="0" indent="0" algn="l" rtl="0">
              <a:lnSpc>
                <a:spcPct val="100000"/>
              </a:lnSpc>
              <a:spcBef>
                <a:spcPts val="0"/>
              </a:spcBef>
              <a:spcAft>
                <a:spcPts val="0"/>
              </a:spcAft>
              <a:buSzPts val="700"/>
              <a:buNone/>
            </a:pPr>
            <a:r>
              <a:rPr lang="en-GB" sz="700" dirty="0"/>
              <a:t>3</a:t>
            </a:r>
            <a:endParaRPr dirty="0"/>
          </a:p>
        </p:txBody>
      </p:sp>
      <p:pic>
        <p:nvPicPr>
          <p:cNvPr id="140" name="Google Shape;140;p5" descr="A picture containing person, young, holding, child&#10;&#10;Description automatically generated"/>
          <p:cNvPicPr preferRelativeResize="0"/>
          <p:nvPr/>
        </p:nvPicPr>
        <p:blipFill rotWithShape="1">
          <a:blip r:embed="rId3">
            <a:alphaModFix/>
          </a:blip>
          <a:srcRect l="27555" r="23805"/>
          <a:stretch/>
        </p:blipFill>
        <p:spPr>
          <a:xfrm>
            <a:off x="5485593" y="457200"/>
            <a:ext cx="4831252" cy="6662111"/>
          </a:xfrm>
          <a:prstGeom prst="rect">
            <a:avLst/>
          </a:prstGeom>
          <a:noFill/>
          <a:ln>
            <a:noFill/>
          </a:ln>
        </p:spPr>
      </p:pic>
      <p:pic>
        <p:nvPicPr>
          <p:cNvPr id="141" name="Google Shape;141;p5" descr="A group of people sitting at a table&#10;&#10;Description automatically generated"/>
          <p:cNvPicPr preferRelativeResize="0"/>
          <p:nvPr/>
        </p:nvPicPr>
        <p:blipFill rotWithShape="1">
          <a:blip r:embed="rId4">
            <a:alphaModFix/>
          </a:blip>
          <a:srcRect t="9573"/>
          <a:stretch/>
        </p:blipFill>
        <p:spPr>
          <a:xfrm>
            <a:off x="457200" y="4086225"/>
            <a:ext cx="5028393" cy="303308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Shape 145"/>
        <p:cNvGrpSpPr/>
        <p:nvPr/>
      </p:nvGrpSpPr>
      <p:grpSpPr>
        <a:xfrm>
          <a:off x="0" y="0"/>
          <a:ext cx="0" cy="0"/>
          <a:chOff x="0" y="0"/>
          <a:chExt cx="0" cy="0"/>
        </a:xfrm>
      </p:grpSpPr>
      <p:sp>
        <p:nvSpPr>
          <p:cNvPr id="146" name="Google Shape;146;p6"/>
          <p:cNvSpPr/>
          <p:nvPr/>
        </p:nvSpPr>
        <p:spPr>
          <a:xfrm>
            <a:off x="457200" y="457201"/>
            <a:ext cx="4889500" cy="1594802"/>
          </a:xfrm>
          <a:custGeom>
            <a:avLst/>
            <a:gdLst/>
            <a:ahLst/>
            <a:cxnLst/>
            <a:rect l="l" t="t" r="r" b="b"/>
            <a:pathLst>
              <a:path w="4582795" h="6645909" extrusionOk="0">
                <a:moveTo>
                  <a:pt x="0" y="6645605"/>
                </a:moveTo>
                <a:lnTo>
                  <a:pt x="4582795" y="6645605"/>
                </a:lnTo>
                <a:lnTo>
                  <a:pt x="4582795" y="0"/>
                </a:lnTo>
                <a:lnTo>
                  <a:pt x="0" y="0"/>
                </a:lnTo>
                <a:lnTo>
                  <a:pt x="0" y="6645605"/>
                </a:lnTo>
                <a:close/>
              </a:path>
            </a:pathLst>
          </a:custGeom>
          <a:solidFill>
            <a:srgbClr val="FFCF67"/>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7" name="Google Shape;147;p6"/>
          <p:cNvSpPr txBox="1"/>
          <p:nvPr/>
        </p:nvSpPr>
        <p:spPr>
          <a:xfrm>
            <a:off x="457200" y="2313212"/>
            <a:ext cx="9796919" cy="16671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000"/>
              <a:buFont typeface="Arial"/>
              <a:buNone/>
            </a:pPr>
            <a:r>
              <a:rPr lang="en-GB" sz="1000" b="1" i="0" u="none" strike="noStrike" cap="none">
                <a:solidFill>
                  <a:srgbClr val="231F20"/>
                </a:solidFill>
                <a:latin typeface="Poppins"/>
                <a:ea typeface="Poppins"/>
                <a:cs typeface="Poppins"/>
                <a:sym typeface="Poppins"/>
              </a:rPr>
              <a:t>The Gatsby Benchmarks provide a framework for delivering world class careers guidance and are a key part of the Government’s Careers Strategy</a:t>
            </a:r>
            <a:endParaRPr sz="1000" b="0" i="0" u="none" strike="noStrike" cap="none">
              <a:solidFill>
                <a:schemeClr val="dk1"/>
              </a:solidFill>
              <a:latin typeface="Poppins"/>
              <a:ea typeface="Poppins"/>
              <a:cs typeface="Poppins"/>
              <a:sym typeface="Poppins"/>
            </a:endParaRPr>
          </a:p>
        </p:txBody>
      </p:sp>
      <p:sp>
        <p:nvSpPr>
          <p:cNvPr id="148" name="Google Shape;148;p6"/>
          <p:cNvSpPr/>
          <p:nvPr/>
        </p:nvSpPr>
        <p:spPr>
          <a:xfrm>
            <a:off x="4891907" y="457200"/>
            <a:ext cx="5385041" cy="1594802"/>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9" name="Google Shape;149;p6"/>
          <p:cNvSpPr txBox="1">
            <a:spLocks noGrp="1"/>
          </p:cNvSpPr>
          <p:nvPr>
            <p:ph type="sldNum" idx="12"/>
          </p:nvPr>
        </p:nvSpPr>
        <p:spPr>
          <a:xfrm>
            <a:off x="10223500" y="7169926"/>
            <a:ext cx="93345" cy="116699"/>
          </a:xfrm>
          <a:prstGeom prst="rect">
            <a:avLst/>
          </a:prstGeom>
          <a:noFill/>
          <a:ln>
            <a:noFill/>
          </a:ln>
        </p:spPr>
        <p:txBody>
          <a:bodyPr spcFirstLastPara="1" wrap="square" lIns="0" tIns="8875" rIns="0" bIns="0" anchor="t" anchorCtr="0">
            <a:spAutoFit/>
          </a:bodyPr>
          <a:lstStyle/>
          <a:p>
            <a:pPr marL="25400" lvl="0" indent="0" algn="l" rtl="0">
              <a:lnSpc>
                <a:spcPct val="100000"/>
              </a:lnSpc>
              <a:spcBef>
                <a:spcPts val="0"/>
              </a:spcBef>
              <a:spcAft>
                <a:spcPts val="0"/>
              </a:spcAft>
              <a:buSzPts val="700"/>
              <a:buNone/>
            </a:pPr>
            <a:r>
              <a:rPr lang="en-GB" sz="700" dirty="0"/>
              <a:t>4</a:t>
            </a:r>
            <a:endParaRPr sz="700" dirty="0"/>
          </a:p>
        </p:txBody>
      </p:sp>
      <p:sp>
        <p:nvSpPr>
          <p:cNvPr id="150" name="Google Shape;150;p6"/>
          <p:cNvSpPr txBox="1"/>
          <p:nvPr/>
        </p:nvSpPr>
        <p:spPr>
          <a:xfrm>
            <a:off x="457200" y="818019"/>
            <a:ext cx="3670300" cy="722633"/>
          </a:xfrm>
          <a:prstGeom prst="rect">
            <a:avLst/>
          </a:prstGeom>
          <a:noFill/>
          <a:ln>
            <a:noFill/>
          </a:ln>
        </p:spPr>
        <p:txBody>
          <a:bodyPr spcFirstLastPara="1" wrap="square" lIns="0" tIns="14600" rIns="0" bIns="0" anchor="t" anchorCtr="0">
            <a:spAutoFit/>
          </a:bodyPr>
          <a:lstStyle/>
          <a:p>
            <a:pPr marL="304800" marR="0" lvl="0" indent="0" algn="l" rtl="0">
              <a:lnSpc>
                <a:spcPct val="100000"/>
              </a:lnSpc>
              <a:spcBef>
                <a:spcPts val="0"/>
              </a:spcBef>
              <a:spcAft>
                <a:spcPts val="0"/>
              </a:spcAft>
              <a:buClr>
                <a:srgbClr val="000000"/>
              </a:buClr>
              <a:buSzPts val="2300"/>
              <a:buFont typeface="Arial"/>
              <a:buNone/>
            </a:pPr>
            <a:r>
              <a:rPr lang="en-GB" sz="2300" b="1" i="0" u="none" strike="noStrike" cap="none">
                <a:solidFill>
                  <a:srgbClr val="231F20"/>
                </a:solidFill>
                <a:latin typeface="Poppins"/>
                <a:ea typeface="Poppins"/>
                <a:cs typeface="Poppins"/>
                <a:sym typeface="Poppins"/>
              </a:rPr>
              <a:t>Tech We Can Gatsby Benchmarks links </a:t>
            </a:r>
            <a:endParaRPr sz="2300" b="0" i="0" u="none" strike="noStrike" cap="none">
              <a:solidFill>
                <a:schemeClr val="dk1"/>
              </a:solidFill>
              <a:latin typeface="Poppins"/>
              <a:ea typeface="Poppins"/>
              <a:cs typeface="Poppins"/>
              <a:sym typeface="Poppins"/>
            </a:endParaRPr>
          </a:p>
        </p:txBody>
      </p:sp>
      <p:graphicFrame>
        <p:nvGraphicFramePr>
          <p:cNvPr id="151" name="Google Shape;151;p6"/>
          <p:cNvGraphicFramePr/>
          <p:nvPr>
            <p:extLst>
              <p:ext uri="{D42A27DB-BD31-4B8C-83A1-F6EECF244321}">
                <p14:modId xmlns:p14="http://schemas.microsoft.com/office/powerpoint/2010/main" val="1863133884"/>
              </p:ext>
            </p:extLst>
          </p:nvPr>
        </p:nvGraphicFramePr>
        <p:xfrm>
          <a:off x="457200" y="2638425"/>
          <a:ext cx="9831000" cy="4134240"/>
        </p:xfrm>
        <a:graphic>
          <a:graphicData uri="http://schemas.openxmlformats.org/drawingml/2006/table">
            <a:tbl>
              <a:tblPr firstRow="1" bandRow="1">
                <a:noFill/>
                <a:tableStyleId>{83971466-A081-40D4-A840-D1BED80EEF5A}</a:tableStyleId>
              </a:tblPr>
              <a:tblGrid>
                <a:gridCol w="1536700">
                  <a:extLst>
                    <a:ext uri="{9D8B030D-6E8A-4147-A177-3AD203B41FA5}">
                      <a16:colId xmlns:a16="http://schemas.microsoft.com/office/drawing/2014/main" val="20000"/>
                    </a:ext>
                  </a:extLst>
                </a:gridCol>
                <a:gridCol w="4147150">
                  <a:extLst>
                    <a:ext uri="{9D8B030D-6E8A-4147-A177-3AD203B41FA5}">
                      <a16:colId xmlns:a16="http://schemas.microsoft.com/office/drawing/2014/main" val="20001"/>
                    </a:ext>
                  </a:extLst>
                </a:gridCol>
                <a:gridCol w="4147150">
                  <a:extLst>
                    <a:ext uri="{9D8B030D-6E8A-4147-A177-3AD203B41FA5}">
                      <a16:colId xmlns:a16="http://schemas.microsoft.com/office/drawing/2014/main" val="20002"/>
                    </a:ext>
                  </a:extLst>
                </a:gridCol>
              </a:tblGrid>
              <a:tr h="0">
                <a:tc>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lt1"/>
                          </a:solidFill>
                          <a:latin typeface="Poppins"/>
                          <a:ea typeface="Poppins"/>
                          <a:cs typeface="Poppins"/>
                          <a:sym typeface="Poppins"/>
                        </a:rPr>
                        <a:t>Gatsby benchmark</a:t>
                      </a:r>
                      <a:endParaRPr sz="1400" u="none" strike="noStrike" cap="none"/>
                    </a:p>
                  </a:txBody>
                  <a:tcPr marL="72000" marR="72000" marT="46800" marB="46800">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E56757"/>
                    </a:solidFill>
                  </a:tcPr>
                </a:tc>
                <a:tc>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lt1"/>
                          </a:solidFill>
                          <a:latin typeface="Poppins"/>
                          <a:ea typeface="Poppins"/>
                          <a:cs typeface="Poppins"/>
                          <a:sym typeface="Poppins"/>
                        </a:rPr>
                        <a:t>Description</a:t>
                      </a:r>
                      <a:endParaRPr sz="1400" u="none" strike="noStrike" cap="none"/>
                    </a:p>
                  </a:txBody>
                  <a:tcPr marL="72000" marR="72000" marT="46800" marB="46800">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E56757"/>
                    </a:solidFill>
                  </a:tcPr>
                </a:tc>
                <a:tc>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lt1"/>
                          </a:solidFill>
                          <a:latin typeface="Poppins"/>
                          <a:ea typeface="Poppins"/>
                          <a:cs typeface="Poppins"/>
                          <a:sym typeface="Poppins"/>
                        </a:rPr>
                        <a:t>Evidence in Tech We Can lessons</a:t>
                      </a:r>
                      <a:endParaRPr sz="1400" u="none" strike="noStrike" cap="none"/>
                    </a:p>
                  </a:txBody>
                  <a:tcPr marL="72000" marR="72000" marT="46800" marB="46800">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E56757"/>
                    </a:solidFill>
                  </a:tcPr>
                </a:tc>
                <a:extLst>
                  <a:ext uri="{0D108BD9-81ED-4DB2-BD59-A6C34878D82A}">
                    <a16:rowId xmlns:a16="http://schemas.microsoft.com/office/drawing/2014/main" val="10000"/>
                  </a:ext>
                </a:extLst>
              </a:tr>
              <a:tr h="0">
                <a:tc>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dk1"/>
                          </a:solidFill>
                          <a:latin typeface="Helvetica Neue"/>
                          <a:ea typeface="Helvetica Neue"/>
                          <a:cs typeface="Helvetica Neue"/>
                          <a:sym typeface="Helvetica Neue"/>
                        </a:rPr>
                        <a:t>A stable careers programme</a:t>
                      </a:r>
                      <a:endParaRPr sz="1400" u="none" strike="noStrike" cap="none"/>
                    </a:p>
                  </a:txBody>
                  <a:tcPr marL="72000" marR="72000" marT="46800" marB="46800">
                    <a:lnT w="12700" cap="flat" cmpd="sng">
                      <a:solidFill>
                        <a:schemeClr val="lt1"/>
                      </a:solidFill>
                      <a:prstDash val="solid"/>
                      <a:round/>
                      <a:headEnd type="none" w="sm" len="sm"/>
                      <a:tailEnd type="none" w="sm" len="sm"/>
                    </a:lnT>
                    <a:lnB w="9525" cap="flat" cmpd="sng">
                      <a:solidFill>
                        <a:schemeClr val="dk1"/>
                      </a:solidFill>
                      <a:prstDash val="dot"/>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r>
                        <a:rPr lang="en-GB" sz="800" u="none" strike="noStrike" cap="none">
                          <a:solidFill>
                            <a:schemeClr val="dk1"/>
                          </a:solidFill>
                          <a:latin typeface="Helvetica Neue"/>
                          <a:ea typeface="Helvetica Neue"/>
                          <a:cs typeface="Helvetica Neue"/>
                          <a:sym typeface="Helvetica Neue"/>
                        </a:rPr>
                        <a:t>Every school and college should have an embedded programme of career education and guidance that is known and understood by pupils, parents, teachers and employers.</a:t>
                      </a:r>
                      <a:endParaRPr sz="1400" u="none" strike="noStrike" cap="none"/>
                    </a:p>
                  </a:txBody>
                  <a:tcPr marL="72000" marR="72000" marT="46800" marB="46800">
                    <a:lnT w="12700" cap="flat" cmpd="sng">
                      <a:solidFill>
                        <a:schemeClr val="lt1"/>
                      </a:solidFill>
                      <a:prstDash val="solid"/>
                      <a:round/>
                      <a:headEnd type="none" w="sm" len="sm"/>
                      <a:tailEnd type="none" w="sm" len="sm"/>
                    </a:lnT>
                    <a:lnB w="9525" cap="flat" cmpd="sng">
                      <a:solidFill>
                        <a:schemeClr val="dk1"/>
                      </a:solidFill>
                      <a:prstDash val="dot"/>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r>
                        <a:rPr lang="en-GB" sz="800" u="none" strike="noStrike" cap="none">
                          <a:solidFill>
                            <a:schemeClr val="dk1"/>
                          </a:solidFill>
                          <a:latin typeface="Helvetica Neue"/>
                          <a:ea typeface="Helvetica Neue"/>
                          <a:cs typeface="Helvetica Neue"/>
                          <a:sym typeface="Helvetica Neue"/>
                        </a:rPr>
                        <a:t>Engagement from pupils, parents, teachers and potential employers/role models is encouraged throughout the Tech We Can lessons.</a:t>
                      </a:r>
                      <a:endParaRPr sz="1400" u="none" strike="noStrike" cap="none"/>
                    </a:p>
                  </a:txBody>
                  <a:tcPr marL="72000" marR="72000" marT="46800" marB="46800">
                    <a:lnT w="12700" cap="flat" cmpd="sng">
                      <a:solidFill>
                        <a:schemeClr val="lt1"/>
                      </a:solidFill>
                      <a:prstDash val="solid"/>
                      <a:round/>
                      <a:headEnd type="none" w="sm" len="sm"/>
                      <a:tailEnd type="none" w="sm" len="sm"/>
                    </a:lnT>
                    <a:lnB w="9525" cap="flat" cmpd="sng">
                      <a:solidFill>
                        <a:schemeClr val="dk1"/>
                      </a:solidFill>
                      <a:prstDash val="dot"/>
                      <a:round/>
                      <a:headEnd type="none" w="sm" len="sm"/>
                      <a:tailEnd type="none" w="sm" len="sm"/>
                    </a:lnB>
                  </a:tcPr>
                </a:tc>
                <a:extLst>
                  <a:ext uri="{0D108BD9-81ED-4DB2-BD59-A6C34878D82A}">
                    <a16:rowId xmlns:a16="http://schemas.microsoft.com/office/drawing/2014/main" val="10001"/>
                  </a:ext>
                </a:extLst>
              </a:tr>
              <a:tr h="130850">
                <a:tc>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dk1"/>
                          </a:solidFill>
                          <a:latin typeface="Helvetica Neue"/>
                          <a:ea typeface="Helvetica Neue"/>
                          <a:cs typeface="Helvetica Neue"/>
                          <a:sym typeface="Helvetica Neue"/>
                        </a:rPr>
                        <a:t>Learning from career and labour market information</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r>
                        <a:rPr lang="en-GB" sz="800" u="none" strike="noStrike" cap="none">
                          <a:solidFill>
                            <a:schemeClr val="dk1"/>
                          </a:solidFill>
                          <a:latin typeface="Helvetica Neue"/>
                          <a:ea typeface="Helvetica Neue"/>
                          <a:cs typeface="Helvetica Neue"/>
                          <a:sym typeface="Helvetica Neue"/>
                        </a:rPr>
                        <a:t>Every pupil, and their parents, should have access to good-quality information about future study options and labour market opportunities. They will need the support of an informed advisor to make best use of available information.</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r>
                        <a:rPr lang="en-GB" sz="800" u="none" strike="noStrike" cap="none">
                          <a:solidFill>
                            <a:schemeClr val="dk1"/>
                          </a:solidFill>
                          <a:latin typeface="Helvetica Neue"/>
                          <a:ea typeface="Helvetica Neue"/>
                          <a:cs typeface="Helvetica Neue"/>
                          <a:sym typeface="Helvetica Neue"/>
                        </a:rPr>
                        <a:t>All of the lessons are based on broadening students’ knowledge of labour market opportunities.</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extLst>
                  <a:ext uri="{0D108BD9-81ED-4DB2-BD59-A6C34878D82A}">
                    <a16:rowId xmlns:a16="http://schemas.microsoft.com/office/drawing/2014/main" val="10002"/>
                  </a:ext>
                </a:extLst>
              </a:tr>
              <a:tr h="165600">
                <a:tc>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dk1"/>
                          </a:solidFill>
                          <a:latin typeface="Helvetica Neue"/>
                          <a:ea typeface="Helvetica Neue"/>
                          <a:cs typeface="Helvetica Neue"/>
                          <a:sym typeface="Helvetica Neue"/>
                        </a:rPr>
                        <a:t>Addressing the needs of each pupil</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r>
                        <a:rPr lang="en-GB" sz="800" u="none" strike="noStrike" cap="none">
                          <a:solidFill>
                            <a:schemeClr val="dk1"/>
                          </a:solidFill>
                          <a:latin typeface="Helvetica Neue"/>
                          <a:ea typeface="Helvetica Neue"/>
                          <a:cs typeface="Helvetica Neue"/>
                          <a:sym typeface="Helvetica Neue"/>
                        </a:rPr>
                        <a:t>Pupils have different career guidance needs at different stages. Opportunities for advice and support need to be tailored to the needs of each pupil. A school’s careers programme should embed equality and diversity considerations throughout.</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r>
                        <a:rPr lang="en-GB" sz="800" u="none" strike="noStrike" cap="none">
                          <a:solidFill>
                            <a:schemeClr val="dk1"/>
                          </a:solidFill>
                          <a:latin typeface="Helvetica Neue"/>
                          <a:ea typeface="Helvetica Neue"/>
                          <a:cs typeface="Helvetica Neue"/>
                          <a:sym typeface="Helvetica Neue"/>
                        </a:rPr>
                        <a:t>Themes of equality and diversity are included throughout the lessons with a particular focus on using female role models in technology. The Tech We Can lessons will be delivered before the students make GCSE choices, to encourage them to choose STEM subjects, to aid access to Tech careers in the future.</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extLst>
                  <a:ext uri="{0D108BD9-81ED-4DB2-BD59-A6C34878D82A}">
                    <a16:rowId xmlns:a16="http://schemas.microsoft.com/office/drawing/2014/main" val="10003"/>
                  </a:ext>
                </a:extLst>
              </a:tr>
              <a:tr h="0">
                <a:tc>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dk1"/>
                          </a:solidFill>
                          <a:latin typeface="Helvetica Neue"/>
                          <a:ea typeface="Helvetica Neue"/>
                          <a:cs typeface="Helvetica Neue"/>
                          <a:sym typeface="Helvetica Neue"/>
                        </a:rPr>
                        <a:t>Linking curriculum learning to careers</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r>
                        <a:rPr lang="en-GB" sz="800" u="none" strike="noStrike" cap="none">
                          <a:solidFill>
                            <a:schemeClr val="dk1"/>
                          </a:solidFill>
                          <a:latin typeface="Helvetica Neue"/>
                          <a:ea typeface="Helvetica Neue"/>
                          <a:cs typeface="Helvetica Neue"/>
                          <a:sym typeface="Helvetica Neue"/>
                        </a:rPr>
                        <a:t>All teachers should link curriculum learning with careers. For example, STEM subjects should highlight the relevance of STEM subjects for a wide range of future career paths.</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r>
                        <a:rPr lang="en-GB" sz="800" u="none" strike="noStrike" cap="none">
                          <a:solidFill>
                            <a:schemeClr val="dk1"/>
                          </a:solidFill>
                          <a:latin typeface="Helvetica Neue"/>
                          <a:ea typeface="Helvetica Neue"/>
                          <a:cs typeface="Helvetica Neue"/>
                          <a:sym typeface="Helvetica Neue"/>
                        </a:rPr>
                        <a:t>All lessons are based upon improving and broadening the students’ knowledge of the range of future tech career paths available.</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extLst>
                  <a:ext uri="{0D108BD9-81ED-4DB2-BD59-A6C34878D82A}">
                    <a16:rowId xmlns:a16="http://schemas.microsoft.com/office/drawing/2014/main" val="10004"/>
                  </a:ext>
                </a:extLst>
              </a:tr>
              <a:tr h="130850">
                <a:tc>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dk1"/>
                          </a:solidFill>
                          <a:latin typeface="Helvetica Neue"/>
                          <a:ea typeface="Helvetica Neue"/>
                          <a:cs typeface="Helvetica Neue"/>
                          <a:sym typeface="Helvetica Neue"/>
                        </a:rPr>
                        <a:t>Encounters with employers and employees</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r>
                        <a:rPr lang="en-GB" sz="800" u="none" strike="noStrike" cap="none">
                          <a:solidFill>
                            <a:schemeClr val="dk1"/>
                          </a:solidFill>
                          <a:latin typeface="Helvetica Neue"/>
                          <a:ea typeface="Helvetica Neue"/>
                          <a:cs typeface="Helvetica Neue"/>
                          <a:sym typeface="Helvetica Neue"/>
                        </a:rPr>
                        <a:t>Every pupil should have multiple opportunities to learn from employers about work, employment and the skills that are valued in the workplace. This can be through a range of enrichment activities including visiting speakers, mentoring and enterprise schemes.</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r>
                        <a:rPr lang="en-GB" sz="800" u="none" strike="noStrike" cap="none">
                          <a:solidFill>
                            <a:schemeClr val="dk1"/>
                          </a:solidFill>
                          <a:latin typeface="Helvetica Neue"/>
                          <a:ea typeface="Helvetica Neue"/>
                          <a:cs typeface="Helvetica Neue"/>
                          <a:sym typeface="Helvetica Neue"/>
                        </a:rPr>
                        <a:t>The Tech We Can lessons include opportunities to hear from a range of inspirational role models already in tech careers.</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extLst>
                  <a:ext uri="{0D108BD9-81ED-4DB2-BD59-A6C34878D82A}">
                    <a16:rowId xmlns:a16="http://schemas.microsoft.com/office/drawing/2014/main" val="10005"/>
                  </a:ext>
                </a:extLst>
              </a:tr>
              <a:tr h="130850">
                <a:tc>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dk1"/>
                          </a:solidFill>
                          <a:latin typeface="Helvetica Neue"/>
                          <a:ea typeface="Helvetica Neue"/>
                          <a:cs typeface="Helvetica Neue"/>
                          <a:sym typeface="Helvetica Neue"/>
                        </a:rPr>
                        <a:t>Experiences of workplaces</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r>
                        <a:rPr lang="en-GB" sz="800" u="none" strike="noStrike" cap="none">
                          <a:solidFill>
                            <a:schemeClr val="dk1"/>
                          </a:solidFill>
                          <a:latin typeface="Helvetica Neue"/>
                          <a:ea typeface="Helvetica Neue"/>
                          <a:cs typeface="Helvetica Neue"/>
                          <a:sym typeface="Helvetica Neue"/>
                        </a:rPr>
                        <a:t>Every pupil should have first-hand experiences of the workplace through work visits, work shadowing and/or work experience to help their exploration of career opportunities, and expand their networks.</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endParaRPr sz="1400" u="none" strike="noStrike" cap="none" dirty="0"/>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extLst>
                  <a:ext uri="{0D108BD9-81ED-4DB2-BD59-A6C34878D82A}">
                    <a16:rowId xmlns:a16="http://schemas.microsoft.com/office/drawing/2014/main" val="10006"/>
                  </a:ext>
                </a:extLst>
              </a:tr>
              <a:tr h="130850">
                <a:tc>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dk1"/>
                          </a:solidFill>
                          <a:latin typeface="Helvetica Neue"/>
                          <a:ea typeface="Helvetica Neue"/>
                          <a:cs typeface="Helvetica Neue"/>
                          <a:sym typeface="Helvetica Neue"/>
                        </a:rPr>
                        <a:t>Encounters with further education</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r>
                        <a:rPr lang="en-GB" sz="800" u="none" strike="noStrike" cap="none">
                          <a:solidFill>
                            <a:schemeClr val="dk1"/>
                          </a:solidFill>
                          <a:latin typeface="Helvetica Neue"/>
                          <a:ea typeface="Helvetica Neue"/>
                          <a:cs typeface="Helvetica Neue"/>
                          <a:sym typeface="Helvetica Neue"/>
                        </a:rPr>
                        <a:t>All pupils should understand the full range of learning opportunities that are available to them. This includes both academic and vocational routes and learning in schools, colleges, universities and in the workplace.</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Pts val="800"/>
                        <a:buFont typeface="Arial"/>
                        <a:buNone/>
                        <a:tabLst/>
                        <a:defRPr/>
                      </a:pPr>
                      <a:r>
                        <a:rPr lang="en-GB" sz="800" u="none" strike="noStrike" cap="none" dirty="0">
                          <a:solidFill>
                            <a:schemeClr val="dk1"/>
                          </a:solidFill>
                          <a:latin typeface="Helvetica Neue"/>
                          <a:ea typeface="Helvetica Neue"/>
                          <a:cs typeface="Helvetica Neue"/>
                          <a:sym typeface="Helvetica Neue"/>
                        </a:rPr>
                        <a:t>For homework, the students are asked to research future learning opportunities and which qualifications they’ll need for specific tech careers.</a:t>
                      </a:r>
                      <a:endParaRPr lang="en-GB" sz="1400" u="none" strike="noStrike" cap="none" dirty="0"/>
                    </a:p>
                    <a:p>
                      <a:pPr marL="0" marR="0" lvl="0" indent="0" algn="l" rtl="0">
                        <a:lnSpc>
                          <a:spcPct val="100000"/>
                        </a:lnSpc>
                        <a:spcBef>
                          <a:spcPts val="0"/>
                        </a:spcBef>
                        <a:spcAft>
                          <a:spcPts val="0"/>
                        </a:spcAft>
                        <a:buClr>
                          <a:srgbClr val="000000"/>
                        </a:buClr>
                        <a:buSzPts val="800"/>
                        <a:buFont typeface="Arial"/>
                        <a:buNone/>
                      </a:pPr>
                      <a:endParaRPr sz="800" u="none" strike="noStrike" cap="none" dirty="0">
                        <a:solidFill>
                          <a:schemeClr val="dk1"/>
                        </a:solidFill>
                        <a:latin typeface="Helvetica Neue"/>
                        <a:ea typeface="Helvetica Neue"/>
                        <a:cs typeface="Helvetica Neue"/>
                        <a:sym typeface="Helvetica Neue"/>
                      </a:endParaRPr>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extLst>
                  <a:ext uri="{0D108BD9-81ED-4DB2-BD59-A6C34878D82A}">
                    <a16:rowId xmlns:a16="http://schemas.microsoft.com/office/drawing/2014/main" val="10007"/>
                  </a:ext>
                </a:extLst>
              </a:tr>
              <a:tr h="200325">
                <a:tc>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dk1"/>
                          </a:solidFill>
                          <a:latin typeface="Helvetica Neue"/>
                          <a:ea typeface="Helvetica Neue"/>
                          <a:cs typeface="Helvetica Neue"/>
                          <a:sym typeface="Helvetica Neue"/>
                        </a:rPr>
                        <a:t>Personal guidance</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r>
                        <a:rPr lang="en-GB" sz="800" u="none" strike="noStrike" cap="none">
                          <a:solidFill>
                            <a:schemeClr val="dk1"/>
                          </a:solidFill>
                          <a:latin typeface="Helvetica Neue"/>
                          <a:ea typeface="Helvetica Neue"/>
                          <a:cs typeface="Helvetica Neue"/>
                          <a:sym typeface="Helvetica Neue"/>
                        </a:rPr>
                        <a:t>Every pupil should have opportunities for guidance interviews with a careers adviser, who can be internal (a member of school staff) or external, provided they are trained to an appropriate level. These should be available whenever significant study or career choices are being made. They should be expected for all pupils but should be timed to meet their individual needs.</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solidFill>
                          <a:schemeClr val="dk1"/>
                        </a:solidFill>
                        <a:latin typeface="Helvetica Neue"/>
                        <a:ea typeface="Helvetica Neue"/>
                        <a:cs typeface="Helvetica Neue"/>
                        <a:sym typeface="Helvetica Neue"/>
                      </a:endParaRPr>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Shape 155"/>
        <p:cNvGrpSpPr/>
        <p:nvPr/>
      </p:nvGrpSpPr>
      <p:grpSpPr>
        <a:xfrm>
          <a:off x="0" y="0"/>
          <a:ext cx="0" cy="0"/>
          <a:chOff x="0" y="0"/>
          <a:chExt cx="0" cy="0"/>
        </a:xfrm>
      </p:grpSpPr>
      <p:sp>
        <p:nvSpPr>
          <p:cNvPr id="156" name="Google Shape;156;p7"/>
          <p:cNvSpPr/>
          <p:nvPr/>
        </p:nvSpPr>
        <p:spPr>
          <a:xfrm>
            <a:off x="457199" y="457201"/>
            <a:ext cx="7937500" cy="1594802"/>
          </a:xfrm>
          <a:custGeom>
            <a:avLst/>
            <a:gdLst/>
            <a:ahLst/>
            <a:cxnLst/>
            <a:rect l="l" t="t" r="r" b="b"/>
            <a:pathLst>
              <a:path w="4582795" h="6645909" extrusionOk="0">
                <a:moveTo>
                  <a:pt x="0" y="6645605"/>
                </a:moveTo>
                <a:lnTo>
                  <a:pt x="4582795" y="6645605"/>
                </a:lnTo>
                <a:lnTo>
                  <a:pt x="4582795" y="0"/>
                </a:lnTo>
                <a:lnTo>
                  <a:pt x="0" y="0"/>
                </a:lnTo>
                <a:lnTo>
                  <a:pt x="0" y="6645605"/>
                </a:lnTo>
                <a:close/>
              </a:path>
            </a:pathLst>
          </a:custGeom>
          <a:solidFill>
            <a:srgbClr val="FFCF67"/>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pic>
        <p:nvPicPr>
          <p:cNvPr id="157" name="Google Shape;157;p7"/>
          <p:cNvPicPr preferRelativeResize="0"/>
          <p:nvPr/>
        </p:nvPicPr>
        <p:blipFill rotWithShape="1">
          <a:blip r:embed="rId3">
            <a:alphaModFix/>
          </a:blip>
          <a:srcRect l="30271" r="3614"/>
          <a:stretch/>
        </p:blipFill>
        <p:spPr>
          <a:xfrm>
            <a:off x="8581846" y="457200"/>
            <a:ext cx="1734999" cy="6616745"/>
          </a:xfrm>
          <a:prstGeom prst="rect">
            <a:avLst/>
          </a:prstGeom>
          <a:noFill/>
          <a:ln>
            <a:noFill/>
          </a:ln>
        </p:spPr>
      </p:pic>
      <p:sp>
        <p:nvSpPr>
          <p:cNvPr id="158" name="Google Shape;158;p7"/>
          <p:cNvSpPr txBox="1"/>
          <p:nvPr/>
        </p:nvSpPr>
        <p:spPr>
          <a:xfrm>
            <a:off x="457200" y="818019"/>
            <a:ext cx="4279900" cy="368690"/>
          </a:xfrm>
          <a:prstGeom prst="rect">
            <a:avLst/>
          </a:prstGeom>
          <a:noFill/>
          <a:ln>
            <a:noFill/>
          </a:ln>
        </p:spPr>
        <p:txBody>
          <a:bodyPr spcFirstLastPara="1" wrap="square" lIns="0" tIns="14600" rIns="0" bIns="0" anchor="t" anchorCtr="0">
            <a:spAutoFit/>
          </a:bodyPr>
          <a:lstStyle/>
          <a:p>
            <a:pPr marL="304800" marR="0" lvl="0" indent="0" algn="l" rtl="0">
              <a:lnSpc>
                <a:spcPct val="100000"/>
              </a:lnSpc>
              <a:spcBef>
                <a:spcPts val="0"/>
              </a:spcBef>
              <a:spcAft>
                <a:spcPts val="0"/>
              </a:spcAft>
              <a:buClr>
                <a:srgbClr val="000000"/>
              </a:buClr>
              <a:buSzPts val="2300"/>
              <a:buFont typeface="Arial"/>
              <a:buNone/>
            </a:pPr>
            <a:r>
              <a:rPr lang="en-GB" sz="2300" b="1" i="0" u="none" strike="noStrike" cap="none">
                <a:solidFill>
                  <a:srgbClr val="231F20"/>
                </a:solidFill>
                <a:latin typeface="Poppins"/>
                <a:ea typeface="Poppins"/>
                <a:cs typeface="Poppins"/>
                <a:sym typeface="Poppins"/>
              </a:rPr>
              <a:t>National Curriculum links</a:t>
            </a:r>
            <a:endParaRPr sz="2300" b="0" i="0" u="none" strike="noStrike" cap="none">
              <a:solidFill>
                <a:schemeClr val="dk1"/>
              </a:solidFill>
              <a:latin typeface="Poppins"/>
              <a:ea typeface="Poppins"/>
              <a:cs typeface="Poppins"/>
              <a:sym typeface="Poppins"/>
            </a:endParaRPr>
          </a:p>
        </p:txBody>
      </p:sp>
      <p:sp>
        <p:nvSpPr>
          <p:cNvPr id="159" name="Google Shape;159;p7"/>
          <p:cNvSpPr txBox="1">
            <a:spLocks noGrp="1"/>
          </p:cNvSpPr>
          <p:nvPr>
            <p:ph type="sldNum" idx="12"/>
          </p:nvPr>
        </p:nvSpPr>
        <p:spPr>
          <a:xfrm>
            <a:off x="10223500" y="7169926"/>
            <a:ext cx="93345" cy="116699"/>
          </a:xfrm>
          <a:prstGeom prst="rect">
            <a:avLst/>
          </a:prstGeom>
          <a:noFill/>
          <a:ln>
            <a:noFill/>
          </a:ln>
        </p:spPr>
        <p:txBody>
          <a:bodyPr spcFirstLastPara="1" wrap="square" lIns="0" tIns="8875" rIns="0" bIns="0" anchor="t" anchorCtr="0">
            <a:spAutoFit/>
          </a:bodyPr>
          <a:lstStyle/>
          <a:p>
            <a:pPr marL="25400" lvl="0" indent="0" algn="l" rtl="0">
              <a:lnSpc>
                <a:spcPct val="100000"/>
              </a:lnSpc>
              <a:spcBef>
                <a:spcPts val="0"/>
              </a:spcBef>
              <a:spcAft>
                <a:spcPts val="0"/>
              </a:spcAft>
              <a:buSzPts val="700"/>
              <a:buNone/>
            </a:pPr>
            <a:r>
              <a:rPr lang="en-GB" sz="700" dirty="0"/>
              <a:t>5</a:t>
            </a:r>
            <a:endParaRPr sz="700" dirty="0"/>
          </a:p>
        </p:txBody>
      </p:sp>
      <p:graphicFrame>
        <p:nvGraphicFramePr>
          <p:cNvPr id="160" name="Google Shape;160;p7"/>
          <p:cNvGraphicFramePr/>
          <p:nvPr/>
        </p:nvGraphicFramePr>
        <p:xfrm>
          <a:off x="457200" y="2085951"/>
          <a:ext cx="7937500" cy="4945240"/>
        </p:xfrm>
        <a:graphic>
          <a:graphicData uri="http://schemas.openxmlformats.org/drawingml/2006/table">
            <a:tbl>
              <a:tblPr firstRow="1" bandRow="1">
                <a:noFill/>
                <a:tableStyleId>{83971466-A081-40D4-A840-D1BED80EEF5A}</a:tableStyleId>
              </a:tblPr>
              <a:tblGrid>
                <a:gridCol w="890875">
                  <a:extLst>
                    <a:ext uri="{9D8B030D-6E8A-4147-A177-3AD203B41FA5}">
                      <a16:colId xmlns:a16="http://schemas.microsoft.com/office/drawing/2014/main" val="20000"/>
                    </a:ext>
                  </a:extLst>
                </a:gridCol>
                <a:gridCol w="175250">
                  <a:extLst>
                    <a:ext uri="{9D8B030D-6E8A-4147-A177-3AD203B41FA5}">
                      <a16:colId xmlns:a16="http://schemas.microsoft.com/office/drawing/2014/main" val="20001"/>
                    </a:ext>
                  </a:extLst>
                </a:gridCol>
                <a:gridCol w="525775">
                  <a:extLst>
                    <a:ext uri="{9D8B030D-6E8A-4147-A177-3AD203B41FA5}">
                      <a16:colId xmlns:a16="http://schemas.microsoft.com/office/drawing/2014/main" val="20002"/>
                    </a:ext>
                  </a:extLst>
                </a:gridCol>
                <a:gridCol w="6345600">
                  <a:extLst>
                    <a:ext uri="{9D8B030D-6E8A-4147-A177-3AD203B41FA5}">
                      <a16:colId xmlns:a16="http://schemas.microsoft.com/office/drawing/2014/main" val="20003"/>
                    </a:ext>
                  </a:extLst>
                </a:gridCol>
              </a:tblGrid>
              <a:tr h="190650">
                <a:tc gridSpan="2">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lt1"/>
                          </a:solidFill>
                          <a:latin typeface="Poppins"/>
                          <a:ea typeface="Poppins"/>
                          <a:cs typeface="Poppins"/>
                          <a:sym typeface="Poppins"/>
                        </a:rPr>
                        <a:t>Subject</a:t>
                      </a:r>
                      <a:endParaRPr sz="1400" u="none" strike="noStrike" cap="none"/>
                    </a:p>
                  </a:txBody>
                  <a:tcPr marL="72000" marR="72000" marT="46800" marB="46800">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E56757"/>
                    </a:solidFill>
                  </a:tcPr>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800"/>
                        <a:buFont typeface="Arial"/>
                        <a:buNone/>
                      </a:pPr>
                      <a:endParaRPr sz="800" b="1" u="none" strike="noStrike" cap="none">
                        <a:solidFill>
                          <a:schemeClr val="lt1"/>
                        </a:solidFill>
                        <a:latin typeface="Poppins"/>
                        <a:ea typeface="Poppins"/>
                        <a:cs typeface="Poppins"/>
                        <a:sym typeface="Poppins"/>
                      </a:endParaRPr>
                    </a:p>
                  </a:txBody>
                  <a:tcPr marL="72000" marR="72000" marT="46800" marB="46800">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E56757"/>
                    </a:solidFill>
                  </a:tcPr>
                </a:tc>
                <a:tc>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lt1"/>
                          </a:solidFill>
                          <a:latin typeface="Poppins"/>
                          <a:ea typeface="Poppins"/>
                          <a:cs typeface="Poppins"/>
                          <a:sym typeface="Poppins"/>
                        </a:rPr>
                        <a:t>National curriculum objectives/topics</a:t>
                      </a:r>
                      <a:endParaRPr sz="1400" u="none" strike="noStrike" cap="none"/>
                    </a:p>
                  </a:txBody>
                  <a:tcPr marL="72000" marR="72000" marT="46800" marB="46800">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E56757"/>
                    </a:solidFill>
                  </a:tcPr>
                </a:tc>
                <a:extLst>
                  <a:ext uri="{0D108BD9-81ED-4DB2-BD59-A6C34878D82A}">
                    <a16:rowId xmlns:a16="http://schemas.microsoft.com/office/drawing/2014/main" val="10000"/>
                  </a:ext>
                </a:extLst>
              </a:tr>
              <a:tr h="729950">
                <a:tc gridSpan="3">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dk1"/>
                          </a:solidFill>
                          <a:latin typeface="Helvetica Neue"/>
                          <a:ea typeface="Helvetica Neue"/>
                          <a:cs typeface="Helvetica Neue"/>
                          <a:sym typeface="Helvetica Neue"/>
                        </a:rPr>
                        <a:t>Computing</a:t>
                      </a:r>
                      <a:endParaRPr sz="1400" u="none" strike="noStrike" cap="none"/>
                    </a:p>
                  </a:txBody>
                  <a:tcPr marL="72000" marR="72000" marT="46800" marB="46800">
                    <a:lnT w="12700" cap="flat" cmpd="sng">
                      <a:solidFill>
                        <a:schemeClr val="lt1"/>
                      </a:solidFill>
                      <a:prstDash val="solid"/>
                      <a:round/>
                      <a:headEnd type="none" w="sm" len="sm"/>
                      <a:tailEnd type="none" w="sm" len="sm"/>
                    </a:lnT>
                    <a:lnB w="9525" cap="flat" cmpd="sng">
                      <a:solidFill>
                        <a:schemeClr val="dk1"/>
                      </a:solidFill>
                      <a:prstDash val="dot"/>
                      <a:round/>
                      <a:headEnd type="none" w="sm" len="sm"/>
                      <a:tailEnd type="none" w="sm" len="sm"/>
                    </a:lnB>
                  </a:tcPr>
                </a:tc>
                <a:tc hMerge="1">
                  <a:txBody>
                    <a:bodyPr/>
                    <a:lstStyle/>
                    <a:p>
                      <a:endParaRPr lang="en-US"/>
                    </a:p>
                  </a:txBody>
                  <a:tcPr/>
                </a:tc>
                <a:tc hMerge="1">
                  <a:txBody>
                    <a:bodyPr/>
                    <a:lstStyle/>
                    <a:p>
                      <a:endParaRPr lang="en-US"/>
                    </a:p>
                  </a:txBody>
                  <a:tcPr/>
                </a:tc>
                <a:tc>
                  <a:txBody>
                    <a:bodyPr/>
                    <a:lstStyle/>
                    <a:p>
                      <a:pPr marL="141288" marR="0" lvl="0" indent="-141288" algn="l" rtl="0">
                        <a:lnSpc>
                          <a:spcPct val="100000"/>
                        </a:lnSpc>
                        <a:spcBef>
                          <a:spcPts val="0"/>
                        </a:spcBef>
                        <a:spcAft>
                          <a:spcPts val="0"/>
                        </a:spcAft>
                        <a:buClr>
                          <a:schemeClr val="dk1"/>
                        </a:buClr>
                        <a:buSzPts val="800"/>
                        <a:buFont typeface="Arial"/>
                        <a:buChar char="•"/>
                      </a:pPr>
                      <a:r>
                        <a:rPr lang="en-GB" sz="800" u="none" strike="noStrike" cap="none">
                          <a:solidFill>
                            <a:schemeClr val="dk1"/>
                          </a:solidFill>
                          <a:latin typeface="Helvetica Neue"/>
                          <a:ea typeface="Helvetica Neue"/>
                          <a:cs typeface="Helvetica Neue"/>
                          <a:sym typeface="Helvetica Neue"/>
                        </a:rPr>
                        <a:t>Pupils are responsible, competent, confident and creative users of information and communication technology.</a:t>
                      </a:r>
                      <a:endParaRPr sz="1400" u="none" strike="noStrike" cap="none"/>
                    </a:p>
                    <a:p>
                      <a:pPr marL="141288" marR="0" lvl="0" indent="-141288" algn="l" rtl="0">
                        <a:lnSpc>
                          <a:spcPct val="100000"/>
                        </a:lnSpc>
                        <a:spcBef>
                          <a:spcPts val="0"/>
                        </a:spcBef>
                        <a:spcAft>
                          <a:spcPts val="0"/>
                        </a:spcAft>
                        <a:buClr>
                          <a:schemeClr val="dk1"/>
                        </a:buClr>
                        <a:buSzPts val="800"/>
                        <a:buFont typeface="Arial"/>
                        <a:buChar char="•"/>
                      </a:pPr>
                      <a:r>
                        <a:rPr lang="en-GB" sz="800" u="none" strike="noStrike" cap="none">
                          <a:solidFill>
                            <a:schemeClr val="dk1"/>
                          </a:solidFill>
                          <a:latin typeface="Helvetica Neue"/>
                          <a:ea typeface="Helvetica Neue"/>
                          <a:cs typeface="Helvetica Neue"/>
                          <a:sym typeface="Helvetica Neue"/>
                        </a:rPr>
                        <a:t>Create, reuse, revise and repurpose digital artefacts for a given audience with attention to trustworthiness, design and usability.</a:t>
                      </a:r>
                      <a:endParaRPr sz="1400" u="none" strike="noStrike" cap="none"/>
                    </a:p>
                    <a:p>
                      <a:pPr marL="141288" marR="0" lvl="0" indent="-141288" algn="l" rtl="0">
                        <a:lnSpc>
                          <a:spcPct val="100000"/>
                        </a:lnSpc>
                        <a:spcBef>
                          <a:spcPts val="0"/>
                        </a:spcBef>
                        <a:spcAft>
                          <a:spcPts val="0"/>
                        </a:spcAft>
                        <a:buClr>
                          <a:schemeClr val="dk1"/>
                        </a:buClr>
                        <a:buSzPts val="800"/>
                        <a:buFont typeface="Arial"/>
                        <a:buChar char="•"/>
                      </a:pPr>
                      <a:r>
                        <a:rPr lang="en-GB" sz="800" u="none" strike="noStrike" cap="none">
                          <a:solidFill>
                            <a:schemeClr val="dk1"/>
                          </a:solidFill>
                          <a:latin typeface="Helvetica Neue"/>
                          <a:ea typeface="Helvetica Neue"/>
                          <a:cs typeface="Helvetica Neue"/>
                          <a:sym typeface="Helvetica Neue"/>
                        </a:rPr>
                        <a:t>Understand a range of ways to use technology safely, respectfully, responsibly and securely, including protecting their online identity and privacy; recognise inappropriate content, contact and conduct and know how to report concerns.</a:t>
                      </a:r>
                      <a:endParaRPr sz="1400" u="none" strike="noStrike" cap="none"/>
                    </a:p>
                  </a:txBody>
                  <a:tcPr marL="72000" marR="72000" marT="46800" marB="46800">
                    <a:lnT w="12700" cap="flat" cmpd="sng">
                      <a:solidFill>
                        <a:schemeClr val="lt1"/>
                      </a:solidFill>
                      <a:prstDash val="solid"/>
                      <a:round/>
                      <a:headEnd type="none" w="sm" len="sm"/>
                      <a:tailEnd type="none" w="sm" len="sm"/>
                    </a:lnT>
                    <a:lnB w="9525" cap="flat" cmpd="sng">
                      <a:solidFill>
                        <a:schemeClr val="dk1"/>
                      </a:solidFill>
                      <a:prstDash val="dot"/>
                      <a:round/>
                      <a:headEnd type="none" w="sm" len="sm"/>
                      <a:tailEnd type="none" w="sm" len="sm"/>
                    </a:lnB>
                  </a:tcPr>
                </a:tc>
                <a:extLst>
                  <a:ext uri="{0D108BD9-81ED-4DB2-BD59-A6C34878D82A}">
                    <a16:rowId xmlns:a16="http://schemas.microsoft.com/office/drawing/2014/main" val="10001"/>
                  </a:ext>
                </a:extLst>
              </a:tr>
              <a:tr h="199850">
                <a:tc gridSpan="3">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dk1"/>
                          </a:solidFill>
                          <a:latin typeface="Helvetica Neue"/>
                          <a:ea typeface="Helvetica Neue"/>
                          <a:cs typeface="Helvetica Neue"/>
                          <a:sym typeface="Helvetica Neue"/>
                        </a:rPr>
                        <a:t>Spoken English</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tc hMerge="1">
                  <a:txBody>
                    <a:bodyPr/>
                    <a:lstStyle/>
                    <a:p>
                      <a:endParaRPr lang="en-US"/>
                    </a:p>
                  </a:txBody>
                  <a:tcPr/>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800"/>
                        <a:buFont typeface="Arial"/>
                        <a:buNone/>
                      </a:pPr>
                      <a:r>
                        <a:rPr lang="en-GB" sz="800" u="none" strike="noStrike" cap="none">
                          <a:solidFill>
                            <a:schemeClr val="dk1"/>
                          </a:solidFill>
                          <a:latin typeface="Helvetica Neue"/>
                          <a:ea typeface="Helvetica Neue"/>
                          <a:cs typeface="Helvetica Neue"/>
                          <a:sym typeface="Helvetica Neue"/>
                        </a:rPr>
                        <a:t>Giving short speeches and presentations, expressing their own ideas and keeping to the point.</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extLst>
                  <a:ext uri="{0D108BD9-81ED-4DB2-BD59-A6C34878D82A}">
                    <a16:rowId xmlns:a16="http://schemas.microsoft.com/office/drawing/2014/main" val="10002"/>
                  </a:ext>
                </a:extLst>
              </a:tr>
              <a:tr h="514225">
                <a:tc rowSpan="3">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dk1"/>
                          </a:solidFill>
                          <a:latin typeface="Helvetica Neue"/>
                          <a:ea typeface="Helvetica Neue"/>
                          <a:cs typeface="Helvetica Neue"/>
                          <a:sym typeface="Helvetica Neue"/>
                        </a:rPr>
                        <a:t>Science</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tc gridSpan="2">
                  <a:txBody>
                    <a:bodyPr/>
                    <a:lstStyle/>
                    <a:p>
                      <a:pPr marL="0" marR="0" lvl="0" indent="0" algn="l" rtl="0">
                        <a:lnSpc>
                          <a:spcPct val="100000"/>
                        </a:lnSpc>
                        <a:spcBef>
                          <a:spcPts val="0"/>
                        </a:spcBef>
                        <a:spcAft>
                          <a:spcPts val="0"/>
                        </a:spcAft>
                        <a:buClr>
                          <a:srgbClr val="000000"/>
                        </a:buClr>
                        <a:buSzPts val="800"/>
                        <a:buFont typeface="Arial"/>
                        <a:buNone/>
                      </a:pPr>
                      <a:r>
                        <a:rPr lang="en-GB" sz="800" u="none" strike="noStrike" cap="none">
                          <a:solidFill>
                            <a:schemeClr val="dk1"/>
                          </a:solidFill>
                          <a:latin typeface="Helvetica Neue"/>
                          <a:ea typeface="Helvetica Neue"/>
                          <a:cs typeface="Helvetica Neue"/>
                          <a:sym typeface="Helvetica Neue"/>
                        </a:rPr>
                        <a:t>Biology</a:t>
                      </a:r>
                      <a:endParaRPr sz="800" b="1" u="none" strike="noStrike" cap="none">
                        <a:solidFill>
                          <a:schemeClr val="dk1"/>
                        </a:solidFill>
                        <a:latin typeface="Helvetica Neue"/>
                        <a:ea typeface="Helvetica Neue"/>
                        <a:cs typeface="Helvetica Neue"/>
                        <a:sym typeface="Helvetica Neue"/>
                      </a:endParaRPr>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800"/>
                        <a:buFont typeface="Arial"/>
                        <a:buNone/>
                      </a:pPr>
                      <a:r>
                        <a:rPr lang="en-GB" sz="800" u="none" strike="noStrike" cap="none">
                          <a:solidFill>
                            <a:schemeClr val="dk1"/>
                          </a:solidFill>
                          <a:latin typeface="Helvetica Neue"/>
                          <a:ea typeface="Helvetica Neue"/>
                          <a:cs typeface="Helvetica Neue"/>
                          <a:sym typeface="Helvetica Neue"/>
                        </a:rPr>
                        <a:t>Structure and Function of Living Organisms</a:t>
                      </a:r>
                      <a:endParaRPr sz="1400" u="none" strike="noStrike" cap="none"/>
                    </a:p>
                    <a:p>
                      <a:pPr marL="141288" marR="0" lvl="0" indent="-141288" algn="l" rtl="0">
                        <a:lnSpc>
                          <a:spcPct val="100000"/>
                        </a:lnSpc>
                        <a:spcBef>
                          <a:spcPts val="0"/>
                        </a:spcBef>
                        <a:spcAft>
                          <a:spcPts val="0"/>
                        </a:spcAft>
                        <a:buClr>
                          <a:schemeClr val="dk1"/>
                        </a:buClr>
                        <a:buSzPts val="800"/>
                        <a:buFont typeface="Arial"/>
                        <a:buChar char="•"/>
                      </a:pPr>
                      <a:r>
                        <a:rPr lang="en-GB" sz="800" u="none" strike="noStrike" cap="none">
                          <a:solidFill>
                            <a:schemeClr val="dk1"/>
                          </a:solidFill>
                          <a:latin typeface="Helvetica Neue"/>
                          <a:ea typeface="Helvetica Neue"/>
                          <a:cs typeface="Helvetica Neue"/>
                          <a:sym typeface="Helvetica Neue"/>
                        </a:rPr>
                        <a:t>The skeletal and muscular systems</a:t>
                      </a:r>
                      <a:endParaRPr sz="1400" u="none" strike="noStrike" cap="none"/>
                    </a:p>
                    <a:p>
                      <a:pPr marL="141288" marR="0" lvl="0" indent="-141288" algn="l" rtl="0">
                        <a:lnSpc>
                          <a:spcPct val="100000"/>
                        </a:lnSpc>
                        <a:spcBef>
                          <a:spcPts val="0"/>
                        </a:spcBef>
                        <a:spcAft>
                          <a:spcPts val="0"/>
                        </a:spcAft>
                        <a:buClr>
                          <a:schemeClr val="dk1"/>
                        </a:buClr>
                        <a:buSzPts val="800"/>
                        <a:buFont typeface="Arial"/>
                        <a:buChar char="•"/>
                      </a:pPr>
                      <a:r>
                        <a:rPr lang="en-GB" sz="800" u="none" strike="noStrike" cap="none">
                          <a:solidFill>
                            <a:schemeClr val="dk1"/>
                          </a:solidFill>
                          <a:latin typeface="Helvetica Neue"/>
                          <a:ea typeface="Helvetica Neue"/>
                          <a:cs typeface="Helvetica Neue"/>
                          <a:sym typeface="Helvetica Neue"/>
                        </a:rPr>
                        <a:t>Cells and Organisms</a:t>
                      </a:r>
                      <a:endParaRPr sz="1400" u="none" strike="noStrike" cap="none"/>
                    </a:p>
                    <a:p>
                      <a:pPr marL="141288" marR="0" lvl="0" indent="-141288" algn="l" rtl="0">
                        <a:lnSpc>
                          <a:spcPct val="100000"/>
                        </a:lnSpc>
                        <a:spcBef>
                          <a:spcPts val="0"/>
                        </a:spcBef>
                        <a:spcAft>
                          <a:spcPts val="0"/>
                        </a:spcAft>
                        <a:buClr>
                          <a:schemeClr val="dk1"/>
                        </a:buClr>
                        <a:buSzPts val="800"/>
                        <a:buFont typeface="Arial"/>
                        <a:buChar char="•"/>
                      </a:pPr>
                      <a:r>
                        <a:rPr lang="en-GB" sz="800" u="none" strike="noStrike" cap="none">
                          <a:solidFill>
                            <a:schemeClr val="dk1"/>
                          </a:solidFill>
                          <a:latin typeface="Helvetica Neue"/>
                          <a:ea typeface="Helvetica Neue"/>
                          <a:cs typeface="Helvetica Neue"/>
                          <a:sym typeface="Helvetica Neue"/>
                        </a:rPr>
                        <a:t>Health</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extLst>
                  <a:ext uri="{0D108BD9-81ED-4DB2-BD59-A6C34878D82A}">
                    <a16:rowId xmlns:a16="http://schemas.microsoft.com/office/drawing/2014/main" val="10003"/>
                  </a:ext>
                </a:extLst>
              </a:tr>
              <a:tr h="190650">
                <a:tc v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r>
                        <a:rPr lang="en-GB" sz="800" u="none" strike="noStrike" cap="none">
                          <a:solidFill>
                            <a:schemeClr val="dk1"/>
                          </a:solidFill>
                          <a:latin typeface="Helvetica Neue"/>
                          <a:ea typeface="Helvetica Neue"/>
                          <a:cs typeface="Helvetica Neue"/>
                          <a:sym typeface="Helvetica Neue"/>
                        </a:rPr>
                        <a:t>Physics</a:t>
                      </a:r>
                      <a:endParaRPr sz="18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800"/>
                        <a:buFont typeface="Arial"/>
                        <a:buNone/>
                      </a:pPr>
                      <a:r>
                        <a:rPr lang="en-GB" sz="800" u="none" strike="noStrike" cap="none">
                          <a:solidFill>
                            <a:schemeClr val="dk1"/>
                          </a:solidFill>
                          <a:latin typeface="Helvetica Neue"/>
                          <a:ea typeface="Helvetica Neue"/>
                          <a:cs typeface="Helvetica Neue"/>
                          <a:sym typeface="Helvetica Neue"/>
                        </a:rPr>
                        <a:t>Space Physics</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extLst>
                  <a:ext uri="{0D108BD9-81ED-4DB2-BD59-A6C34878D82A}">
                    <a16:rowId xmlns:a16="http://schemas.microsoft.com/office/drawing/2014/main" val="10004"/>
                  </a:ext>
                </a:extLst>
              </a:tr>
              <a:tr h="190650">
                <a:tc v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r>
                        <a:rPr lang="en-GB" sz="800" u="none" strike="noStrike" cap="none">
                          <a:solidFill>
                            <a:schemeClr val="dk1"/>
                          </a:solidFill>
                          <a:latin typeface="Helvetica Neue"/>
                          <a:ea typeface="Helvetica Neue"/>
                          <a:cs typeface="Helvetica Neue"/>
                          <a:sym typeface="Helvetica Neue"/>
                        </a:rPr>
                        <a:t>Chemistry</a:t>
                      </a:r>
                      <a:endParaRPr sz="18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800"/>
                        <a:buFont typeface="Arial"/>
                        <a:buNone/>
                      </a:pPr>
                      <a:r>
                        <a:rPr lang="en-GB" sz="800" u="none" strike="noStrike" cap="none">
                          <a:solidFill>
                            <a:schemeClr val="dk1"/>
                          </a:solidFill>
                          <a:latin typeface="Helvetica Neue"/>
                          <a:ea typeface="Helvetica Neue"/>
                          <a:cs typeface="Helvetica Neue"/>
                          <a:sym typeface="Helvetica Neue"/>
                        </a:rPr>
                        <a:t>Earth and Atmosphere</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extLst>
                  <a:ext uri="{0D108BD9-81ED-4DB2-BD59-A6C34878D82A}">
                    <a16:rowId xmlns:a16="http://schemas.microsoft.com/office/drawing/2014/main" val="10005"/>
                  </a:ext>
                </a:extLst>
              </a:tr>
              <a:tr h="298525">
                <a:tc gridSpan="3">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dk1"/>
                          </a:solidFill>
                          <a:latin typeface="Helvetica Neue"/>
                          <a:ea typeface="Helvetica Neue"/>
                          <a:cs typeface="Helvetica Neue"/>
                          <a:sym typeface="Helvetica Neue"/>
                        </a:rPr>
                        <a:t>Citizenship</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tc hMerge="1">
                  <a:txBody>
                    <a:bodyPr/>
                    <a:lstStyle/>
                    <a:p>
                      <a:endParaRPr lang="en-US"/>
                    </a:p>
                  </a:txBody>
                  <a:tcPr/>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800"/>
                        <a:buFont typeface="Arial"/>
                        <a:buNone/>
                      </a:pPr>
                      <a:r>
                        <a:rPr lang="en-GB" sz="800" u="none" strike="noStrike" cap="none">
                          <a:solidFill>
                            <a:schemeClr val="dk1"/>
                          </a:solidFill>
                          <a:latin typeface="Helvetica Neue"/>
                          <a:ea typeface="Helvetica Neue"/>
                          <a:cs typeface="Helvetica Neue"/>
                          <a:sym typeface="Helvetica Neue"/>
                        </a:rPr>
                        <a:t>The roles played by public institutions and voluntary groups in society, and the ways in which citizens work together to improve their communities.</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extLst>
                  <a:ext uri="{0D108BD9-81ED-4DB2-BD59-A6C34878D82A}">
                    <a16:rowId xmlns:a16="http://schemas.microsoft.com/office/drawing/2014/main" val="10006"/>
                  </a:ext>
                </a:extLst>
              </a:tr>
              <a:tr h="190650">
                <a:tc gridSpan="3">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dk1"/>
                          </a:solidFill>
                          <a:latin typeface="Helvetica Neue"/>
                          <a:ea typeface="Helvetica Neue"/>
                          <a:cs typeface="Helvetica Neue"/>
                          <a:sym typeface="Helvetica Neue"/>
                        </a:rPr>
                        <a:t>Art and Design</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tc hMerge="1">
                  <a:txBody>
                    <a:bodyPr/>
                    <a:lstStyle/>
                    <a:p>
                      <a:endParaRPr lang="en-US"/>
                    </a:p>
                  </a:txBody>
                  <a:tcPr/>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800"/>
                        <a:buFont typeface="Arial"/>
                        <a:buNone/>
                      </a:pPr>
                      <a:r>
                        <a:rPr lang="en-GB" sz="800" u="none" strike="noStrike" cap="none">
                          <a:solidFill>
                            <a:schemeClr val="dk1"/>
                          </a:solidFill>
                          <a:latin typeface="Helvetica Neue"/>
                          <a:ea typeface="Helvetica Neue"/>
                          <a:cs typeface="Helvetica Neue"/>
                          <a:sym typeface="Helvetica Neue"/>
                        </a:rPr>
                        <a:t>To use a range of techniques and media.</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extLst>
                  <a:ext uri="{0D108BD9-81ED-4DB2-BD59-A6C34878D82A}">
                    <a16:rowId xmlns:a16="http://schemas.microsoft.com/office/drawing/2014/main" val="10007"/>
                  </a:ext>
                </a:extLst>
              </a:tr>
              <a:tr h="514225">
                <a:tc rowSpan="2">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dk1"/>
                          </a:solidFill>
                          <a:latin typeface="Helvetica Neue"/>
                          <a:ea typeface="Helvetica Neue"/>
                          <a:cs typeface="Helvetica Neue"/>
                          <a:sym typeface="Helvetica Neue"/>
                        </a:rPr>
                        <a:t>Design and Technology</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tc gridSpan="2">
                  <a:txBody>
                    <a:bodyPr/>
                    <a:lstStyle/>
                    <a:p>
                      <a:pPr marL="0" marR="0" lvl="0" indent="0" algn="l" rtl="0">
                        <a:lnSpc>
                          <a:spcPct val="100000"/>
                        </a:lnSpc>
                        <a:spcBef>
                          <a:spcPts val="0"/>
                        </a:spcBef>
                        <a:spcAft>
                          <a:spcPts val="0"/>
                        </a:spcAft>
                        <a:buClr>
                          <a:srgbClr val="000000"/>
                        </a:buClr>
                        <a:buSzPts val="800"/>
                        <a:buFont typeface="Arial"/>
                        <a:buNone/>
                      </a:pPr>
                      <a:r>
                        <a:rPr lang="en-GB" sz="800" u="none" strike="noStrike" cap="none">
                          <a:solidFill>
                            <a:schemeClr val="dk1"/>
                          </a:solidFill>
                          <a:latin typeface="Helvetica Neue"/>
                          <a:ea typeface="Helvetica Neue"/>
                          <a:cs typeface="Helvetica Neue"/>
                          <a:sym typeface="Helvetica Neue"/>
                        </a:rPr>
                        <a:t>Design</a:t>
                      </a:r>
                      <a:endParaRPr sz="800" b="1" u="none" strike="noStrike" cap="none">
                        <a:solidFill>
                          <a:schemeClr val="dk1"/>
                        </a:solidFill>
                        <a:latin typeface="Helvetica Neue"/>
                        <a:ea typeface="Helvetica Neue"/>
                        <a:cs typeface="Helvetica Neue"/>
                        <a:sym typeface="Helvetica Neue"/>
                      </a:endParaRPr>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tc hMerge="1">
                  <a:txBody>
                    <a:bodyPr/>
                    <a:lstStyle/>
                    <a:p>
                      <a:endParaRPr lang="en-US"/>
                    </a:p>
                  </a:txBody>
                  <a:tcPr/>
                </a:tc>
                <a:tc>
                  <a:txBody>
                    <a:bodyPr/>
                    <a:lstStyle/>
                    <a:p>
                      <a:pPr marL="141288" marR="0" lvl="0" indent="-141288" algn="l" rtl="0">
                        <a:lnSpc>
                          <a:spcPct val="100000"/>
                        </a:lnSpc>
                        <a:spcBef>
                          <a:spcPts val="0"/>
                        </a:spcBef>
                        <a:spcAft>
                          <a:spcPts val="0"/>
                        </a:spcAft>
                        <a:buClr>
                          <a:schemeClr val="dk1"/>
                        </a:buClr>
                        <a:buSzPts val="800"/>
                        <a:buFont typeface="Arial"/>
                        <a:buChar char="•"/>
                      </a:pPr>
                      <a:r>
                        <a:rPr lang="en-GB" sz="800" u="none" strike="noStrike" cap="none">
                          <a:solidFill>
                            <a:schemeClr val="dk1"/>
                          </a:solidFill>
                          <a:latin typeface="Helvetica Neue"/>
                          <a:ea typeface="Helvetica Neue"/>
                          <a:cs typeface="Helvetica Neue"/>
                          <a:sym typeface="Helvetica Neue"/>
                        </a:rPr>
                        <a:t>Develop specifications to inform the design of innovative, functional, appealing products that respond to the needs in a variety of situations.</a:t>
                      </a:r>
                      <a:endParaRPr sz="1400" u="none" strike="noStrike" cap="none"/>
                    </a:p>
                    <a:p>
                      <a:pPr marL="141288" marR="0" lvl="0" indent="-141288" algn="l" rtl="0">
                        <a:lnSpc>
                          <a:spcPct val="100000"/>
                        </a:lnSpc>
                        <a:spcBef>
                          <a:spcPts val="0"/>
                        </a:spcBef>
                        <a:spcAft>
                          <a:spcPts val="0"/>
                        </a:spcAft>
                        <a:buClr>
                          <a:schemeClr val="dk1"/>
                        </a:buClr>
                        <a:buSzPts val="800"/>
                        <a:buFont typeface="Arial"/>
                        <a:buChar char="•"/>
                      </a:pPr>
                      <a:r>
                        <a:rPr lang="en-GB" sz="800" u="none" strike="noStrike" cap="none">
                          <a:solidFill>
                            <a:schemeClr val="dk1"/>
                          </a:solidFill>
                          <a:latin typeface="Helvetica Neue"/>
                          <a:ea typeface="Helvetica Neue"/>
                          <a:cs typeface="Helvetica Neue"/>
                          <a:sym typeface="Helvetica Neue"/>
                        </a:rPr>
                        <a:t>Develop and communicate design ideas using annotated sketches, 3D and mathematical modelling, oral and digital presentation and computer based tools.</a:t>
                      </a:r>
                      <a:endParaRPr sz="800" b="1" u="none" strike="noStrike" cap="none">
                        <a:solidFill>
                          <a:schemeClr val="dk1"/>
                        </a:solidFill>
                        <a:latin typeface="Helvetica Neue"/>
                        <a:ea typeface="Helvetica Neue"/>
                        <a:cs typeface="Helvetica Neue"/>
                        <a:sym typeface="Helvetica Neue"/>
                      </a:endParaRPr>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extLst>
                  <a:ext uri="{0D108BD9-81ED-4DB2-BD59-A6C34878D82A}">
                    <a16:rowId xmlns:a16="http://schemas.microsoft.com/office/drawing/2014/main" val="10008"/>
                  </a:ext>
                </a:extLst>
              </a:tr>
              <a:tr h="514225">
                <a:tc v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r>
                        <a:rPr lang="en-GB" sz="800" u="none" strike="noStrike" cap="none">
                          <a:solidFill>
                            <a:schemeClr val="dk1"/>
                          </a:solidFill>
                          <a:latin typeface="Helvetica Neue"/>
                          <a:ea typeface="Helvetica Neue"/>
                          <a:cs typeface="Helvetica Neue"/>
                          <a:sym typeface="Helvetica Neue"/>
                        </a:rPr>
                        <a:t>Evaluate</a:t>
                      </a:r>
                      <a:endParaRPr sz="18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tc hMerge="1">
                  <a:txBody>
                    <a:bodyPr/>
                    <a:lstStyle/>
                    <a:p>
                      <a:endParaRPr lang="en-US"/>
                    </a:p>
                  </a:txBody>
                  <a:tcPr/>
                </a:tc>
                <a:tc>
                  <a:txBody>
                    <a:bodyPr/>
                    <a:lstStyle/>
                    <a:p>
                      <a:pPr marL="141288" marR="0" lvl="0" indent="-141288" algn="l" rtl="0">
                        <a:lnSpc>
                          <a:spcPct val="100000"/>
                        </a:lnSpc>
                        <a:spcBef>
                          <a:spcPts val="0"/>
                        </a:spcBef>
                        <a:spcAft>
                          <a:spcPts val="0"/>
                        </a:spcAft>
                        <a:buClr>
                          <a:schemeClr val="dk1"/>
                        </a:buClr>
                        <a:buSzPts val="800"/>
                        <a:buFont typeface="Arial"/>
                        <a:buChar char="•"/>
                      </a:pPr>
                      <a:r>
                        <a:rPr lang="en-GB" sz="800" u="none" strike="noStrike" cap="none">
                          <a:solidFill>
                            <a:schemeClr val="dk1"/>
                          </a:solidFill>
                          <a:latin typeface="Helvetica Neue"/>
                          <a:ea typeface="Helvetica Neue"/>
                          <a:cs typeface="Helvetica Neue"/>
                          <a:sym typeface="Helvetica Neue"/>
                        </a:rPr>
                        <a:t>Analyse the work of past and present professionals and others to develop and broaden their understanding.</a:t>
                      </a:r>
                      <a:endParaRPr sz="1400" u="none" strike="noStrike" cap="none"/>
                    </a:p>
                    <a:p>
                      <a:pPr marL="141288" marR="0" lvl="0" indent="-141288" algn="l" rtl="0">
                        <a:lnSpc>
                          <a:spcPct val="100000"/>
                        </a:lnSpc>
                        <a:spcBef>
                          <a:spcPts val="0"/>
                        </a:spcBef>
                        <a:spcAft>
                          <a:spcPts val="0"/>
                        </a:spcAft>
                        <a:buClr>
                          <a:schemeClr val="dk1"/>
                        </a:buClr>
                        <a:buSzPts val="800"/>
                        <a:buFont typeface="Arial"/>
                        <a:buChar char="•"/>
                      </a:pPr>
                      <a:r>
                        <a:rPr lang="en-GB" sz="800" u="none" strike="noStrike" cap="none">
                          <a:solidFill>
                            <a:schemeClr val="dk1"/>
                          </a:solidFill>
                          <a:latin typeface="Helvetica Neue"/>
                          <a:ea typeface="Helvetica Neue"/>
                          <a:cs typeface="Helvetica Neue"/>
                          <a:sym typeface="Helvetica Neue"/>
                        </a:rPr>
                        <a:t>Investigate new and emerging technologies.</a:t>
                      </a:r>
                      <a:endParaRPr sz="1400" u="none" strike="noStrike" cap="none"/>
                    </a:p>
                    <a:p>
                      <a:pPr marL="141288" marR="0" lvl="0" indent="-141288" algn="l" rtl="0">
                        <a:lnSpc>
                          <a:spcPct val="100000"/>
                        </a:lnSpc>
                        <a:spcBef>
                          <a:spcPts val="0"/>
                        </a:spcBef>
                        <a:spcAft>
                          <a:spcPts val="0"/>
                        </a:spcAft>
                        <a:buClr>
                          <a:schemeClr val="dk1"/>
                        </a:buClr>
                        <a:buSzPts val="800"/>
                        <a:buFont typeface="Arial"/>
                        <a:buChar char="•"/>
                      </a:pPr>
                      <a:r>
                        <a:rPr lang="en-GB" sz="800" u="none" strike="noStrike" cap="none">
                          <a:solidFill>
                            <a:schemeClr val="dk1"/>
                          </a:solidFill>
                          <a:latin typeface="Helvetica Neue"/>
                          <a:ea typeface="Helvetica Neue"/>
                          <a:cs typeface="Helvetica Neue"/>
                          <a:sym typeface="Helvetica Neue"/>
                        </a:rPr>
                        <a:t>Understand developments in design and technology, its impacts on individuals, society and the environments, and the responsibilities of designers, engineers and technologists.</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extLst>
                  <a:ext uri="{0D108BD9-81ED-4DB2-BD59-A6C34878D82A}">
                    <a16:rowId xmlns:a16="http://schemas.microsoft.com/office/drawing/2014/main" val="10009"/>
                  </a:ext>
                </a:extLst>
              </a:tr>
              <a:tr h="298525">
                <a:tc gridSpan="3">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dk1"/>
                          </a:solidFill>
                          <a:latin typeface="Helvetica Neue"/>
                          <a:ea typeface="Helvetica Neue"/>
                          <a:cs typeface="Helvetica Neue"/>
                          <a:sym typeface="Helvetica Neue"/>
                        </a:rPr>
                        <a:t>Maths</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tc hMerge="1">
                  <a:txBody>
                    <a:bodyPr/>
                    <a:lstStyle/>
                    <a:p>
                      <a:endParaRPr lang="en-US"/>
                    </a:p>
                  </a:txBody>
                  <a:tcPr/>
                </a:tc>
                <a:tc hMerge="1">
                  <a:txBody>
                    <a:bodyPr/>
                    <a:lstStyle/>
                    <a:p>
                      <a:endParaRPr lang="en-US"/>
                    </a:p>
                  </a:txBody>
                  <a:tcPr/>
                </a:tc>
                <a:tc>
                  <a:txBody>
                    <a:bodyPr/>
                    <a:lstStyle/>
                    <a:p>
                      <a:pPr marL="0" marR="0" lvl="0" indent="0" algn="l" rtl="0">
                        <a:lnSpc>
                          <a:spcPct val="100000"/>
                        </a:lnSpc>
                        <a:spcBef>
                          <a:spcPts val="0"/>
                        </a:spcBef>
                        <a:spcAft>
                          <a:spcPts val="0"/>
                        </a:spcAft>
                        <a:buClr>
                          <a:schemeClr val="dk1"/>
                        </a:buClr>
                        <a:buSzPts val="800"/>
                        <a:buFont typeface="Arial"/>
                        <a:buNone/>
                      </a:pPr>
                      <a:r>
                        <a:rPr lang="en-GB" sz="800" u="none" strike="noStrike" cap="none">
                          <a:solidFill>
                            <a:schemeClr val="dk1"/>
                          </a:solidFill>
                          <a:latin typeface="Helvetica Neue"/>
                          <a:ea typeface="Helvetica Neue"/>
                          <a:cs typeface="Helvetica Neue"/>
                          <a:sym typeface="Helvetica Neue"/>
                        </a:rPr>
                        <a:t>Develop their use of formal mathematical knowledge to interpret and solve problems, including in financial mathematics</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extLst>
                  <a:ext uri="{0D108BD9-81ED-4DB2-BD59-A6C34878D82A}">
                    <a16:rowId xmlns:a16="http://schemas.microsoft.com/office/drawing/2014/main" val="10010"/>
                  </a:ext>
                </a:extLst>
              </a:tr>
              <a:tr h="298525">
                <a:tc gridSpan="3">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dk1"/>
                          </a:solidFill>
                          <a:latin typeface="Helvetica Neue"/>
                          <a:ea typeface="Helvetica Neue"/>
                          <a:cs typeface="Helvetica Neue"/>
                          <a:sym typeface="Helvetica Neue"/>
                        </a:rPr>
                        <a:t>Geography</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tc hMerge="1">
                  <a:txBody>
                    <a:bodyPr/>
                    <a:lstStyle/>
                    <a:p>
                      <a:endParaRPr lang="en-US"/>
                    </a:p>
                  </a:txBody>
                  <a:tcPr/>
                </a:tc>
                <a:tc hMerge="1">
                  <a:txBody>
                    <a:bodyPr/>
                    <a:lstStyle/>
                    <a:p>
                      <a:endParaRPr lang="en-US"/>
                    </a:p>
                  </a:txBody>
                  <a:tcPr/>
                </a:tc>
                <a:tc>
                  <a:txBody>
                    <a:bodyPr/>
                    <a:lstStyle/>
                    <a:p>
                      <a:pPr marL="0" marR="0" lvl="0" indent="0" algn="l" rtl="0">
                        <a:lnSpc>
                          <a:spcPct val="100000"/>
                        </a:lnSpc>
                        <a:spcBef>
                          <a:spcPts val="0"/>
                        </a:spcBef>
                        <a:spcAft>
                          <a:spcPts val="0"/>
                        </a:spcAft>
                        <a:buClr>
                          <a:schemeClr val="dk1"/>
                        </a:buClr>
                        <a:buSzPts val="800"/>
                        <a:buFont typeface="Arial"/>
                        <a:buNone/>
                      </a:pPr>
                      <a:r>
                        <a:rPr lang="en-GB" sz="800" u="none" strike="noStrike" cap="none">
                          <a:solidFill>
                            <a:schemeClr val="dk1"/>
                          </a:solidFill>
                          <a:latin typeface="Helvetica Neue"/>
                          <a:ea typeface="Helvetica Neue"/>
                          <a:cs typeface="Helvetica Neue"/>
                          <a:sym typeface="Helvetica Neue"/>
                        </a:rPr>
                        <a:t>Understand how human and physical processes interact to influence, and change landscapes, environments and the climate; and how human activity relies on effective functioning of natural systems functioning of natural systems</a:t>
                      </a:r>
                      <a:endParaRPr sz="1400" u="none" strike="noStrike" cap="none"/>
                    </a:p>
                    <a:p>
                      <a:pPr marL="0" marR="0" lvl="0" indent="0" algn="l" rtl="0">
                        <a:lnSpc>
                          <a:spcPct val="100000"/>
                        </a:lnSpc>
                        <a:spcBef>
                          <a:spcPts val="0"/>
                        </a:spcBef>
                        <a:spcAft>
                          <a:spcPts val="0"/>
                        </a:spcAft>
                        <a:buClr>
                          <a:srgbClr val="000000"/>
                        </a:buClr>
                        <a:buSzPts val="800"/>
                        <a:buFont typeface="Arial"/>
                        <a:buNone/>
                      </a:pPr>
                      <a:endParaRPr sz="800" u="none" strike="noStrike" cap="none">
                        <a:solidFill>
                          <a:schemeClr val="dk1"/>
                        </a:solidFill>
                        <a:latin typeface="Helvetica Neue"/>
                        <a:ea typeface="Helvetica Neue"/>
                        <a:cs typeface="Helvetica Neue"/>
                        <a:sym typeface="Helvetica Neue"/>
                      </a:endParaRPr>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extLst>
                  <a:ext uri="{0D108BD9-81ED-4DB2-BD59-A6C34878D82A}">
                    <a16:rowId xmlns:a16="http://schemas.microsoft.com/office/drawing/2014/main" val="10011"/>
                  </a:ext>
                </a:extLst>
              </a:tr>
              <a:tr h="298525">
                <a:tc gridSpan="3">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dk1"/>
                          </a:solidFill>
                          <a:latin typeface="Helvetica Neue"/>
                          <a:ea typeface="Helvetica Neue"/>
                          <a:cs typeface="Helvetica Neue"/>
                          <a:sym typeface="Helvetica Neue"/>
                        </a:rPr>
                        <a:t>History</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a:txBody>
                    <a:bodyPr/>
                    <a:lstStyle/>
                    <a:p>
                      <a:pPr marL="0" marR="0" lvl="0" indent="0" algn="l" rtl="0">
                        <a:lnSpc>
                          <a:spcPct val="100000"/>
                        </a:lnSpc>
                        <a:spcBef>
                          <a:spcPts val="0"/>
                        </a:spcBef>
                        <a:spcAft>
                          <a:spcPts val="0"/>
                        </a:spcAft>
                        <a:buClr>
                          <a:schemeClr val="dk1"/>
                        </a:buClr>
                        <a:buSzPts val="800"/>
                        <a:buFont typeface="Arial"/>
                        <a:buNone/>
                      </a:pPr>
                      <a:r>
                        <a:rPr lang="en-GB" sz="800" u="none" strike="noStrike" cap="none">
                          <a:solidFill>
                            <a:schemeClr val="dk1"/>
                          </a:solidFill>
                          <a:latin typeface="Helvetica Neue"/>
                          <a:ea typeface="Helvetica Neue"/>
                          <a:cs typeface="Helvetica Neue"/>
                          <a:sym typeface="Helvetica Neue"/>
                        </a:rPr>
                        <a:t>Inspire pupils’ curiosity to know more about the past</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12"/>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8"/>
          <p:cNvSpPr/>
          <p:nvPr/>
        </p:nvSpPr>
        <p:spPr>
          <a:xfrm>
            <a:off x="457199" y="457201"/>
            <a:ext cx="6156515" cy="1594802"/>
          </a:xfrm>
          <a:custGeom>
            <a:avLst/>
            <a:gdLst/>
            <a:ahLst/>
            <a:cxnLst/>
            <a:rect l="l" t="t" r="r" b="b"/>
            <a:pathLst>
              <a:path w="4582795" h="6645909" extrusionOk="0">
                <a:moveTo>
                  <a:pt x="0" y="6645605"/>
                </a:moveTo>
                <a:lnTo>
                  <a:pt x="4582795" y="6645605"/>
                </a:lnTo>
                <a:lnTo>
                  <a:pt x="4582795" y="0"/>
                </a:lnTo>
                <a:lnTo>
                  <a:pt x="0" y="0"/>
                </a:lnTo>
                <a:lnTo>
                  <a:pt x="0" y="6645605"/>
                </a:lnTo>
                <a:close/>
              </a:path>
            </a:pathLst>
          </a:custGeom>
          <a:solidFill>
            <a:srgbClr val="FFCF67"/>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66" name="Google Shape;166;p8"/>
          <p:cNvSpPr txBox="1"/>
          <p:nvPr/>
        </p:nvSpPr>
        <p:spPr>
          <a:xfrm>
            <a:off x="457200" y="818019"/>
            <a:ext cx="4737100" cy="722633"/>
          </a:xfrm>
          <a:prstGeom prst="rect">
            <a:avLst/>
          </a:prstGeom>
          <a:noFill/>
          <a:ln>
            <a:noFill/>
          </a:ln>
        </p:spPr>
        <p:txBody>
          <a:bodyPr spcFirstLastPara="1" wrap="square" lIns="0" tIns="14600" rIns="0" bIns="0" anchor="t" anchorCtr="0">
            <a:spAutoFit/>
          </a:bodyPr>
          <a:lstStyle/>
          <a:p>
            <a:pPr marL="304800" marR="0" lvl="0" indent="0" algn="l" rtl="0">
              <a:lnSpc>
                <a:spcPct val="100000"/>
              </a:lnSpc>
              <a:spcBef>
                <a:spcPts val="0"/>
              </a:spcBef>
              <a:spcAft>
                <a:spcPts val="0"/>
              </a:spcAft>
              <a:buClr>
                <a:srgbClr val="000000"/>
              </a:buClr>
              <a:buSzPts val="2300"/>
              <a:buFont typeface="Arial"/>
              <a:buNone/>
            </a:pPr>
            <a:r>
              <a:rPr lang="en-GB" sz="2300" b="1" i="0" u="none" strike="noStrike" cap="none" dirty="0">
                <a:solidFill>
                  <a:srgbClr val="231F20"/>
                </a:solidFill>
                <a:latin typeface="Poppins"/>
                <a:ea typeface="Poppins"/>
                <a:cs typeface="Poppins"/>
                <a:sym typeface="Poppins"/>
              </a:rPr>
              <a:t>Scottish Career Education Standard (3 – 18) links</a:t>
            </a:r>
            <a:endParaRPr sz="2300" b="0" i="0" u="none" strike="noStrike" cap="none" dirty="0">
              <a:solidFill>
                <a:schemeClr val="dk1"/>
              </a:solidFill>
              <a:latin typeface="Poppins"/>
              <a:ea typeface="Poppins"/>
              <a:cs typeface="Poppins"/>
              <a:sym typeface="Poppins"/>
            </a:endParaRPr>
          </a:p>
        </p:txBody>
      </p:sp>
      <p:sp>
        <p:nvSpPr>
          <p:cNvPr id="167" name="Google Shape;167;p8"/>
          <p:cNvSpPr txBox="1">
            <a:spLocks noGrp="1"/>
          </p:cNvSpPr>
          <p:nvPr>
            <p:ph type="sldNum" idx="12"/>
          </p:nvPr>
        </p:nvSpPr>
        <p:spPr>
          <a:xfrm>
            <a:off x="10223500" y="7169926"/>
            <a:ext cx="93345" cy="116699"/>
          </a:xfrm>
          <a:prstGeom prst="rect">
            <a:avLst/>
          </a:prstGeom>
          <a:noFill/>
          <a:ln>
            <a:noFill/>
          </a:ln>
        </p:spPr>
        <p:txBody>
          <a:bodyPr spcFirstLastPara="1" wrap="square" lIns="0" tIns="8875" rIns="0" bIns="0" anchor="t" anchorCtr="0">
            <a:spAutoFit/>
          </a:bodyPr>
          <a:lstStyle/>
          <a:p>
            <a:pPr marL="25400" lvl="0" indent="0" algn="l" rtl="0">
              <a:lnSpc>
                <a:spcPct val="100000"/>
              </a:lnSpc>
              <a:spcBef>
                <a:spcPts val="0"/>
              </a:spcBef>
              <a:spcAft>
                <a:spcPts val="0"/>
              </a:spcAft>
              <a:buSzPts val="700"/>
              <a:buNone/>
            </a:pPr>
            <a:r>
              <a:rPr lang="en-GB" sz="700" dirty="0"/>
              <a:t>6</a:t>
            </a:r>
            <a:endParaRPr sz="700" dirty="0"/>
          </a:p>
        </p:txBody>
      </p:sp>
      <p:pic>
        <p:nvPicPr>
          <p:cNvPr id="168" name="Google Shape;168;p8"/>
          <p:cNvPicPr preferRelativeResize="0"/>
          <p:nvPr/>
        </p:nvPicPr>
        <p:blipFill rotWithShape="1">
          <a:blip r:embed="rId3">
            <a:alphaModFix/>
          </a:blip>
          <a:srcRect/>
          <a:stretch/>
        </p:blipFill>
        <p:spPr>
          <a:xfrm>
            <a:off x="5066045" y="457201"/>
            <a:ext cx="5210903" cy="1594800"/>
          </a:xfrm>
          <a:prstGeom prst="rect">
            <a:avLst/>
          </a:prstGeom>
          <a:noFill/>
          <a:ln>
            <a:noFill/>
          </a:ln>
        </p:spPr>
      </p:pic>
      <p:graphicFrame>
        <p:nvGraphicFramePr>
          <p:cNvPr id="169" name="Google Shape;169;p8"/>
          <p:cNvGraphicFramePr/>
          <p:nvPr>
            <p:extLst>
              <p:ext uri="{D42A27DB-BD31-4B8C-83A1-F6EECF244321}">
                <p14:modId xmlns:p14="http://schemas.microsoft.com/office/powerpoint/2010/main" val="2357693135"/>
              </p:ext>
            </p:extLst>
          </p:nvPr>
        </p:nvGraphicFramePr>
        <p:xfrm>
          <a:off x="457200" y="2404685"/>
          <a:ext cx="9819748" cy="3487680"/>
        </p:xfrm>
        <a:graphic>
          <a:graphicData uri="http://schemas.openxmlformats.org/drawingml/2006/table">
            <a:tbl>
              <a:tblPr firstRow="1" bandRow="1">
                <a:noFill/>
                <a:tableStyleId>{83971466-A081-40D4-A840-D1BED80EEF5A}</a:tableStyleId>
              </a:tblPr>
              <a:tblGrid>
                <a:gridCol w="1494592">
                  <a:extLst>
                    <a:ext uri="{9D8B030D-6E8A-4147-A177-3AD203B41FA5}">
                      <a16:colId xmlns:a16="http://schemas.microsoft.com/office/drawing/2014/main" val="20000"/>
                    </a:ext>
                  </a:extLst>
                </a:gridCol>
                <a:gridCol w="8325156">
                  <a:extLst>
                    <a:ext uri="{9D8B030D-6E8A-4147-A177-3AD203B41FA5}">
                      <a16:colId xmlns:a16="http://schemas.microsoft.com/office/drawing/2014/main" val="20001"/>
                    </a:ext>
                  </a:extLst>
                </a:gridCol>
              </a:tblGrid>
              <a:tr h="0">
                <a:tc>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lt1"/>
                          </a:solidFill>
                          <a:latin typeface="Poppins"/>
                          <a:ea typeface="Poppins"/>
                          <a:cs typeface="Poppins"/>
                          <a:sym typeface="Poppins"/>
                        </a:rPr>
                        <a:t>Entitlements and expectations</a:t>
                      </a:r>
                      <a:endParaRPr sz="1400" u="none" strike="noStrike" cap="none"/>
                    </a:p>
                  </a:txBody>
                  <a:tcPr marL="72000" marR="72000" marT="46800" marB="46800">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E56757"/>
                    </a:solidFill>
                  </a:tcPr>
                </a:tc>
                <a:tc>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dirty="0">
                          <a:solidFill>
                            <a:schemeClr val="lt1"/>
                          </a:solidFill>
                          <a:latin typeface="Poppins"/>
                          <a:ea typeface="Poppins"/>
                          <a:cs typeface="Poppins"/>
                          <a:sym typeface="Poppins"/>
                        </a:rPr>
                        <a:t>Objectives/statements covered in Tech We Can </a:t>
                      </a:r>
                      <a:endParaRPr sz="1400" u="none" strike="noStrike" cap="none" dirty="0"/>
                    </a:p>
                  </a:txBody>
                  <a:tcPr marL="72000" marR="72000" marT="46800" marB="46800">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E56757"/>
                    </a:solidFill>
                  </a:tcPr>
                </a:tc>
                <a:extLst>
                  <a:ext uri="{0D108BD9-81ED-4DB2-BD59-A6C34878D82A}">
                    <a16:rowId xmlns:a16="http://schemas.microsoft.com/office/drawing/2014/main" val="10000"/>
                  </a:ext>
                </a:extLst>
              </a:tr>
              <a:tr h="0">
                <a:tc>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dk1"/>
                          </a:solidFill>
                          <a:latin typeface="Helvetica Neue"/>
                          <a:ea typeface="Helvetica Neue"/>
                          <a:cs typeface="Helvetica Neue"/>
                          <a:sym typeface="Helvetica Neue"/>
                        </a:rPr>
                        <a:t>Equalities</a:t>
                      </a:r>
                      <a:endParaRPr sz="1400" u="none" strike="noStrike" cap="none"/>
                    </a:p>
                  </a:txBody>
                  <a:tcPr marL="72000" marR="72000" marT="46800" marB="46800">
                    <a:lnT w="12700" cap="flat" cmpd="sng">
                      <a:solidFill>
                        <a:schemeClr val="lt1"/>
                      </a:solidFill>
                      <a:prstDash val="solid"/>
                      <a:round/>
                      <a:headEnd type="none" w="sm" len="sm"/>
                      <a:tailEnd type="none" w="sm" len="sm"/>
                    </a:lnT>
                    <a:lnB w="9525" cap="flat" cmpd="sng">
                      <a:solidFill>
                        <a:schemeClr val="dk1"/>
                      </a:solidFill>
                      <a:prstDash val="dot"/>
                      <a:round/>
                      <a:headEnd type="none" w="sm" len="sm"/>
                      <a:tailEnd type="none" w="sm" len="sm"/>
                    </a:lnB>
                  </a:tcPr>
                </a:tc>
                <a:tc>
                  <a:txBody>
                    <a:bodyPr/>
                    <a:lstStyle/>
                    <a:p>
                      <a:pPr marL="141288" marR="0" lvl="0" indent="-141288" algn="l" rtl="0">
                        <a:lnSpc>
                          <a:spcPct val="100000"/>
                        </a:lnSpc>
                        <a:spcBef>
                          <a:spcPts val="0"/>
                        </a:spcBef>
                        <a:spcAft>
                          <a:spcPts val="0"/>
                        </a:spcAft>
                        <a:buClr>
                          <a:schemeClr val="dk1"/>
                        </a:buClr>
                        <a:buSzPts val="800"/>
                        <a:buFont typeface="Arial"/>
                        <a:buChar char="•"/>
                      </a:pPr>
                      <a:r>
                        <a:rPr lang="en-GB" sz="800" u="none" strike="noStrike" cap="none" dirty="0">
                          <a:solidFill>
                            <a:schemeClr val="dk1"/>
                          </a:solidFill>
                          <a:latin typeface="Helvetica Neue"/>
                          <a:ea typeface="Helvetica Neue"/>
                          <a:cs typeface="Helvetica Neue"/>
                          <a:sym typeface="Helvetica Neue"/>
                        </a:rPr>
                        <a:t>promoting mutual respect and equality of opportunity across genders, social background, disabilities, ethnicities, sexual orientations and religions. </a:t>
                      </a:r>
                      <a:endParaRPr sz="1400" u="none" strike="noStrike" cap="none" dirty="0"/>
                    </a:p>
                  </a:txBody>
                  <a:tcPr marL="72000" marR="72000" marT="46800" marB="46800">
                    <a:lnT w="12700" cap="flat" cmpd="sng">
                      <a:solidFill>
                        <a:schemeClr val="lt1"/>
                      </a:solidFill>
                      <a:prstDash val="solid"/>
                      <a:round/>
                      <a:headEnd type="none" w="sm" len="sm"/>
                      <a:tailEnd type="none" w="sm" len="sm"/>
                    </a:lnT>
                    <a:lnB w="9525" cap="flat" cmpd="sng">
                      <a:solidFill>
                        <a:schemeClr val="dk1"/>
                      </a:solidFill>
                      <a:prstDash val="dot"/>
                      <a:round/>
                      <a:headEnd type="none" w="sm" len="sm"/>
                      <a:tailEnd type="none" w="sm" len="sm"/>
                    </a:lnB>
                  </a:tcPr>
                </a:tc>
                <a:extLst>
                  <a:ext uri="{0D108BD9-81ED-4DB2-BD59-A6C34878D82A}">
                    <a16:rowId xmlns:a16="http://schemas.microsoft.com/office/drawing/2014/main" val="10001"/>
                  </a:ext>
                </a:extLst>
              </a:tr>
              <a:tr h="130850">
                <a:tc>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dk1"/>
                          </a:solidFill>
                          <a:latin typeface="Helvetica Neue"/>
                          <a:ea typeface="Helvetica Neue"/>
                          <a:cs typeface="Helvetica Neue"/>
                          <a:sym typeface="Helvetica Neue"/>
                        </a:rPr>
                        <a:t>Entitlements</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tc>
                  <a:txBody>
                    <a:bodyPr/>
                    <a:lstStyle/>
                    <a:p>
                      <a:pPr marL="141288" marR="0" lvl="0" indent="-141288" algn="l" rtl="0">
                        <a:lnSpc>
                          <a:spcPct val="100000"/>
                        </a:lnSpc>
                        <a:spcBef>
                          <a:spcPts val="0"/>
                        </a:spcBef>
                        <a:spcAft>
                          <a:spcPts val="0"/>
                        </a:spcAft>
                        <a:buClr>
                          <a:schemeClr val="dk1"/>
                        </a:buClr>
                        <a:buSzPts val="800"/>
                        <a:buFont typeface="Arial"/>
                        <a:buChar char="•"/>
                      </a:pPr>
                      <a:r>
                        <a:rPr lang="en-GB" sz="800" u="none" strike="noStrike" cap="none" dirty="0">
                          <a:solidFill>
                            <a:schemeClr val="dk1"/>
                          </a:solidFill>
                          <a:latin typeface="Helvetica Neue"/>
                          <a:ea typeface="Helvetica Neue"/>
                          <a:cs typeface="Helvetica Neue"/>
                          <a:sym typeface="Helvetica Neue"/>
                        </a:rPr>
                        <a:t>experience a curriculum through which they learn about the world of work and job possibilities and which makes clear the strengths and skills needed to take advantage of these opportunities.</a:t>
                      </a:r>
                      <a:endParaRPr sz="1400" u="none" strike="noStrike" cap="none" dirty="0"/>
                    </a:p>
                    <a:p>
                      <a:pPr marL="141288" marR="0" lvl="0" indent="-141288" algn="l" rtl="0">
                        <a:lnSpc>
                          <a:spcPct val="100000"/>
                        </a:lnSpc>
                        <a:spcBef>
                          <a:spcPts val="0"/>
                        </a:spcBef>
                        <a:spcAft>
                          <a:spcPts val="0"/>
                        </a:spcAft>
                        <a:buClr>
                          <a:schemeClr val="dk1"/>
                        </a:buClr>
                        <a:buSzPts val="800"/>
                        <a:buFont typeface="Arial"/>
                        <a:buChar char="•"/>
                      </a:pPr>
                      <a:r>
                        <a:rPr lang="en-GB" sz="800" u="none" strike="noStrike" cap="none" dirty="0">
                          <a:solidFill>
                            <a:schemeClr val="dk1"/>
                          </a:solidFill>
                          <a:latin typeface="Helvetica Neue"/>
                          <a:ea typeface="Helvetica Neue"/>
                          <a:cs typeface="Helvetica Neue"/>
                          <a:sym typeface="Helvetica Neue"/>
                        </a:rPr>
                        <a:t>a learning environment that recognises and promotes diversity and supports them to understand that it is everyone’s responsibility to challenge discrimination;</a:t>
                      </a:r>
                      <a:endParaRPr sz="1400" u="none" strike="noStrike" cap="none" dirty="0"/>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extLst>
                  <a:ext uri="{0D108BD9-81ED-4DB2-BD59-A6C34878D82A}">
                    <a16:rowId xmlns:a16="http://schemas.microsoft.com/office/drawing/2014/main" val="10002"/>
                  </a:ext>
                </a:extLst>
              </a:tr>
              <a:tr h="130850">
                <a:tc>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dk1"/>
                          </a:solidFill>
                          <a:latin typeface="Helvetica Neue"/>
                          <a:ea typeface="Helvetica Neue"/>
                          <a:cs typeface="Helvetica Neue"/>
                          <a:sym typeface="Helvetica Neue"/>
                        </a:rPr>
                        <a:t>Expectations </a:t>
                      </a:r>
                      <a:endParaRPr sz="1400" u="none" strike="noStrike" cap="none"/>
                    </a:p>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dk1"/>
                          </a:solidFill>
                          <a:latin typeface="Helvetica Neue"/>
                          <a:ea typeface="Helvetica Neue"/>
                          <a:cs typeface="Helvetica Neue"/>
                          <a:sym typeface="Helvetica Neue"/>
                        </a:rPr>
                        <a:t>(Parents/Carers) </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tc>
                  <a:txBody>
                    <a:bodyPr/>
                    <a:lstStyle/>
                    <a:p>
                      <a:pPr marL="141288" marR="0" lvl="0" indent="-141288" algn="l" rtl="0">
                        <a:lnSpc>
                          <a:spcPct val="100000"/>
                        </a:lnSpc>
                        <a:spcBef>
                          <a:spcPts val="0"/>
                        </a:spcBef>
                        <a:spcAft>
                          <a:spcPts val="0"/>
                        </a:spcAft>
                        <a:buClr>
                          <a:schemeClr val="dk1"/>
                        </a:buClr>
                        <a:buSzPts val="800"/>
                        <a:buFont typeface="Arial"/>
                        <a:buChar char="•"/>
                      </a:pPr>
                      <a:r>
                        <a:rPr lang="en-GB" sz="800" u="none" strike="noStrike" cap="none" dirty="0">
                          <a:solidFill>
                            <a:schemeClr val="dk1"/>
                          </a:solidFill>
                          <a:latin typeface="Helvetica Neue"/>
                          <a:ea typeface="Helvetica Neue"/>
                          <a:cs typeface="Helvetica Neue"/>
                          <a:sym typeface="Helvetica Neue"/>
                        </a:rPr>
                        <a:t>work in partnership with schools/other settings to support career education and share skills and knowledge as employees or employers where appropriate;</a:t>
                      </a:r>
                      <a:endParaRPr sz="1400" u="none" strike="noStrike" cap="none" dirty="0"/>
                    </a:p>
                    <a:p>
                      <a:pPr marL="141288" marR="0" lvl="0" indent="-141288" algn="l" rtl="0">
                        <a:lnSpc>
                          <a:spcPct val="100000"/>
                        </a:lnSpc>
                        <a:spcBef>
                          <a:spcPts val="0"/>
                        </a:spcBef>
                        <a:spcAft>
                          <a:spcPts val="0"/>
                        </a:spcAft>
                        <a:buClr>
                          <a:schemeClr val="dk1"/>
                        </a:buClr>
                        <a:buSzPts val="800"/>
                        <a:buFont typeface="Arial"/>
                        <a:buChar char="•"/>
                      </a:pPr>
                      <a:r>
                        <a:rPr lang="en-GB" sz="800" u="none" strike="noStrike" cap="none" dirty="0">
                          <a:solidFill>
                            <a:schemeClr val="dk1"/>
                          </a:solidFill>
                          <a:latin typeface="Helvetica Neue"/>
                          <a:ea typeface="Helvetica Neue"/>
                          <a:cs typeface="Helvetica Neue"/>
                          <a:sym typeface="Helvetica Neue"/>
                        </a:rPr>
                        <a:t>have access to career information through dedicated websites. </a:t>
                      </a:r>
                      <a:endParaRPr sz="1400" u="none" strike="noStrike" cap="none" dirty="0"/>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extLst>
                  <a:ext uri="{0D108BD9-81ED-4DB2-BD59-A6C34878D82A}">
                    <a16:rowId xmlns:a16="http://schemas.microsoft.com/office/drawing/2014/main" val="10003"/>
                  </a:ext>
                </a:extLst>
              </a:tr>
              <a:tr h="130850">
                <a:tc>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dk1"/>
                          </a:solidFill>
                          <a:latin typeface="Helvetica Neue"/>
                          <a:ea typeface="Helvetica Neue"/>
                          <a:cs typeface="Helvetica Neue"/>
                          <a:sym typeface="Helvetica Neue"/>
                        </a:rPr>
                        <a:t>Expectations </a:t>
                      </a:r>
                      <a:endParaRPr sz="1400" u="none" strike="noStrike" cap="none"/>
                    </a:p>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dk1"/>
                          </a:solidFill>
                          <a:latin typeface="Helvetica Neue"/>
                          <a:ea typeface="Helvetica Neue"/>
                          <a:cs typeface="Helvetica Neue"/>
                          <a:sym typeface="Helvetica Neue"/>
                        </a:rPr>
                        <a:t>(Teachers / Practitioners) </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tc>
                  <a:txBody>
                    <a:bodyPr/>
                    <a:lstStyle/>
                    <a:p>
                      <a:pPr marL="141288" marR="0" lvl="0" indent="-141288" algn="l" rtl="0">
                        <a:lnSpc>
                          <a:spcPct val="100000"/>
                        </a:lnSpc>
                        <a:spcBef>
                          <a:spcPts val="0"/>
                        </a:spcBef>
                        <a:spcAft>
                          <a:spcPts val="0"/>
                        </a:spcAft>
                        <a:buClr>
                          <a:schemeClr val="dk1"/>
                        </a:buClr>
                        <a:buSzPts val="800"/>
                        <a:buFont typeface="Arial"/>
                        <a:buChar char="•"/>
                      </a:pPr>
                      <a:r>
                        <a:rPr lang="en-GB" sz="800" u="none" strike="noStrike" cap="none" dirty="0">
                          <a:solidFill>
                            <a:schemeClr val="dk1"/>
                          </a:solidFill>
                          <a:latin typeface="Helvetica Neue"/>
                          <a:ea typeface="Helvetica Neue"/>
                          <a:cs typeface="Helvetica Neue"/>
                          <a:sym typeface="Helvetica Neue"/>
                        </a:rPr>
                        <a:t>work with a range of partners including parents/carers, employers and other practitioners to design and deliver an appropriate and personalised curriculum. </a:t>
                      </a:r>
                      <a:endParaRPr sz="1400" u="none" strike="noStrike" cap="none" dirty="0"/>
                    </a:p>
                    <a:p>
                      <a:pPr marL="141288" marR="0" lvl="0" indent="-141288" algn="l" rtl="0">
                        <a:lnSpc>
                          <a:spcPct val="100000"/>
                        </a:lnSpc>
                        <a:spcBef>
                          <a:spcPts val="0"/>
                        </a:spcBef>
                        <a:spcAft>
                          <a:spcPts val="0"/>
                        </a:spcAft>
                        <a:buClr>
                          <a:schemeClr val="dk1"/>
                        </a:buClr>
                        <a:buSzPts val="800"/>
                        <a:buFont typeface="Arial"/>
                        <a:buChar char="•"/>
                      </a:pPr>
                      <a:r>
                        <a:rPr lang="en-GB" sz="800" u="none" strike="noStrike" cap="none" dirty="0">
                          <a:solidFill>
                            <a:schemeClr val="dk1"/>
                          </a:solidFill>
                          <a:latin typeface="Helvetica Neue"/>
                          <a:ea typeface="Helvetica Neue"/>
                          <a:cs typeface="Helvetica Neue"/>
                          <a:sym typeface="Helvetica Neue"/>
                        </a:rPr>
                        <a:t>engage children and young people in meaningful discussion about their skills development and assist them in profiling to support their career journeys;</a:t>
                      </a:r>
                      <a:endParaRPr sz="1400" u="none" strike="noStrike" cap="none" dirty="0"/>
                    </a:p>
                    <a:p>
                      <a:pPr marL="141288" marR="0" lvl="0" indent="-141288" algn="l" rtl="0">
                        <a:lnSpc>
                          <a:spcPct val="100000"/>
                        </a:lnSpc>
                        <a:spcBef>
                          <a:spcPts val="0"/>
                        </a:spcBef>
                        <a:spcAft>
                          <a:spcPts val="0"/>
                        </a:spcAft>
                        <a:buClr>
                          <a:schemeClr val="dk1"/>
                        </a:buClr>
                        <a:buSzPts val="800"/>
                        <a:buFont typeface="Arial"/>
                        <a:buChar char="•"/>
                      </a:pPr>
                      <a:r>
                        <a:rPr lang="en-GB" sz="800" u="none" strike="noStrike" cap="none" dirty="0">
                          <a:solidFill>
                            <a:schemeClr val="dk1"/>
                          </a:solidFill>
                          <a:latin typeface="Helvetica Neue"/>
                          <a:ea typeface="Helvetica Neue"/>
                          <a:cs typeface="Helvetica Neue"/>
                          <a:sym typeface="Helvetica Neue"/>
                        </a:rPr>
                        <a:t>through professional learning and having access to up-to-date resources, develop and maintain an awareness of the opportunities in the labour market and the attributes and skills needed to take advantage of these;</a:t>
                      </a:r>
                      <a:endParaRPr sz="1400" u="none" strike="noStrike" cap="none" dirty="0"/>
                    </a:p>
                    <a:p>
                      <a:pPr marL="141288" marR="0" lvl="0" indent="-141288" algn="l" rtl="0">
                        <a:lnSpc>
                          <a:spcPct val="100000"/>
                        </a:lnSpc>
                        <a:spcBef>
                          <a:spcPts val="0"/>
                        </a:spcBef>
                        <a:spcAft>
                          <a:spcPts val="0"/>
                        </a:spcAft>
                        <a:buClr>
                          <a:schemeClr val="dk1"/>
                        </a:buClr>
                        <a:buSzPts val="800"/>
                        <a:buFont typeface="Arial"/>
                        <a:buChar char="•"/>
                      </a:pPr>
                      <a:r>
                        <a:rPr lang="en-GB" sz="800" u="none" strike="noStrike" cap="none" dirty="0">
                          <a:solidFill>
                            <a:schemeClr val="dk1"/>
                          </a:solidFill>
                          <a:latin typeface="Helvetica Neue"/>
                          <a:ea typeface="Helvetica Neue"/>
                          <a:cs typeface="Helvetica Neue"/>
                          <a:sym typeface="Helvetica Neue"/>
                        </a:rPr>
                        <a:t>relate relevant learning experiences and skills development to the labour market and employment opportunities including entrepreneurship and self-employment;</a:t>
                      </a:r>
                      <a:endParaRPr sz="1400" u="none" strike="noStrike" cap="none" dirty="0"/>
                    </a:p>
                    <a:p>
                      <a:pPr marL="141288" marR="0" lvl="0" indent="-141288" algn="l" rtl="0">
                        <a:lnSpc>
                          <a:spcPct val="100000"/>
                        </a:lnSpc>
                        <a:spcBef>
                          <a:spcPts val="0"/>
                        </a:spcBef>
                        <a:spcAft>
                          <a:spcPts val="0"/>
                        </a:spcAft>
                        <a:buClr>
                          <a:schemeClr val="dk1"/>
                        </a:buClr>
                        <a:buSzPts val="800"/>
                        <a:buFont typeface="Arial"/>
                        <a:buChar char="•"/>
                      </a:pPr>
                      <a:r>
                        <a:rPr lang="en-GB" sz="800" u="none" strike="noStrike" cap="none" dirty="0">
                          <a:solidFill>
                            <a:schemeClr val="dk1"/>
                          </a:solidFill>
                          <a:latin typeface="Helvetica Neue"/>
                          <a:ea typeface="Helvetica Neue"/>
                          <a:cs typeface="Helvetica Neue"/>
                          <a:sym typeface="Helvetica Neue"/>
                        </a:rPr>
                        <a:t>develop children and young people’s understanding of the responsibilities and duties placed on employees and employers;</a:t>
                      </a:r>
                      <a:endParaRPr sz="1400" u="none" strike="noStrike" cap="none" dirty="0"/>
                    </a:p>
                    <a:p>
                      <a:pPr marL="141288" marR="0" lvl="0" indent="-141288" algn="l" rtl="0">
                        <a:lnSpc>
                          <a:spcPct val="100000"/>
                        </a:lnSpc>
                        <a:spcBef>
                          <a:spcPts val="0"/>
                        </a:spcBef>
                        <a:spcAft>
                          <a:spcPts val="0"/>
                        </a:spcAft>
                        <a:buClr>
                          <a:schemeClr val="dk1"/>
                        </a:buClr>
                        <a:buSzPts val="800"/>
                        <a:buFont typeface="Arial"/>
                        <a:buChar char="•"/>
                      </a:pPr>
                      <a:r>
                        <a:rPr lang="en-GB" sz="800" u="none" strike="noStrike" cap="none" dirty="0">
                          <a:solidFill>
                            <a:schemeClr val="dk1"/>
                          </a:solidFill>
                          <a:latin typeface="Helvetica Neue"/>
                          <a:ea typeface="Helvetica Neue"/>
                          <a:cs typeface="Helvetica Neue"/>
                          <a:sym typeface="Helvetica Neue"/>
                        </a:rPr>
                        <a:t>make use of relevant digital and online resources, </a:t>
                      </a:r>
                      <a:endParaRPr sz="1400" u="none" strike="noStrike" cap="none" dirty="0"/>
                    </a:p>
                    <a:p>
                      <a:pPr marL="141288" marR="0" lvl="0" indent="-141288" algn="l" rtl="0">
                        <a:lnSpc>
                          <a:spcPct val="100000"/>
                        </a:lnSpc>
                        <a:spcBef>
                          <a:spcPts val="0"/>
                        </a:spcBef>
                        <a:spcAft>
                          <a:spcPts val="0"/>
                        </a:spcAft>
                        <a:buClr>
                          <a:schemeClr val="dk1"/>
                        </a:buClr>
                        <a:buSzPts val="800"/>
                        <a:buFont typeface="Arial"/>
                        <a:buChar char="•"/>
                      </a:pPr>
                      <a:r>
                        <a:rPr lang="en-GB" sz="800" u="none" strike="noStrike" cap="none" dirty="0">
                          <a:solidFill>
                            <a:schemeClr val="dk1"/>
                          </a:solidFill>
                          <a:latin typeface="Helvetica Neue"/>
                          <a:ea typeface="Helvetica Neue"/>
                          <a:cs typeface="Helvetica Neue"/>
                          <a:sym typeface="Helvetica Neue"/>
                        </a:rPr>
                        <a:t>encourage diverse thinking in children and young people to consider a broader view of subject choices, career options and job opportunities;</a:t>
                      </a:r>
                      <a:endParaRPr sz="1400" u="none" strike="noStrike" cap="none" dirty="0"/>
                    </a:p>
                    <a:p>
                      <a:pPr marL="141288" marR="0" lvl="0" indent="-141288" algn="l" rtl="0">
                        <a:lnSpc>
                          <a:spcPct val="100000"/>
                        </a:lnSpc>
                        <a:spcBef>
                          <a:spcPts val="0"/>
                        </a:spcBef>
                        <a:spcAft>
                          <a:spcPts val="0"/>
                        </a:spcAft>
                        <a:buClr>
                          <a:schemeClr val="dk1"/>
                        </a:buClr>
                        <a:buSzPts val="800"/>
                        <a:buFont typeface="Arial"/>
                        <a:buChar char="•"/>
                      </a:pPr>
                      <a:r>
                        <a:rPr lang="en-GB" sz="800" u="none" strike="noStrike" cap="none" dirty="0">
                          <a:solidFill>
                            <a:schemeClr val="dk1"/>
                          </a:solidFill>
                          <a:latin typeface="Helvetica Neue"/>
                          <a:ea typeface="Helvetica Neue"/>
                          <a:cs typeface="Helvetica Neue"/>
                          <a:sym typeface="Helvetica Neue"/>
                        </a:rPr>
                        <a:t>facilitate young people’s learning and their ability to engage with a rapidly developing landscape of work/career and learning opportunities;</a:t>
                      </a:r>
                      <a:endParaRPr sz="1400" u="none" strike="noStrike" cap="none" dirty="0"/>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dot"/>
                      <a:round/>
                      <a:headEnd type="none" w="sm" len="sm"/>
                      <a:tailEnd type="none" w="sm" len="sm"/>
                    </a:lnB>
                  </a:tcPr>
                </a:tc>
                <a:extLst>
                  <a:ext uri="{0D108BD9-81ED-4DB2-BD59-A6C34878D82A}">
                    <a16:rowId xmlns:a16="http://schemas.microsoft.com/office/drawing/2014/main" val="10004"/>
                  </a:ext>
                </a:extLst>
              </a:tr>
              <a:tr h="200325">
                <a:tc>
                  <a:txBody>
                    <a:bodyPr/>
                    <a:lstStyle/>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dk1"/>
                          </a:solidFill>
                          <a:latin typeface="Helvetica Neue"/>
                          <a:ea typeface="Helvetica Neue"/>
                          <a:cs typeface="Helvetica Neue"/>
                          <a:sym typeface="Helvetica Neue"/>
                        </a:rPr>
                        <a:t>Expectations </a:t>
                      </a:r>
                      <a:endParaRPr sz="1400" u="none" strike="noStrike" cap="none"/>
                    </a:p>
                    <a:p>
                      <a:pPr marL="0" marR="0" lvl="0" indent="0" algn="l" rtl="0">
                        <a:lnSpc>
                          <a:spcPct val="100000"/>
                        </a:lnSpc>
                        <a:spcBef>
                          <a:spcPts val="0"/>
                        </a:spcBef>
                        <a:spcAft>
                          <a:spcPts val="0"/>
                        </a:spcAft>
                        <a:buClr>
                          <a:srgbClr val="000000"/>
                        </a:buClr>
                        <a:buSzPts val="800"/>
                        <a:buFont typeface="Arial"/>
                        <a:buNone/>
                      </a:pPr>
                      <a:r>
                        <a:rPr lang="en-GB" sz="800" b="1" u="none" strike="noStrike" cap="none">
                          <a:solidFill>
                            <a:schemeClr val="dk1"/>
                          </a:solidFill>
                          <a:latin typeface="Helvetica Neue"/>
                          <a:ea typeface="Helvetica Neue"/>
                          <a:cs typeface="Helvetica Neue"/>
                          <a:sym typeface="Helvetica Neue"/>
                        </a:rPr>
                        <a:t>(Employers) </a:t>
                      </a:r>
                      <a:endParaRPr sz="1400" u="none" strike="noStrike" cap="none"/>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solid"/>
                      <a:round/>
                      <a:headEnd type="none" w="sm" len="sm"/>
                      <a:tailEnd type="none" w="sm" len="sm"/>
                    </a:lnB>
                  </a:tcPr>
                </a:tc>
                <a:tc>
                  <a:txBody>
                    <a:bodyPr/>
                    <a:lstStyle/>
                    <a:p>
                      <a:pPr marL="141288" marR="0" lvl="0" indent="-141288" algn="l" rtl="0">
                        <a:lnSpc>
                          <a:spcPct val="100000"/>
                        </a:lnSpc>
                        <a:spcBef>
                          <a:spcPts val="0"/>
                        </a:spcBef>
                        <a:spcAft>
                          <a:spcPts val="0"/>
                        </a:spcAft>
                        <a:buClr>
                          <a:schemeClr val="dk1"/>
                        </a:buClr>
                        <a:buSzPts val="800"/>
                        <a:buFont typeface="Arial"/>
                        <a:buChar char="•"/>
                      </a:pPr>
                      <a:r>
                        <a:rPr lang="en-GB" sz="800" u="none" strike="noStrike" cap="none" dirty="0">
                          <a:solidFill>
                            <a:schemeClr val="dk1"/>
                          </a:solidFill>
                          <a:latin typeface="Helvetica Neue"/>
                          <a:ea typeface="Helvetica Neue"/>
                          <a:cs typeface="Helvetica Neue"/>
                          <a:sym typeface="Helvetica Neue"/>
                        </a:rPr>
                        <a:t>work in partnerships with schools and local authorities </a:t>
                      </a:r>
                      <a:endParaRPr sz="1400" u="none" strike="noStrike" cap="none" dirty="0"/>
                    </a:p>
                    <a:p>
                      <a:pPr marL="141288" marR="0" lvl="0" indent="-141288" algn="l" rtl="0">
                        <a:lnSpc>
                          <a:spcPct val="100000"/>
                        </a:lnSpc>
                        <a:spcBef>
                          <a:spcPts val="0"/>
                        </a:spcBef>
                        <a:spcAft>
                          <a:spcPts val="0"/>
                        </a:spcAft>
                        <a:buClr>
                          <a:schemeClr val="dk1"/>
                        </a:buClr>
                        <a:buSzPts val="800"/>
                        <a:buFont typeface="Arial"/>
                        <a:buChar char="•"/>
                      </a:pPr>
                      <a:r>
                        <a:rPr lang="en-GB" sz="800" u="none" strike="noStrike" cap="none" dirty="0">
                          <a:solidFill>
                            <a:schemeClr val="dk1"/>
                          </a:solidFill>
                          <a:latin typeface="Helvetica Neue"/>
                          <a:ea typeface="Helvetica Neue"/>
                          <a:cs typeface="Helvetica Neue"/>
                          <a:sym typeface="Helvetica Neue"/>
                        </a:rPr>
                        <a:t>co-design and co-deliver learning experiences in schools as appropriate to inform children and young people about industry sectors and job types;</a:t>
                      </a:r>
                      <a:endParaRPr sz="1400" u="none" strike="noStrike" cap="none" dirty="0"/>
                    </a:p>
                    <a:p>
                      <a:pPr marL="141288" marR="0" lvl="0" indent="-141288" algn="l" rtl="0">
                        <a:lnSpc>
                          <a:spcPct val="100000"/>
                        </a:lnSpc>
                        <a:spcBef>
                          <a:spcPts val="0"/>
                        </a:spcBef>
                        <a:spcAft>
                          <a:spcPts val="0"/>
                        </a:spcAft>
                        <a:buClr>
                          <a:schemeClr val="dk1"/>
                        </a:buClr>
                        <a:buSzPts val="800"/>
                        <a:buFont typeface="Arial"/>
                        <a:buChar char="•"/>
                      </a:pPr>
                      <a:r>
                        <a:rPr lang="en-GB" sz="800" u="none" strike="noStrike" cap="none" dirty="0">
                          <a:solidFill>
                            <a:schemeClr val="dk1"/>
                          </a:solidFill>
                          <a:latin typeface="Helvetica Neue"/>
                          <a:ea typeface="Helvetica Neue"/>
                          <a:cs typeface="Helvetica Neue"/>
                          <a:sym typeface="Helvetica Neue"/>
                        </a:rPr>
                        <a:t>collaborate with teachers and practitioners to:</a:t>
                      </a:r>
                      <a:endParaRPr sz="1400" u="none" strike="noStrike" cap="none" dirty="0"/>
                    </a:p>
                    <a:p>
                      <a:pPr marL="319088" marR="0" lvl="1" indent="-173038" algn="l" rtl="0">
                        <a:lnSpc>
                          <a:spcPct val="100000"/>
                        </a:lnSpc>
                        <a:spcBef>
                          <a:spcPts val="0"/>
                        </a:spcBef>
                        <a:spcAft>
                          <a:spcPts val="0"/>
                        </a:spcAft>
                        <a:buClr>
                          <a:schemeClr val="dk1"/>
                        </a:buClr>
                        <a:buSzPts val="800"/>
                        <a:buFont typeface="Helvetica Neue"/>
                        <a:buChar char="–"/>
                      </a:pPr>
                      <a:r>
                        <a:rPr lang="en-GB" sz="800" u="none" strike="noStrike" cap="none" dirty="0">
                          <a:solidFill>
                            <a:schemeClr val="dk1"/>
                          </a:solidFill>
                          <a:latin typeface="Helvetica Neue"/>
                          <a:ea typeface="Helvetica Neue"/>
                          <a:cs typeface="Helvetica Neue"/>
                          <a:sym typeface="Helvetica Neue"/>
                        </a:rPr>
                        <a:t>create and support opportunities for career-long professional learning related to their sector and industry;</a:t>
                      </a:r>
                      <a:endParaRPr sz="1400" u="none" strike="noStrike" cap="none" dirty="0"/>
                    </a:p>
                    <a:p>
                      <a:pPr marL="319088" marR="0" lvl="1" indent="-173038" algn="l" rtl="0">
                        <a:lnSpc>
                          <a:spcPct val="100000"/>
                        </a:lnSpc>
                        <a:spcBef>
                          <a:spcPts val="0"/>
                        </a:spcBef>
                        <a:spcAft>
                          <a:spcPts val="0"/>
                        </a:spcAft>
                        <a:buClr>
                          <a:schemeClr val="dk1"/>
                        </a:buClr>
                        <a:buSzPts val="800"/>
                        <a:buFont typeface="Helvetica Neue"/>
                        <a:buChar char="–"/>
                      </a:pPr>
                      <a:r>
                        <a:rPr lang="en-GB" sz="800" u="none" strike="noStrike" cap="none" dirty="0">
                          <a:solidFill>
                            <a:schemeClr val="dk1"/>
                          </a:solidFill>
                          <a:latin typeface="Helvetica Neue"/>
                          <a:ea typeface="Helvetica Neue"/>
                          <a:cs typeface="Helvetica Neue"/>
                          <a:sym typeface="Helvetica Neue"/>
                        </a:rPr>
                        <a:t>help inform children and young people about the relevance, growth and attractiveness of industry sectors, employment possibilities and progressive career options;</a:t>
                      </a:r>
                      <a:endParaRPr sz="1400" u="none" strike="noStrike" cap="none" dirty="0"/>
                    </a:p>
                    <a:p>
                      <a:pPr marL="319088" marR="0" lvl="1" indent="-173038" algn="l" rtl="0">
                        <a:lnSpc>
                          <a:spcPct val="100000"/>
                        </a:lnSpc>
                        <a:spcBef>
                          <a:spcPts val="0"/>
                        </a:spcBef>
                        <a:spcAft>
                          <a:spcPts val="0"/>
                        </a:spcAft>
                        <a:buClr>
                          <a:schemeClr val="dk1"/>
                        </a:buClr>
                        <a:buSzPts val="800"/>
                        <a:buFont typeface="Helvetica Neue"/>
                        <a:buChar char="–"/>
                      </a:pPr>
                      <a:r>
                        <a:rPr lang="en-GB" sz="800" u="none" strike="noStrike" cap="none" dirty="0">
                          <a:solidFill>
                            <a:schemeClr val="dk1"/>
                          </a:solidFill>
                          <a:latin typeface="Helvetica Neue"/>
                          <a:ea typeface="Helvetica Neue"/>
                          <a:cs typeface="Helvetica Neue"/>
                          <a:sym typeface="Helvetica Neue"/>
                        </a:rPr>
                        <a:t>develop learning experiences and opportunities for children and young people that actively challenge stereotypes and advance equality of opportunity including those most at risk of disengaging;</a:t>
                      </a:r>
                      <a:endParaRPr sz="1400" u="none" strike="noStrike" cap="none" dirty="0"/>
                    </a:p>
                  </a:txBody>
                  <a:tcPr marL="72000" marR="72000" marT="46800" marB="46800">
                    <a:lnT w="9525" cap="flat" cmpd="sng">
                      <a:solidFill>
                        <a:schemeClr val="dk1"/>
                      </a:solidFill>
                      <a:prstDash val="dot"/>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8"/>
          <p:cNvSpPr/>
          <p:nvPr/>
        </p:nvSpPr>
        <p:spPr>
          <a:xfrm>
            <a:off x="457199" y="457201"/>
            <a:ext cx="6156515" cy="1594802"/>
          </a:xfrm>
          <a:custGeom>
            <a:avLst/>
            <a:gdLst/>
            <a:ahLst/>
            <a:cxnLst/>
            <a:rect l="l" t="t" r="r" b="b"/>
            <a:pathLst>
              <a:path w="4582795" h="6645909" extrusionOk="0">
                <a:moveTo>
                  <a:pt x="0" y="6645605"/>
                </a:moveTo>
                <a:lnTo>
                  <a:pt x="4582795" y="6645605"/>
                </a:lnTo>
                <a:lnTo>
                  <a:pt x="4582795" y="0"/>
                </a:lnTo>
                <a:lnTo>
                  <a:pt x="0" y="0"/>
                </a:lnTo>
                <a:lnTo>
                  <a:pt x="0" y="6645605"/>
                </a:lnTo>
                <a:close/>
              </a:path>
            </a:pathLst>
          </a:custGeom>
          <a:solidFill>
            <a:srgbClr val="FFCF67"/>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66" name="Google Shape;166;p8"/>
          <p:cNvSpPr txBox="1"/>
          <p:nvPr/>
        </p:nvSpPr>
        <p:spPr>
          <a:xfrm>
            <a:off x="457200" y="818019"/>
            <a:ext cx="4737100" cy="1076572"/>
          </a:xfrm>
          <a:prstGeom prst="rect">
            <a:avLst/>
          </a:prstGeom>
          <a:noFill/>
          <a:ln>
            <a:noFill/>
          </a:ln>
        </p:spPr>
        <p:txBody>
          <a:bodyPr spcFirstLastPara="1" wrap="square" lIns="0" tIns="14600" rIns="0" bIns="0" anchor="t" anchorCtr="0">
            <a:spAutoFit/>
          </a:bodyPr>
          <a:lstStyle/>
          <a:p>
            <a:pPr marL="304800" marR="0" lvl="0" indent="0" algn="l" rtl="0">
              <a:lnSpc>
                <a:spcPct val="100000"/>
              </a:lnSpc>
              <a:spcBef>
                <a:spcPts val="0"/>
              </a:spcBef>
              <a:spcAft>
                <a:spcPts val="0"/>
              </a:spcAft>
              <a:buClr>
                <a:srgbClr val="000000"/>
              </a:buClr>
              <a:buSzPts val="2300"/>
              <a:buFont typeface="Arial"/>
              <a:buNone/>
            </a:pPr>
            <a:r>
              <a:rPr lang="en-GB" sz="2300" b="1" i="0" u="none" strike="noStrike" cap="none" dirty="0">
                <a:solidFill>
                  <a:srgbClr val="231F20"/>
                </a:solidFill>
                <a:latin typeface="Poppins"/>
                <a:ea typeface="Poppins"/>
                <a:cs typeface="Poppins"/>
                <a:sym typeface="Poppins"/>
              </a:rPr>
              <a:t>Scottish Career Education Standard (3 – 18) links:</a:t>
            </a:r>
          </a:p>
          <a:p>
            <a:pPr marL="304800" marR="0" lvl="0" indent="0" algn="l" rtl="0">
              <a:lnSpc>
                <a:spcPct val="100000"/>
              </a:lnSpc>
              <a:spcBef>
                <a:spcPts val="0"/>
              </a:spcBef>
              <a:spcAft>
                <a:spcPts val="0"/>
              </a:spcAft>
              <a:buClr>
                <a:srgbClr val="000000"/>
              </a:buClr>
              <a:buSzPts val="2300"/>
              <a:buFont typeface="Arial"/>
              <a:buNone/>
            </a:pPr>
            <a:r>
              <a:rPr lang="en-GB" sz="2300" b="1" dirty="0">
                <a:solidFill>
                  <a:srgbClr val="231F20"/>
                </a:solidFill>
                <a:latin typeface="Poppins"/>
                <a:ea typeface="Poppins"/>
                <a:cs typeface="Poppins"/>
                <a:sym typeface="Poppins"/>
              </a:rPr>
              <a:t>‘I can’ statements </a:t>
            </a:r>
            <a:endParaRPr sz="2300" b="0" i="0" u="none" strike="noStrike" cap="none" dirty="0">
              <a:solidFill>
                <a:schemeClr val="dk1"/>
              </a:solidFill>
              <a:latin typeface="Poppins"/>
              <a:ea typeface="Poppins"/>
              <a:cs typeface="Poppins"/>
              <a:sym typeface="Poppins"/>
            </a:endParaRPr>
          </a:p>
        </p:txBody>
      </p:sp>
      <p:sp>
        <p:nvSpPr>
          <p:cNvPr id="167" name="Google Shape;167;p8"/>
          <p:cNvSpPr txBox="1">
            <a:spLocks noGrp="1"/>
          </p:cNvSpPr>
          <p:nvPr>
            <p:ph type="sldNum" idx="12"/>
          </p:nvPr>
        </p:nvSpPr>
        <p:spPr>
          <a:xfrm>
            <a:off x="10223500" y="7169926"/>
            <a:ext cx="93345" cy="116699"/>
          </a:xfrm>
          <a:prstGeom prst="rect">
            <a:avLst/>
          </a:prstGeom>
          <a:noFill/>
          <a:ln>
            <a:noFill/>
          </a:ln>
        </p:spPr>
        <p:txBody>
          <a:bodyPr spcFirstLastPara="1" wrap="square" lIns="0" tIns="8875" rIns="0" bIns="0" anchor="t" anchorCtr="0">
            <a:spAutoFit/>
          </a:bodyPr>
          <a:lstStyle/>
          <a:p>
            <a:pPr marL="25400" lvl="0" indent="0" algn="l" rtl="0">
              <a:lnSpc>
                <a:spcPct val="100000"/>
              </a:lnSpc>
              <a:spcBef>
                <a:spcPts val="0"/>
              </a:spcBef>
              <a:spcAft>
                <a:spcPts val="0"/>
              </a:spcAft>
              <a:buSzPts val="700"/>
              <a:buNone/>
            </a:pPr>
            <a:r>
              <a:rPr lang="en-GB" sz="700" dirty="0"/>
              <a:t>7</a:t>
            </a:r>
            <a:endParaRPr sz="700" dirty="0"/>
          </a:p>
        </p:txBody>
      </p:sp>
      <p:grpSp>
        <p:nvGrpSpPr>
          <p:cNvPr id="170" name="Google Shape;170;p8"/>
          <p:cNvGrpSpPr/>
          <p:nvPr/>
        </p:nvGrpSpPr>
        <p:grpSpPr>
          <a:xfrm>
            <a:off x="457199" y="2375965"/>
            <a:ext cx="4640221" cy="4126816"/>
            <a:chOff x="7729267" y="2404685"/>
            <a:chExt cx="2567669" cy="4126816"/>
          </a:xfrm>
        </p:grpSpPr>
        <p:sp>
          <p:nvSpPr>
            <p:cNvPr id="171" name="Google Shape;171;p8"/>
            <p:cNvSpPr/>
            <p:nvPr/>
          </p:nvSpPr>
          <p:spPr>
            <a:xfrm>
              <a:off x="7729267" y="2404685"/>
              <a:ext cx="2552832" cy="4126816"/>
            </a:xfrm>
            <a:custGeom>
              <a:avLst/>
              <a:gdLst/>
              <a:ahLst/>
              <a:cxnLst/>
              <a:rect l="l" t="t" r="r" b="b"/>
              <a:pathLst>
                <a:path w="4582795" h="6645909" extrusionOk="0">
                  <a:moveTo>
                    <a:pt x="0" y="6645605"/>
                  </a:moveTo>
                  <a:lnTo>
                    <a:pt x="4582795" y="6645605"/>
                  </a:lnTo>
                  <a:lnTo>
                    <a:pt x="4582795" y="0"/>
                  </a:lnTo>
                  <a:lnTo>
                    <a:pt x="0" y="0"/>
                  </a:lnTo>
                  <a:lnTo>
                    <a:pt x="0" y="6645605"/>
                  </a:lnTo>
                  <a:close/>
                </a:path>
              </a:pathLst>
            </a:custGeom>
            <a:solidFill>
              <a:srgbClr val="3C9CD7"/>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dirty="0">
                  <a:solidFill>
                    <a:schemeClr val="dk1"/>
                  </a:solidFill>
                  <a:latin typeface="Calibri"/>
                  <a:ea typeface="Calibri"/>
                  <a:cs typeface="Calibri"/>
                  <a:sym typeface="Calibri"/>
                </a:rPr>
                <a:t> </a:t>
              </a:r>
              <a:endParaRPr sz="1800" b="0" i="0" u="none" strike="noStrike" cap="none" dirty="0">
                <a:solidFill>
                  <a:schemeClr val="dk1"/>
                </a:solidFill>
                <a:latin typeface="Calibri"/>
                <a:ea typeface="Calibri"/>
                <a:cs typeface="Calibri"/>
                <a:sym typeface="Calibri"/>
              </a:endParaRPr>
            </a:p>
          </p:txBody>
        </p:sp>
        <p:grpSp>
          <p:nvGrpSpPr>
            <p:cNvPr id="172" name="Google Shape;172;p8"/>
            <p:cNvGrpSpPr/>
            <p:nvPr/>
          </p:nvGrpSpPr>
          <p:grpSpPr>
            <a:xfrm>
              <a:off x="7852295" y="2512683"/>
              <a:ext cx="2444641" cy="3218972"/>
              <a:chOff x="7852295" y="2512683"/>
              <a:chExt cx="2444641" cy="3218972"/>
            </a:xfrm>
          </p:grpSpPr>
          <p:sp>
            <p:nvSpPr>
              <p:cNvPr id="173" name="Google Shape;173;p8"/>
              <p:cNvSpPr txBox="1"/>
              <p:nvPr/>
            </p:nvSpPr>
            <p:spPr>
              <a:xfrm>
                <a:off x="7852295" y="3912073"/>
                <a:ext cx="2306776" cy="1819582"/>
              </a:xfrm>
              <a:prstGeom prst="rect">
                <a:avLst/>
              </a:prstGeom>
              <a:noFill/>
              <a:ln w="9525" cap="flat" cmpd="sng">
                <a:solidFill>
                  <a:schemeClr val="lt1"/>
                </a:solidFill>
                <a:prstDash val="solid"/>
                <a:round/>
                <a:headEnd type="none" w="sm" len="sm"/>
                <a:tailEnd type="none" w="sm" len="sm"/>
              </a:ln>
            </p:spPr>
            <p:txBody>
              <a:bodyPr spcFirstLastPara="1" wrap="square" lIns="72000" tIns="72000" rIns="36000" bIns="7200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GB" sz="1000" b="1" i="0" u="none" strike="noStrike" cap="none" dirty="0">
                    <a:solidFill>
                      <a:schemeClr val="lt1"/>
                    </a:solidFill>
                    <a:latin typeface="Helvetica Neue"/>
                    <a:ea typeface="Helvetica Neue"/>
                    <a:cs typeface="Helvetica Neue"/>
                    <a:sym typeface="Helvetica Neue"/>
                  </a:rPr>
                  <a:t>By end of </a:t>
                </a:r>
                <a:r>
                  <a:rPr lang="en-GB" sz="1000" b="1" dirty="0">
                    <a:solidFill>
                      <a:schemeClr val="lt1"/>
                    </a:solidFill>
                    <a:latin typeface="Helvetica Neue"/>
                    <a:ea typeface="Helvetica Neue"/>
                    <a:cs typeface="Helvetica Neue"/>
                    <a:sym typeface="Helvetica Neue"/>
                  </a:rPr>
                  <a:t>First</a:t>
                </a:r>
                <a:r>
                  <a:rPr lang="en-GB" sz="1000" b="1" i="0" u="none" strike="noStrike" cap="none" dirty="0">
                    <a:solidFill>
                      <a:schemeClr val="lt1"/>
                    </a:solidFill>
                    <a:latin typeface="Helvetica Neue"/>
                    <a:ea typeface="Helvetica Neue"/>
                    <a:cs typeface="Helvetica Neue"/>
                    <a:sym typeface="Helvetica Neue"/>
                  </a:rPr>
                  <a:t> Level: </a:t>
                </a:r>
                <a:br>
                  <a:rPr lang="en-GB" sz="1000" i="0" u="none" strike="noStrike" cap="none" dirty="0">
                    <a:solidFill>
                      <a:schemeClr val="lt1"/>
                    </a:solidFill>
                    <a:latin typeface="Helvetica Neue"/>
                    <a:ea typeface="Helvetica Neue"/>
                    <a:cs typeface="Helvetica Neue"/>
                    <a:sym typeface="Helvetica Neue"/>
                  </a:rPr>
                </a:br>
                <a:r>
                  <a:rPr lang="en-GB" sz="1000" i="0" u="none" strike="noStrike" cap="none" dirty="0">
                    <a:solidFill>
                      <a:schemeClr val="lt1"/>
                    </a:solidFill>
                    <a:latin typeface="Helvetica Neue"/>
                    <a:ea typeface="Helvetica Neue"/>
                    <a:cs typeface="Helvetica Neue"/>
                    <a:sym typeface="Helvetica Neue"/>
                  </a:rPr>
                  <a:t>to the end of P4, but earlier or later for some.</a:t>
                </a:r>
                <a:endParaRPr sz="1000" i="0" u="none" strike="noStrike" cap="none" dirty="0">
                  <a:solidFill>
                    <a:srgbClr val="000000"/>
                  </a:solidFill>
                  <a:latin typeface="Arial"/>
                  <a:ea typeface="Arial"/>
                  <a:cs typeface="Arial"/>
                  <a:sym typeface="Arial"/>
                </a:endParaRPr>
              </a:p>
              <a:p>
                <a:pPr marL="171450" lvl="0" indent="-171450">
                  <a:spcBef>
                    <a:spcPts val="400"/>
                  </a:spcBef>
                  <a:buClr>
                    <a:schemeClr val="lt1"/>
                  </a:buClr>
                  <a:buSzPts val="800"/>
                  <a:buFont typeface="Arial" panose="020B0604020202020204" pitchFamily="34" charset="0"/>
                  <a:buChar char="•"/>
                </a:pPr>
                <a:r>
                  <a:rPr lang="en-US" sz="80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I can describe different jobs in my community and some of the skills needed for these. </a:t>
                </a:r>
              </a:p>
              <a:p>
                <a:pPr marL="171450" lvl="0" indent="-171450">
                  <a:spcBef>
                    <a:spcPts val="400"/>
                  </a:spcBef>
                  <a:buClr>
                    <a:schemeClr val="lt1"/>
                  </a:buClr>
                  <a:buSzPts val="800"/>
                  <a:buFont typeface="Arial" panose="020B0604020202020204" pitchFamily="34" charset="0"/>
                  <a:buChar char="•"/>
                </a:pPr>
                <a:r>
                  <a:rPr lang="en-US" sz="80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I can learn about the world of work from visits, projects and my experiences. </a:t>
                </a:r>
              </a:p>
              <a:p>
                <a:pPr marL="171450" lvl="0" indent="-171450">
                  <a:spcBef>
                    <a:spcPts val="400"/>
                  </a:spcBef>
                  <a:buClr>
                    <a:schemeClr val="lt1"/>
                  </a:buClr>
                  <a:buSzPts val="800"/>
                  <a:buFont typeface="Arial" panose="020B0604020202020204" pitchFamily="34" charset="0"/>
                  <a:buChar char="•"/>
                </a:pPr>
                <a:r>
                  <a:rPr lang="en-US" sz="80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I can talk about the types of jobs that interest me. </a:t>
                </a:r>
              </a:p>
              <a:p>
                <a:pPr marL="171450" lvl="0" indent="-171450">
                  <a:spcBef>
                    <a:spcPts val="400"/>
                  </a:spcBef>
                  <a:buClr>
                    <a:schemeClr val="lt1"/>
                  </a:buClr>
                  <a:buSzPts val="800"/>
                  <a:buFont typeface="Arial" panose="020B0604020202020204" pitchFamily="34" charset="0"/>
                  <a:buChar char="•"/>
                </a:pPr>
                <a:r>
                  <a:rPr lang="en-US" sz="80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I believe I can succeed in any area of work. </a:t>
                </a:r>
              </a:p>
              <a:p>
                <a:pPr marL="171450" lvl="0" indent="-171450">
                  <a:spcBef>
                    <a:spcPts val="400"/>
                  </a:spcBef>
                  <a:buClr>
                    <a:schemeClr val="lt1"/>
                  </a:buClr>
                  <a:buSzPts val="800"/>
                  <a:buFont typeface="Arial" panose="020B0604020202020204" pitchFamily="34" charset="0"/>
                  <a:buChar char="•"/>
                </a:pPr>
                <a:r>
                  <a:rPr lang="en-US" sz="80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I can talk about my strengths, interests and skills and show evidence of my progress. </a:t>
                </a:r>
              </a:p>
              <a:p>
                <a:pPr marL="171450" lvl="0" indent="-171450">
                  <a:spcBef>
                    <a:spcPts val="400"/>
                  </a:spcBef>
                  <a:buClr>
                    <a:schemeClr val="lt1"/>
                  </a:buClr>
                  <a:buSzPts val="800"/>
                  <a:buFont typeface="Arial" panose="020B0604020202020204" pitchFamily="34" charset="0"/>
                  <a:buChar char="•"/>
                </a:pPr>
                <a:r>
                  <a:rPr lang="en-US" sz="80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I can set goals and work towards achieving them. </a:t>
                </a:r>
                <a:endParaRPr sz="800" b="0" i="0" u="none" strike="noStrike" cap="none"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sym typeface="Helvetica Neue"/>
                </a:endParaRPr>
              </a:p>
            </p:txBody>
          </p:sp>
          <p:sp>
            <p:nvSpPr>
              <p:cNvPr id="174" name="Google Shape;174;p8"/>
              <p:cNvSpPr txBox="1"/>
              <p:nvPr/>
            </p:nvSpPr>
            <p:spPr>
              <a:xfrm>
                <a:off x="7870192" y="2512683"/>
                <a:ext cx="2426744" cy="320601"/>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000"/>
                  <a:buFont typeface="Arial"/>
                  <a:buNone/>
                </a:pPr>
                <a:r>
                  <a:rPr lang="en-GB" sz="1000" b="1" i="0" u="none" strike="noStrike" cap="none" dirty="0">
                    <a:solidFill>
                      <a:schemeClr val="lt1"/>
                    </a:solidFill>
                    <a:latin typeface="Poppins"/>
                    <a:ea typeface="Poppins"/>
                    <a:cs typeface="Poppins"/>
                    <a:sym typeface="Poppins"/>
                  </a:rPr>
                  <a:t>‘I can’ </a:t>
                </a:r>
                <a:r>
                  <a:rPr lang="en-GB" sz="1000" b="1" dirty="0">
                    <a:solidFill>
                      <a:schemeClr val="lt1"/>
                    </a:solidFill>
                    <a:latin typeface="Poppins"/>
                    <a:ea typeface="Poppins"/>
                    <a:cs typeface="Poppins"/>
                    <a:sym typeface="Poppins"/>
                  </a:rPr>
                  <a:t>s</a:t>
                </a:r>
                <a:r>
                  <a:rPr lang="en-GB" sz="1000" b="1" i="0" u="none" strike="noStrike" cap="none" dirty="0">
                    <a:solidFill>
                      <a:schemeClr val="lt1"/>
                    </a:solidFill>
                    <a:latin typeface="Poppins"/>
                    <a:ea typeface="Poppins"/>
                    <a:cs typeface="Poppins"/>
                    <a:sym typeface="Poppins"/>
                  </a:rPr>
                  <a:t>tatements covered in Tech We Can  Resources </a:t>
                </a:r>
              </a:p>
              <a:p>
                <a:pPr marL="12700" marR="0" lvl="0" indent="0" algn="l" rtl="0">
                  <a:lnSpc>
                    <a:spcPct val="100000"/>
                  </a:lnSpc>
                  <a:spcBef>
                    <a:spcPts val="0"/>
                  </a:spcBef>
                  <a:spcAft>
                    <a:spcPts val="0"/>
                  </a:spcAft>
                  <a:buClr>
                    <a:srgbClr val="000000"/>
                  </a:buClr>
                  <a:buSzPts val="1000"/>
                  <a:buFont typeface="Arial"/>
                  <a:buNone/>
                </a:pPr>
                <a:r>
                  <a:rPr lang="en-GB" sz="1000" b="1" i="0" u="none" strike="noStrike" cap="none" dirty="0">
                    <a:solidFill>
                      <a:schemeClr val="lt1"/>
                    </a:solidFill>
                    <a:latin typeface="Poppins"/>
                    <a:ea typeface="Poppins"/>
                    <a:cs typeface="Poppins"/>
                    <a:sym typeface="Poppins"/>
                  </a:rPr>
                  <a:t>(Animations and Champion Assemblies)</a:t>
                </a:r>
                <a:endParaRPr sz="1000" b="0" i="0" u="none" strike="noStrike" cap="none" dirty="0">
                  <a:solidFill>
                    <a:schemeClr val="lt1"/>
                  </a:solidFill>
                  <a:latin typeface="Poppins"/>
                  <a:ea typeface="Poppins"/>
                  <a:cs typeface="Poppins"/>
                  <a:sym typeface="Poppins"/>
                </a:endParaRPr>
              </a:p>
            </p:txBody>
          </p:sp>
          <p:sp>
            <p:nvSpPr>
              <p:cNvPr id="175" name="Google Shape;175;p8"/>
              <p:cNvSpPr txBox="1"/>
              <p:nvPr/>
            </p:nvSpPr>
            <p:spPr>
              <a:xfrm>
                <a:off x="7852295" y="3053173"/>
                <a:ext cx="2306776" cy="650304"/>
              </a:xfrm>
              <a:prstGeom prst="rect">
                <a:avLst/>
              </a:prstGeom>
              <a:noFill/>
              <a:ln w="9525" cap="flat" cmpd="sng">
                <a:solidFill>
                  <a:schemeClr val="lt1"/>
                </a:solidFill>
                <a:prstDash val="solid"/>
                <a:round/>
                <a:headEnd type="none" w="sm" len="sm"/>
                <a:tailEnd type="none" w="sm" len="sm"/>
              </a:ln>
            </p:spPr>
            <p:txBody>
              <a:bodyPr spcFirstLastPara="1" wrap="square" lIns="72000" tIns="72000" rIns="36000" bIns="7200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GB" sz="1000" b="1" i="0" u="none" strike="noStrike" cap="none" dirty="0">
                    <a:solidFill>
                      <a:schemeClr val="lt1"/>
                    </a:solidFill>
                    <a:latin typeface="Helvetica Neue"/>
                    <a:ea typeface="Helvetica Neue"/>
                    <a:cs typeface="Helvetica Neue"/>
                    <a:sym typeface="Helvetica Neue"/>
                  </a:rPr>
                  <a:t>By end of Early Level: </a:t>
                </a:r>
                <a:br>
                  <a:rPr lang="en-GB" sz="1000" b="1" i="0" u="none" strike="noStrike" cap="none" dirty="0">
                    <a:solidFill>
                      <a:schemeClr val="lt1"/>
                    </a:solidFill>
                    <a:latin typeface="Helvetica Neue"/>
                    <a:ea typeface="Helvetica Neue"/>
                    <a:cs typeface="Helvetica Neue"/>
                    <a:sym typeface="Helvetica Neue"/>
                  </a:rPr>
                </a:br>
                <a:r>
                  <a:rPr lang="en-GB" sz="1000" b="1" i="0" u="none" strike="noStrike" cap="none" dirty="0">
                    <a:solidFill>
                      <a:schemeClr val="lt1"/>
                    </a:solidFill>
                    <a:latin typeface="Helvetica Neue"/>
                    <a:ea typeface="Helvetica Neue"/>
                    <a:cs typeface="Helvetica Neue"/>
                    <a:sym typeface="Helvetica Neue"/>
                  </a:rPr>
                  <a:t>t</a:t>
                </a:r>
                <a:r>
                  <a:rPr lang="en-GB" sz="1000" dirty="0">
                    <a:solidFill>
                      <a:schemeClr val="lt1"/>
                    </a:solidFill>
                    <a:latin typeface="Helvetica Neue"/>
                    <a:ea typeface="Helvetica Neue"/>
                    <a:cs typeface="Helvetica Neue"/>
                    <a:sym typeface="Helvetica Neue"/>
                  </a:rPr>
                  <a:t>he p</a:t>
                </a:r>
                <a:r>
                  <a:rPr lang="en-GB" sz="1000" b="0" i="0" u="none" strike="noStrike" cap="none" dirty="0">
                    <a:solidFill>
                      <a:schemeClr val="lt1"/>
                    </a:solidFill>
                    <a:latin typeface="Helvetica Neue"/>
                    <a:ea typeface="Helvetica Neue"/>
                    <a:cs typeface="Helvetica Neue"/>
                    <a:sym typeface="Helvetica Neue"/>
                  </a:rPr>
                  <a:t>re-school years and P1, or later for some.</a:t>
                </a:r>
                <a:endParaRPr sz="1000" b="0" i="0" u="none" strike="noStrike" cap="none" dirty="0">
                  <a:solidFill>
                    <a:srgbClr val="000000"/>
                  </a:solidFill>
                  <a:sym typeface="Arial"/>
                </a:endParaRPr>
              </a:p>
              <a:p>
                <a:pPr lvl="0">
                  <a:spcBef>
                    <a:spcPts val="400"/>
                  </a:spcBef>
                  <a:buClr>
                    <a:schemeClr val="lt1"/>
                  </a:buClr>
                  <a:buSzPts val="800"/>
                </a:pPr>
                <a:r>
                  <a:rPr lang="en-US" sz="80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 I believe I can do any job. </a:t>
                </a:r>
              </a:p>
              <a:p>
                <a:pPr lvl="0">
                  <a:spcBef>
                    <a:spcPts val="400"/>
                  </a:spcBef>
                  <a:buClr>
                    <a:schemeClr val="lt1"/>
                  </a:buClr>
                  <a:buSzPts val="800"/>
                </a:pPr>
                <a:endParaRPr lang="en-US" sz="80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endParaRPr>
              </a:p>
            </p:txBody>
          </p:sp>
        </p:grpSp>
      </p:grpSp>
      <p:grpSp>
        <p:nvGrpSpPr>
          <p:cNvPr id="14" name="Google Shape;170;p8">
            <a:extLst>
              <a:ext uri="{FF2B5EF4-FFF2-40B4-BE49-F238E27FC236}">
                <a16:creationId xmlns:a16="http://schemas.microsoft.com/office/drawing/2014/main" id="{CC07975C-B54C-01DD-A5E2-D21FE111ACE7}"/>
              </a:ext>
            </a:extLst>
          </p:cNvPr>
          <p:cNvGrpSpPr/>
          <p:nvPr/>
        </p:nvGrpSpPr>
        <p:grpSpPr>
          <a:xfrm>
            <a:off x="5067146" y="2375965"/>
            <a:ext cx="5209803" cy="4126816"/>
            <a:chOff x="7729268" y="2404685"/>
            <a:chExt cx="2552832" cy="4126816"/>
          </a:xfrm>
        </p:grpSpPr>
        <p:sp>
          <p:nvSpPr>
            <p:cNvPr id="15" name="Google Shape;171;p8">
              <a:extLst>
                <a:ext uri="{FF2B5EF4-FFF2-40B4-BE49-F238E27FC236}">
                  <a16:creationId xmlns:a16="http://schemas.microsoft.com/office/drawing/2014/main" id="{F2402A24-D314-5510-9433-0F780C6DC004}"/>
                </a:ext>
              </a:extLst>
            </p:cNvPr>
            <p:cNvSpPr/>
            <p:nvPr/>
          </p:nvSpPr>
          <p:spPr>
            <a:xfrm>
              <a:off x="7729268" y="2404685"/>
              <a:ext cx="2552832" cy="4126816"/>
            </a:xfrm>
            <a:custGeom>
              <a:avLst/>
              <a:gdLst/>
              <a:ahLst/>
              <a:cxnLst/>
              <a:rect l="l" t="t" r="r" b="b"/>
              <a:pathLst>
                <a:path w="4582795" h="6645909" extrusionOk="0">
                  <a:moveTo>
                    <a:pt x="0" y="6645605"/>
                  </a:moveTo>
                  <a:lnTo>
                    <a:pt x="4582795" y="6645605"/>
                  </a:lnTo>
                  <a:lnTo>
                    <a:pt x="4582795" y="0"/>
                  </a:lnTo>
                  <a:lnTo>
                    <a:pt x="0" y="0"/>
                  </a:lnTo>
                  <a:lnTo>
                    <a:pt x="0" y="6645605"/>
                  </a:lnTo>
                  <a:close/>
                </a:path>
              </a:pathLst>
            </a:custGeom>
            <a:solidFill>
              <a:srgbClr val="E66757"/>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dirty="0">
                  <a:solidFill>
                    <a:schemeClr val="dk1"/>
                  </a:solidFill>
                  <a:latin typeface="Calibri"/>
                  <a:ea typeface="Calibri"/>
                  <a:cs typeface="Calibri"/>
                  <a:sym typeface="Calibri"/>
                </a:rPr>
                <a:t> </a:t>
              </a:r>
              <a:endParaRPr sz="1800" b="0" i="0" u="none" strike="noStrike" cap="none" dirty="0">
                <a:solidFill>
                  <a:schemeClr val="dk1"/>
                </a:solidFill>
                <a:latin typeface="Calibri"/>
                <a:ea typeface="Calibri"/>
                <a:cs typeface="Calibri"/>
                <a:sym typeface="Calibri"/>
              </a:endParaRPr>
            </a:p>
          </p:txBody>
        </p:sp>
        <p:grpSp>
          <p:nvGrpSpPr>
            <p:cNvPr id="16" name="Google Shape;172;p8">
              <a:extLst>
                <a:ext uri="{FF2B5EF4-FFF2-40B4-BE49-F238E27FC236}">
                  <a16:creationId xmlns:a16="http://schemas.microsoft.com/office/drawing/2014/main" id="{54C1BC66-1609-A6A6-ABEE-D89E36241685}"/>
                </a:ext>
              </a:extLst>
            </p:cNvPr>
            <p:cNvGrpSpPr/>
            <p:nvPr/>
          </p:nvGrpSpPr>
          <p:grpSpPr>
            <a:xfrm>
              <a:off x="7846412" y="2512683"/>
              <a:ext cx="2392041" cy="3734764"/>
              <a:chOff x="7846412" y="2512683"/>
              <a:chExt cx="2392041" cy="3734764"/>
            </a:xfrm>
          </p:grpSpPr>
          <p:sp>
            <p:nvSpPr>
              <p:cNvPr id="17" name="Google Shape;173;p8">
                <a:extLst>
                  <a:ext uri="{FF2B5EF4-FFF2-40B4-BE49-F238E27FC236}">
                    <a16:creationId xmlns:a16="http://schemas.microsoft.com/office/drawing/2014/main" id="{0ECA4AE9-F0B8-2013-6CB9-E02429E91124}"/>
                  </a:ext>
                </a:extLst>
              </p:cNvPr>
              <p:cNvSpPr txBox="1"/>
              <p:nvPr/>
            </p:nvSpPr>
            <p:spPr>
              <a:xfrm>
                <a:off x="7846412" y="3053173"/>
                <a:ext cx="2306776" cy="1825578"/>
              </a:xfrm>
              <a:prstGeom prst="rect">
                <a:avLst/>
              </a:prstGeom>
              <a:noFill/>
              <a:ln w="9525" cap="flat" cmpd="sng">
                <a:solidFill>
                  <a:schemeClr val="lt1"/>
                </a:solidFill>
                <a:prstDash val="solid"/>
                <a:round/>
                <a:headEnd type="none" w="sm" len="sm"/>
                <a:tailEnd type="none" w="sm" len="sm"/>
              </a:ln>
            </p:spPr>
            <p:txBody>
              <a:bodyPr spcFirstLastPara="1" wrap="square" lIns="72000" tIns="72000" rIns="36000" bIns="7200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GB" sz="1000" b="1" i="0" u="none" strike="noStrike" cap="none" dirty="0">
                    <a:solidFill>
                      <a:schemeClr val="lt1"/>
                    </a:solidFill>
                    <a:latin typeface="Helvetica Neue"/>
                    <a:ea typeface="Helvetica Neue"/>
                    <a:cs typeface="Helvetica Neue"/>
                    <a:sym typeface="Helvetica Neue"/>
                  </a:rPr>
                  <a:t>By end of Second Level: </a:t>
                </a:r>
                <a:br>
                  <a:rPr lang="en-GB" sz="1000" b="1" i="0" u="none" strike="noStrike" cap="none" dirty="0">
                    <a:solidFill>
                      <a:schemeClr val="lt1"/>
                    </a:solidFill>
                    <a:latin typeface="Helvetica Neue"/>
                    <a:ea typeface="Helvetica Neue"/>
                    <a:cs typeface="Helvetica Neue"/>
                    <a:sym typeface="Helvetica Neue"/>
                  </a:rPr>
                </a:br>
                <a:r>
                  <a:rPr lang="en-GB" sz="1000" b="0" i="0" u="none" strike="noStrike" cap="none" dirty="0">
                    <a:solidFill>
                      <a:schemeClr val="lt1"/>
                    </a:solidFill>
                    <a:latin typeface="Helvetica Neue"/>
                    <a:ea typeface="Helvetica Neue"/>
                    <a:cs typeface="Helvetica Neue"/>
                    <a:sym typeface="Helvetica Neue"/>
                  </a:rPr>
                  <a:t>to the end of P7, but earlier or later for some.</a:t>
                </a:r>
                <a:endParaRPr sz="10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4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I can discuss the relevance of skills to the wider world and make connections between skills and the world of work.</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I can explain to others my ambitions/what I would like to do and look for ways to achieve them/that.</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I can recognise the skills I have and need for work.</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I can apply my skills to get more information about jobs/careers.</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I can use online tools available to me.</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I believe I can maximise my potential in any type of work.</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I can identify different types of enterprise opportunities and engage in them.</a:t>
                </a:r>
                <a:endParaRPr sz="800" b="0" i="0" u="none" strike="noStrike" cap="none" dirty="0">
                  <a:solidFill>
                    <a:schemeClr val="lt1"/>
                  </a:solidFill>
                  <a:latin typeface="Helvetica Neue"/>
                  <a:ea typeface="Helvetica Neue"/>
                  <a:cs typeface="Helvetica Neue"/>
                  <a:sym typeface="Helvetica Neue"/>
                </a:endParaRPr>
              </a:p>
            </p:txBody>
          </p:sp>
          <p:sp>
            <p:nvSpPr>
              <p:cNvPr id="18" name="Google Shape;174;p8">
                <a:extLst>
                  <a:ext uri="{FF2B5EF4-FFF2-40B4-BE49-F238E27FC236}">
                    <a16:creationId xmlns:a16="http://schemas.microsoft.com/office/drawing/2014/main" id="{2F6B5A52-54D8-9A2B-7F91-223A25EB8827}"/>
                  </a:ext>
                </a:extLst>
              </p:cNvPr>
              <p:cNvSpPr txBox="1"/>
              <p:nvPr/>
            </p:nvSpPr>
            <p:spPr>
              <a:xfrm>
                <a:off x="7870192" y="2512683"/>
                <a:ext cx="2368261" cy="628377"/>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000"/>
                  <a:buFont typeface="Arial"/>
                  <a:buNone/>
                </a:pPr>
                <a:r>
                  <a:rPr lang="en-GB" sz="1000" b="1" i="0" u="none" strike="noStrike" cap="none" dirty="0">
                    <a:solidFill>
                      <a:schemeClr val="lt1"/>
                    </a:solidFill>
                    <a:latin typeface="Poppins"/>
                    <a:ea typeface="Poppins"/>
                    <a:cs typeface="Poppins"/>
                    <a:sym typeface="Poppins"/>
                  </a:rPr>
                  <a:t>‘I </a:t>
                </a:r>
                <a:r>
                  <a:rPr lang="en-GB" sz="1000" b="1" dirty="0">
                    <a:solidFill>
                      <a:schemeClr val="lt1"/>
                    </a:solidFill>
                    <a:latin typeface="Poppins"/>
                    <a:ea typeface="Poppins"/>
                    <a:cs typeface="Poppins"/>
                    <a:sym typeface="Poppins"/>
                  </a:rPr>
                  <a:t>c</a:t>
                </a:r>
                <a:r>
                  <a:rPr lang="en-GB" sz="1000" b="1" i="0" u="none" strike="noStrike" cap="none" dirty="0">
                    <a:solidFill>
                      <a:schemeClr val="lt1"/>
                    </a:solidFill>
                    <a:latin typeface="Poppins"/>
                    <a:ea typeface="Poppins"/>
                    <a:cs typeface="Poppins"/>
                    <a:sym typeface="Poppins"/>
                  </a:rPr>
                  <a:t>an’ </a:t>
                </a:r>
                <a:r>
                  <a:rPr lang="en-GB" sz="1000" b="1" dirty="0">
                    <a:solidFill>
                      <a:schemeClr val="lt1"/>
                    </a:solidFill>
                    <a:latin typeface="Poppins"/>
                    <a:ea typeface="Poppins"/>
                    <a:cs typeface="Poppins"/>
                    <a:sym typeface="Poppins"/>
                  </a:rPr>
                  <a:t>s</a:t>
                </a:r>
                <a:r>
                  <a:rPr lang="en-GB" sz="1000" b="1" i="0" u="none" strike="noStrike" cap="none" dirty="0">
                    <a:solidFill>
                      <a:schemeClr val="lt1"/>
                    </a:solidFill>
                    <a:latin typeface="Poppins"/>
                    <a:ea typeface="Poppins"/>
                    <a:cs typeface="Poppins"/>
                    <a:sym typeface="Poppins"/>
                  </a:rPr>
                  <a:t>tatements covered in Tech We Can Resources</a:t>
                </a:r>
              </a:p>
              <a:p>
                <a:pPr marL="12700" marR="0" lvl="0" indent="0" algn="l" rtl="0">
                  <a:lnSpc>
                    <a:spcPct val="100000"/>
                  </a:lnSpc>
                  <a:spcBef>
                    <a:spcPts val="0"/>
                  </a:spcBef>
                  <a:spcAft>
                    <a:spcPts val="0"/>
                  </a:spcAft>
                  <a:buClr>
                    <a:srgbClr val="000000"/>
                  </a:buClr>
                  <a:buSzPts val="1000"/>
                  <a:buFont typeface="Arial"/>
                  <a:buNone/>
                </a:pPr>
                <a:r>
                  <a:rPr lang="en-GB" sz="1000" b="1" dirty="0">
                    <a:solidFill>
                      <a:schemeClr val="lt1"/>
                    </a:solidFill>
                    <a:latin typeface="Poppins"/>
                    <a:ea typeface="Poppins"/>
                    <a:cs typeface="Poppins"/>
                    <a:sym typeface="Poppins"/>
                  </a:rPr>
                  <a:t>(Lesson Packs, On-Demand Lessons and Champion Lessons)</a:t>
                </a:r>
                <a:endParaRPr lang="en-GB" sz="1000" b="1" i="0" u="none" strike="noStrike" cap="none" dirty="0">
                  <a:solidFill>
                    <a:schemeClr val="lt1"/>
                  </a:solidFill>
                  <a:latin typeface="Poppins"/>
                  <a:ea typeface="Poppins"/>
                  <a:cs typeface="Poppins"/>
                  <a:sym typeface="Poppins"/>
                </a:endParaRPr>
              </a:p>
              <a:p>
                <a:pPr marL="12700" marR="0" lvl="0" indent="0" algn="l" rtl="0">
                  <a:lnSpc>
                    <a:spcPct val="100000"/>
                  </a:lnSpc>
                  <a:spcBef>
                    <a:spcPts val="0"/>
                  </a:spcBef>
                  <a:spcAft>
                    <a:spcPts val="0"/>
                  </a:spcAft>
                  <a:buClr>
                    <a:srgbClr val="000000"/>
                  </a:buClr>
                  <a:buSzPts val="1000"/>
                  <a:buFont typeface="Arial"/>
                  <a:buNone/>
                </a:pPr>
                <a:endParaRPr lang="en-GB" sz="1000" b="1" i="0" u="none" strike="noStrike" cap="none" dirty="0">
                  <a:solidFill>
                    <a:schemeClr val="lt1"/>
                  </a:solidFill>
                  <a:latin typeface="Poppins"/>
                  <a:ea typeface="Poppins"/>
                  <a:cs typeface="Poppins"/>
                  <a:sym typeface="Poppins"/>
                </a:endParaRPr>
              </a:p>
              <a:p>
                <a:pPr marL="12700" marR="0" lvl="0" indent="0" algn="l" rtl="0">
                  <a:lnSpc>
                    <a:spcPct val="100000"/>
                  </a:lnSpc>
                  <a:spcBef>
                    <a:spcPts val="0"/>
                  </a:spcBef>
                  <a:spcAft>
                    <a:spcPts val="0"/>
                  </a:spcAft>
                  <a:buClr>
                    <a:srgbClr val="000000"/>
                  </a:buClr>
                  <a:buSzPts val="1000"/>
                  <a:buFont typeface="Arial"/>
                  <a:buNone/>
                </a:pPr>
                <a:endParaRPr sz="1000" b="0" i="0" u="none" strike="noStrike" cap="none" dirty="0">
                  <a:solidFill>
                    <a:schemeClr val="lt1"/>
                  </a:solidFill>
                  <a:latin typeface="Poppins"/>
                  <a:ea typeface="Poppins"/>
                  <a:cs typeface="Poppins"/>
                  <a:sym typeface="Poppins"/>
                </a:endParaRPr>
              </a:p>
            </p:txBody>
          </p:sp>
          <p:sp>
            <p:nvSpPr>
              <p:cNvPr id="19" name="Google Shape;175;p8">
                <a:extLst>
                  <a:ext uri="{FF2B5EF4-FFF2-40B4-BE49-F238E27FC236}">
                    <a16:creationId xmlns:a16="http://schemas.microsoft.com/office/drawing/2014/main" id="{B459E08F-B38C-7EAC-BD87-25E7B267480E}"/>
                  </a:ext>
                </a:extLst>
              </p:cNvPr>
              <p:cNvSpPr txBox="1"/>
              <p:nvPr/>
            </p:nvSpPr>
            <p:spPr>
              <a:xfrm>
                <a:off x="7852026" y="5071060"/>
                <a:ext cx="2306776" cy="1176387"/>
              </a:xfrm>
              <a:prstGeom prst="rect">
                <a:avLst/>
              </a:prstGeom>
              <a:noFill/>
              <a:ln w="9525" cap="flat" cmpd="sng">
                <a:solidFill>
                  <a:schemeClr val="lt1"/>
                </a:solidFill>
                <a:prstDash val="solid"/>
                <a:round/>
                <a:headEnd type="none" w="sm" len="sm"/>
                <a:tailEnd type="none" w="sm" len="sm"/>
              </a:ln>
            </p:spPr>
            <p:txBody>
              <a:bodyPr spcFirstLastPara="1" wrap="square" lIns="72000" tIns="72000" rIns="36000" bIns="7200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GB" sz="1000" b="1" i="0" u="none" strike="noStrike" cap="none" dirty="0">
                    <a:solidFill>
                      <a:schemeClr val="lt1"/>
                    </a:solidFill>
                    <a:latin typeface="Helvetica Neue"/>
                    <a:ea typeface="Helvetica Neue"/>
                    <a:cs typeface="Helvetica Neue"/>
                    <a:sym typeface="Helvetica Neue"/>
                  </a:rPr>
                  <a:t>By end of Broad General Education (BGE): </a:t>
                </a:r>
                <a:br>
                  <a:rPr lang="en-GB" sz="800" b="1" i="0" u="none" strike="noStrike" cap="none" dirty="0">
                    <a:solidFill>
                      <a:schemeClr val="lt1"/>
                    </a:solidFill>
                    <a:latin typeface="Helvetica Neue"/>
                    <a:ea typeface="Helvetica Neue"/>
                    <a:cs typeface="Helvetica Neue"/>
                    <a:sym typeface="Helvetica Neue"/>
                  </a:rPr>
                </a:br>
                <a:r>
                  <a:rPr lang="en-GB" sz="1000" b="0" i="0" u="none" strike="noStrike" cap="none" dirty="0">
                    <a:solidFill>
                      <a:schemeClr val="lt1"/>
                    </a:solidFill>
                    <a:latin typeface="Helvetica Neue"/>
                    <a:ea typeface="Helvetica Neue"/>
                    <a:cs typeface="Helvetica Neue"/>
                    <a:sym typeface="Helvetica Neue"/>
                  </a:rPr>
                  <a:t>S1 to S3, but earlier for some.</a:t>
                </a:r>
                <a:endParaRPr sz="10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4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I can demonstrate and apply the skills I have learnt across the curriculum in relation to the world of work.</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I can identify my interests, strengths and skills and use them to make informed choices.</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I can choose a blend of subjects, courses and experiences to enable my career pathways.</a:t>
                </a:r>
                <a:endParaRPr sz="14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100"/>
                  </a:spcBef>
                  <a:spcAft>
                    <a:spcPts val="0"/>
                  </a:spcAft>
                  <a:buClr>
                    <a:schemeClr val="lt1"/>
                  </a:buClr>
                  <a:buSzPts val="800"/>
                  <a:buFont typeface="Arial"/>
                  <a:buChar char="•"/>
                </a:pPr>
                <a:r>
                  <a:rPr lang="en-GB" sz="800" b="0" i="0" u="none" strike="noStrike" cap="none" dirty="0">
                    <a:solidFill>
                      <a:schemeClr val="lt1"/>
                    </a:solidFill>
                    <a:latin typeface="Helvetica Neue"/>
                    <a:ea typeface="Helvetica Neue"/>
                    <a:cs typeface="Helvetica Neue"/>
                    <a:sym typeface="Helvetica Neue"/>
                  </a:rPr>
                  <a:t>I can demonstrate diverse thinking when exploring learning opportunities and pathways.</a:t>
                </a:r>
                <a:endParaRPr sz="800" b="0" i="0" u="none" strike="noStrike" cap="none" dirty="0">
                  <a:solidFill>
                    <a:schemeClr val="lt1"/>
                  </a:solidFill>
                  <a:latin typeface="Helvetica Neue"/>
                  <a:ea typeface="Helvetica Neue"/>
                  <a:cs typeface="Helvetica Neue"/>
                  <a:sym typeface="Helvetica Neue"/>
                </a:endParaRPr>
              </a:p>
            </p:txBody>
          </p:sp>
        </p:grpSp>
      </p:grpSp>
      <p:pic>
        <p:nvPicPr>
          <p:cNvPr id="1026" name="Picture 2">
            <a:extLst>
              <a:ext uri="{FF2B5EF4-FFF2-40B4-BE49-F238E27FC236}">
                <a16:creationId xmlns:a16="http://schemas.microsoft.com/office/drawing/2014/main" id="{B190ABB8-AEE1-D781-0416-3AB6AB371A6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620" b="51613"/>
          <a:stretch/>
        </p:blipFill>
        <p:spPr bwMode="auto">
          <a:xfrm>
            <a:off x="5055139" y="457202"/>
            <a:ext cx="5209802" cy="1594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360400"/>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18512</TotalTime>
  <Words>3405</Words>
  <Application>Microsoft Macintosh PowerPoint</Application>
  <PresentationFormat>Custom</PresentationFormat>
  <Paragraphs>347</Paragraphs>
  <Slides>10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Calibri</vt:lpstr>
      <vt:lpstr>Helvetica Neue</vt:lpstr>
      <vt:lpstr>Arial</vt:lpstr>
      <vt:lpstr>Poppins</vt:lpstr>
      <vt:lpstr>Office Theme</vt:lpstr>
      <vt:lpstr>PowerPoint Presentation</vt:lpstr>
      <vt:lpstr>Content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Rebecca Patel</dc:creator>
  <cp:lastModifiedBy>Patel, Hitz</cp:lastModifiedBy>
  <cp:revision>16</cp:revision>
  <dcterms:created xsi:type="dcterms:W3CDTF">2019-09-23T16:27:05Z</dcterms:created>
  <dcterms:modified xsi:type="dcterms:W3CDTF">2022-09-29T10:57:06Z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2019-09-23T00:00:00Z</vt:filetime>
  </property>
  <property fmtid="{D5CDD505-2E9C-101B-9397-08002B2CF9AE}" pid="3" name="Creator">
    <vt:lpwstr>Adobe InDesign 14.0 (Macintosh)</vt:lpwstr>
  </property>
  <property fmtid="{D5CDD505-2E9C-101B-9397-08002B2CF9AE}" pid="4" name="LastSaved">
    <vt:filetime>2019-09-23T00:00:00Z</vt:filetime>
  </property>
</Properties>
</file>